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727" r:id="rId2"/>
    <p:sldId id="445" r:id="rId3"/>
    <p:sldId id="257" r:id="rId4"/>
    <p:sldId id="258" r:id="rId5"/>
    <p:sldId id="259" r:id="rId6"/>
    <p:sldId id="260" r:id="rId7"/>
    <p:sldId id="307" r:id="rId8"/>
    <p:sldId id="263" r:id="rId9"/>
    <p:sldId id="264" r:id="rId10"/>
    <p:sldId id="265" r:id="rId11"/>
    <p:sldId id="266" r:id="rId12"/>
    <p:sldId id="267" r:id="rId13"/>
    <p:sldId id="268" r:id="rId14"/>
    <p:sldId id="269" r:id="rId15"/>
    <p:sldId id="323" r:id="rId16"/>
    <p:sldId id="270" r:id="rId17"/>
    <p:sldId id="271" r:id="rId18"/>
    <p:sldId id="272" r:id="rId19"/>
    <p:sldId id="273" r:id="rId20"/>
    <p:sldId id="557" r:id="rId21"/>
    <p:sldId id="274" r:id="rId22"/>
    <p:sldId id="275" r:id="rId23"/>
    <p:sldId id="276" r:id="rId24"/>
    <p:sldId id="566" r:id="rId25"/>
    <p:sldId id="728" r:id="rId26"/>
    <p:sldId id="729" r:id="rId27"/>
    <p:sldId id="730" r:id="rId28"/>
    <p:sldId id="733" r:id="rId29"/>
    <p:sldId id="734" r:id="rId30"/>
    <p:sldId id="277" r:id="rId31"/>
    <p:sldId id="278" r:id="rId32"/>
    <p:sldId id="279" r:id="rId33"/>
    <p:sldId id="371" r:id="rId34"/>
    <p:sldId id="374" r:id="rId35"/>
    <p:sldId id="280" r:id="rId36"/>
    <p:sldId id="732" r:id="rId37"/>
    <p:sldId id="289" r:id="rId38"/>
    <p:sldId id="290" r:id="rId39"/>
    <p:sldId id="378" r:id="rId40"/>
    <p:sldId id="379" r:id="rId41"/>
    <p:sldId id="380" r:id="rId42"/>
    <p:sldId id="381" r:id="rId43"/>
    <p:sldId id="382" r:id="rId44"/>
    <p:sldId id="383" r:id="rId45"/>
    <p:sldId id="725" r:id="rId46"/>
    <p:sldId id="281" r:id="rId47"/>
    <p:sldId id="282" r:id="rId48"/>
    <p:sldId id="283" r:id="rId49"/>
    <p:sldId id="284" r:id="rId50"/>
    <p:sldId id="285" r:id="rId51"/>
    <p:sldId id="295" r:id="rId52"/>
    <p:sldId id="299" r:id="rId53"/>
    <p:sldId id="303" r:id="rId54"/>
    <p:sldId id="719"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78" d="100"/>
          <a:sy n="78" d="100"/>
        </p:scale>
        <p:origin x="-146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208"/>
    </p:cViewPr>
  </p:sorterViewPr>
  <p:notesViewPr>
    <p:cSldViewPr snapToGrid="0" snapToObjects="1">
      <p:cViewPr varScale="1">
        <p:scale>
          <a:sx n="65" d="100"/>
          <a:sy n="65" d="100"/>
        </p:scale>
        <p:origin x="-334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B7C116-91F5-DE4E-ACFE-2C222EC99BDD}" type="datetimeFigureOut">
              <a:rPr lang="en-US" smtClean="0"/>
              <a:t>10/15/16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3CF02B-75EC-F440-9639-D65A32243F86}" type="slidenum">
              <a:rPr lang="en-US" smtClean="0"/>
              <a:t>‹#›</a:t>
            </a:fld>
            <a:endParaRPr lang="en-US"/>
          </a:p>
        </p:txBody>
      </p:sp>
    </p:spTree>
    <p:extLst>
      <p:ext uri="{BB962C8B-B14F-4D97-AF65-F5344CB8AC3E}">
        <p14:creationId xmlns:p14="http://schemas.microsoft.com/office/powerpoint/2010/main" val="19082928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D7D810-6090-3142-9977-7C0A5C3DAD25}" type="slidenum">
              <a:rPr lang="en-US">
                <a:solidFill>
                  <a:srgbClr val="000000"/>
                </a:solidFill>
                <a:latin typeface="Calibri"/>
              </a:rPr>
              <a:pPr/>
              <a:t>3</a:t>
            </a:fld>
            <a:endParaRPr lang="en-US">
              <a:solidFill>
                <a:srgbClr val="000000"/>
              </a:solidFill>
              <a:latin typeface="Calibri"/>
            </a:endParaRPr>
          </a:p>
        </p:txBody>
      </p:sp>
      <p:sp>
        <p:nvSpPr>
          <p:cNvPr id="163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3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0" hangingPunct="0">
              <a:spcBef>
                <a:spcPct val="0"/>
              </a:spcBef>
            </a:pPr>
            <a:endParaRPr lang="en-US" sz="2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1995 the Elbert study published in </a:t>
            </a:r>
            <a:r>
              <a:rPr lang="en-US" sz="1200" i="1" kern="1200" dirty="0" smtClean="0">
                <a:solidFill>
                  <a:schemeClr val="tx1"/>
                </a:solidFill>
                <a:effectLst/>
                <a:latin typeface="+mn-lt"/>
                <a:ea typeface="+mn-ea"/>
                <a:cs typeface="+mn-cs"/>
              </a:rPr>
              <a:t>Science</a:t>
            </a:r>
            <a:r>
              <a:rPr lang="en-US" sz="1200" kern="1200" dirty="0" smtClean="0">
                <a:solidFill>
                  <a:schemeClr val="tx1"/>
                </a:solidFill>
                <a:effectLst/>
                <a:latin typeface="+mn-lt"/>
                <a:ea typeface="+mn-ea"/>
                <a:cs typeface="+mn-cs"/>
              </a:rPr>
              <a:t> demonstrated that increased use of the left hand in string players increased the corresponding cortical grey matter representing the fingers of the players, and this causative enlargement was dependent on the age at which the musician began studying. Draganski’s paper in </a:t>
            </a:r>
            <a:r>
              <a:rPr lang="en-US" sz="1200" i="1" kern="1200" dirty="0" smtClean="0">
                <a:solidFill>
                  <a:schemeClr val="tx1"/>
                </a:solidFill>
                <a:effectLst/>
                <a:latin typeface="+mn-lt"/>
                <a:ea typeface="+mn-ea"/>
                <a:cs typeface="+mn-cs"/>
              </a:rPr>
              <a:t>Nature </a:t>
            </a:r>
            <a:r>
              <a:rPr lang="en-US" sz="1200" kern="1200" dirty="0" smtClean="0">
                <a:solidFill>
                  <a:schemeClr val="tx1"/>
                </a:solidFill>
                <a:effectLst/>
                <a:latin typeface="+mn-lt"/>
                <a:ea typeface="+mn-ea"/>
                <a:cs typeface="+mn-cs"/>
              </a:rPr>
              <a:t>describes how structural changes in grey matter are induced by training, and Draganski and May summarized in Behavioral Brain Research in 2008: ““Contrary to assumptions that changes in brain networks are possible only during critical periods of development, modern neuroscience adopts the idea of a permanently plastic brain.”    The Schwenkreis study in 2007 demonstrated representative enlargement of the motor cortex associated with the left hand in violin players as compared to controls in support of the Elbert paper, and these authors summarized that “cortical asymmetries  are the result of use-dependent plasticity as a specific consequence of extensive musical practice. Other studies reveal this cortical plasticity with use or disuse.,  Draganski and associates paper demonstrated increase in gray matter in medical students after a three month period of intense studying in the hippocampii and in the parietal lobes.  The premise that the brain changes both micro and macroscopically with learning is accepted by those esoteric to the field of neuroscience with little debate.  Learning changes the brain, and we can image this structurally.</a:t>
            </a:r>
            <a:endParaRPr lang="en-US" dirty="0"/>
          </a:p>
        </p:txBody>
      </p:sp>
      <p:sp>
        <p:nvSpPr>
          <p:cNvPr id="4" name="Slide Number Placeholder 3"/>
          <p:cNvSpPr>
            <a:spLocks noGrp="1"/>
          </p:cNvSpPr>
          <p:nvPr>
            <p:ph type="sldNum" sz="quarter" idx="10"/>
          </p:nvPr>
        </p:nvSpPr>
        <p:spPr/>
        <p:txBody>
          <a:bodyPr/>
          <a:lstStyle/>
          <a:p>
            <a:fld id="{2904536A-604A-FE49-AB6D-79D9D4FDB8A6}" type="slidenum">
              <a:rPr lang="en-US" smtClean="0">
                <a:solidFill>
                  <a:prstClr val="black"/>
                </a:solidFill>
                <a:latin typeface="Calibri"/>
              </a:rPr>
              <a:pPr/>
              <a:t>18</a:t>
            </a:fld>
            <a:endParaRPr lang="en-US" dirty="0">
              <a:solidFill>
                <a:prstClr val="black"/>
              </a:solidFill>
              <a:latin typeface="Calibri"/>
            </a:endParaRPr>
          </a:p>
        </p:txBody>
      </p:sp>
    </p:spTree>
    <p:extLst>
      <p:ext uri="{BB962C8B-B14F-4D97-AF65-F5344CB8AC3E}">
        <p14:creationId xmlns:p14="http://schemas.microsoft.com/office/powerpoint/2010/main" val="2986545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Can behavior change the brain macroscopically?  Of course!  As Zatorre and collegues said in their Nature Neuroscience paper on neuroplasticity: “The brain is the source of behavior, but in turn it is modified by the behaviors it produces…</a:t>
            </a:r>
          </a:p>
          <a:p>
            <a:r>
              <a:rPr lang="en-US" sz="1200" kern="1200" dirty="0" smtClean="0">
                <a:solidFill>
                  <a:schemeClr val="tx1"/>
                </a:solidFill>
                <a:effectLst/>
                <a:latin typeface="+mn-lt"/>
                <a:ea typeface="+mn-ea"/>
                <a:cs typeface="+mn-cs"/>
              </a:rPr>
              <a:t>…learning sculpts brain structure.”  That DeltaFosB mediated neuronal dendridic scaffolding preceeds macroscopic gyral sculpting has become clear.</a:t>
            </a:r>
            <a:endParaRPr lang="en-US" dirty="0"/>
          </a:p>
        </p:txBody>
      </p:sp>
      <p:sp>
        <p:nvSpPr>
          <p:cNvPr id="4" name="Slide Number Placeholder 3"/>
          <p:cNvSpPr>
            <a:spLocks noGrp="1"/>
          </p:cNvSpPr>
          <p:nvPr>
            <p:ph type="sldNum" sz="quarter" idx="10"/>
          </p:nvPr>
        </p:nvSpPr>
        <p:spPr/>
        <p:txBody>
          <a:bodyPr/>
          <a:lstStyle/>
          <a:p>
            <a:fld id="{ACB125A9-B138-4144-A49A-E3A8475BED2C}" type="slidenum">
              <a:rPr lang="en-US" smtClean="0">
                <a:solidFill>
                  <a:prstClr val="black"/>
                </a:solidFill>
                <a:latin typeface="Calibri"/>
              </a:rPr>
              <a:pPr/>
              <a:t>19</a:t>
            </a:fld>
            <a:endParaRPr lang="en-US" dirty="0">
              <a:solidFill>
                <a:prstClr val="black"/>
              </a:solidFill>
              <a:latin typeface="Calibri"/>
            </a:endParaRPr>
          </a:p>
        </p:txBody>
      </p:sp>
    </p:spTree>
    <p:extLst>
      <p:ext uri="{BB962C8B-B14F-4D97-AF65-F5344CB8AC3E}">
        <p14:creationId xmlns:p14="http://schemas.microsoft.com/office/powerpoint/2010/main" val="855112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Before he gained his PhD and became a well-published neuroscientist, Dr. Marc Lewis experienced addiction to virtually every drug imaginable.  He wrote of his experiences in a book, “Memoirs of an Addicted Brain.”  He describes what the drug trips of the various drugs were like, and details how the cravings that led him to relapse over and over felt.  He then explains the neuroscience behind the sensations and cravings.  He said, “</a:t>
            </a:r>
            <a:r>
              <a:rPr lang="en-US" sz="1200" dirty="0" smtClean="0">
                <a:latin typeface="Goudy Old Style"/>
                <a:cs typeface="Goudy Old Style"/>
              </a:rPr>
              <a:t>“Good old dopamine, the chemical mover that gets us to chase after whatever it is we want, whatever spells relief.  For starving animals, dopamine makes the brain a vehicle for seeking food; for addicts, it send the brain hunting for drugs.  In fact,</a:t>
            </a:r>
            <a:r>
              <a:rPr lang="en-US" sz="1200" kern="1200" dirty="0" smtClean="0">
                <a:solidFill>
                  <a:schemeClr val="tx1"/>
                </a:solidFill>
                <a:effectLst/>
                <a:latin typeface="+mn-lt"/>
                <a:ea typeface="+mn-ea"/>
                <a:cs typeface="+mn-cs"/>
              </a:rPr>
              <a:t>dopamine-powered desperation can change the brain forever, because its message of intense wanting narrows the field of synaptic change, focusing it like a powerful microscope on one particular reward.  Whether in the service of food or heroin, love or gambling, dopamine forms a rut, a line of footprints in the neural flesh.  And those footprints harden and become indelible, beating an intractable path to a highly specialized – and limited – pot of gold.”</a:t>
            </a:r>
          </a:p>
        </p:txBody>
      </p:sp>
      <p:sp>
        <p:nvSpPr>
          <p:cNvPr id="4" name="Slide Number Placeholder 3"/>
          <p:cNvSpPr>
            <a:spLocks noGrp="1"/>
          </p:cNvSpPr>
          <p:nvPr>
            <p:ph type="sldNum" sz="quarter" idx="10"/>
          </p:nvPr>
        </p:nvSpPr>
        <p:spPr/>
        <p:txBody>
          <a:bodyPr/>
          <a:lstStyle/>
          <a:p>
            <a:fld id="{2904536A-604A-FE49-AB6D-79D9D4FDB8A6}" type="slidenum">
              <a:rPr lang="en-US" smtClean="0">
                <a:solidFill>
                  <a:prstClr val="black"/>
                </a:solidFill>
                <a:latin typeface="Calibri"/>
              </a:rPr>
              <a:pPr/>
              <a:t>20</a:t>
            </a:fld>
            <a:endParaRPr lang="en-US" dirty="0">
              <a:solidFill>
                <a:prstClr val="black"/>
              </a:solidFill>
              <a:latin typeface="Calibri"/>
            </a:endParaRPr>
          </a:p>
        </p:txBody>
      </p:sp>
    </p:spTree>
    <p:extLst>
      <p:ext uri="{BB962C8B-B14F-4D97-AF65-F5344CB8AC3E}">
        <p14:creationId xmlns:p14="http://schemas.microsoft.com/office/powerpoint/2010/main" val="611897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19B16F-6A37-8146-A9F9-9881F0D99E66}" type="slidenum">
              <a:rPr lang="en-US">
                <a:solidFill>
                  <a:srgbClr val="000000"/>
                </a:solidFill>
                <a:latin typeface="Calibri"/>
              </a:rPr>
              <a:pPr/>
              <a:t>21</a:t>
            </a:fld>
            <a:endParaRPr lang="en-US" dirty="0">
              <a:solidFill>
                <a:srgbClr val="000000"/>
              </a:solidFill>
              <a:latin typeface="Calibri"/>
            </a:endParaRPr>
          </a:p>
        </p:txBody>
      </p:sp>
      <p:sp>
        <p:nvSpPr>
          <p:cNvPr id="3430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30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 all learning is positive, however.  Two neuroscientists, in a paper looking at how brain cells change with addiction said, “Addiction represents a powerful but pathological form of learning and memory.”  Pathology, in medicine, is defined as the study of disease.  Addiction is diseased, disordered learning.  It imprints harmful learning patterns on the brain, and writes in powerful software into the brain’s logic and memory centers.  With time, this software actually changes the hard drive on the computer which is our brain.  Recovery involves a similar learning process, and requires tremendous effort and time to re-write the software and eventually change the hard drive back to a more original, functional state.</a:t>
            </a:r>
          </a:p>
          <a:p>
            <a:endParaRPr lang="en-US" dirty="0">
              <a:latin typeface="Optima"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16E011-B522-A347-AA99-B63AF7749B9F}" type="slidenum">
              <a:rPr lang="en-US" sz="1200">
                <a:solidFill>
                  <a:srgbClr val="000000"/>
                </a:solidFill>
              </a:rPr>
              <a:pPr/>
              <a:t>22</a:t>
            </a:fld>
            <a:endParaRPr lang="en-US" sz="1200" dirty="0">
              <a:solidFill>
                <a:srgbClr val="000000"/>
              </a:solidFill>
            </a:endParaRPr>
          </a:p>
        </p:txBody>
      </p:sp>
      <p:sp>
        <p:nvSpPr>
          <p:cNvPr id="4106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7459"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z="1200" kern="1200" dirty="0" smtClean="0">
                <a:solidFill>
                  <a:schemeClr val="tx1"/>
                </a:solidFill>
                <a:effectLst/>
                <a:latin typeface="+mn-lt"/>
                <a:ea typeface="+mn-ea"/>
                <a:cs typeface="+mn-cs"/>
              </a:rPr>
              <a:t>   Remember Kauer and Malenka’s comment in their paper on synaptic plasticity and addiction, that “addiction represents a pathologic but powerful form of learning and memory?”  We should not be surprised then to learn that addiction studies show cortical atresia macroscopically.  Virtually every study on addiction has demonstrated atrophy of multiple areas of the brain, particularly those associated with frontal control and the reward centers.  This is true for drug addictions such as to cocaine, methamphetamine, and opiates, but also in behavioral conditions associated with pathologic overconsumption of natural rewards and behaviors such as food, sex, and Internet addiction.Of course, these were correlative studies, and critics will point to the inevitable ‘defects in the bark’ inherent in any correlative study.  But in doing so they ignore the forest of prospective work on addiction and the cortical plasticity learning studies we have cited.</a:t>
            </a:r>
            <a:r>
              <a:rPr lang="en-US" sz="2400" dirty="0" smtClean="0">
                <a:effectLst/>
              </a:rPr>
              <a:t> </a:t>
            </a:r>
            <a:endParaRPr lang="en-US" sz="1200" kern="1200" dirty="0" smtClean="0">
              <a:solidFill>
                <a:schemeClr val="tx1"/>
              </a:solidFill>
              <a:effectLst/>
              <a:latin typeface="+mn-lt"/>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Mata </a:t>
            </a:r>
            <a:r>
              <a:rPr lang="en-US" dirty="0" err="1" smtClean="0"/>
              <a:t>Hari</a:t>
            </a:r>
            <a:r>
              <a:rPr lang="en-US" dirty="0" smtClean="0"/>
              <a:t> and Mordecai </a:t>
            </a:r>
            <a:r>
              <a:rPr lang="en-US" dirty="0" err="1" smtClean="0"/>
              <a:t>Vanunu</a:t>
            </a:r>
            <a:r>
              <a:rPr lang="en-US" dirty="0" smtClean="0"/>
              <a:t>…Cheryl</a:t>
            </a:r>
            <a:r>
              <a:rPr lang="en-US" baseline="0" dirty="0" smtClean="0"/>
              <a:t> </a:t>
            </a:r>
            <a:r>
              <a:rPr lang="en-US" baseline="0" dirty="0" err="1" smtClean="0"/>
              <a:t>Hanin</a:t>
            </a:r>
            <a:r>
              <a:rPr lang="en-US" baseline="0" dirty="0" smtClean="0"/>
              <a:t> “Cindy”….’What is </a:t>
            </a:r>
            <a:r>
              <a:rPr lang="en-US" baseline="0" dirty="0" err="1" smtClean="0"/>
              <a:t>Mossad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CF59D5C-B5E9-724B-8F55-337F4AA9FD7E}" type="slidenum">
              <a:rPr lang="en-US" smtClean="0"/>
              <a:t>29</a:t>
            </a:fld>
            <a:endParaRPr lang="en-US"/>
          </a:p>
        </p:txBody>
      </p:sp>
    </p:spTree>
    <p:extLst>
      <p:ext uri="{BB962C8B-B14F-4D97-AF65-F5344CB8AC3E}">
        <p14:creationId xmlns:p14="http://schemas.microsoft.com/office/powerpoint/2010/main" val="965181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pheromonic effect of the moths was predicted by Tinbergen’s Nobel Prize winning work with birds, butterflies, and other species, from which he coined the term “supranormal stimulus.”</a:t>
            </a:r>
            <a:endParaRPr lang="en-US" dirty="0"/>
          </a:p>
        </p:txBody>
      </p:sp>
      <p:sp>
        <p:nvSpPr>
          <p:cNvPr id="4" name="Slide Number Placeholder 3"/>
          <p:cNvSpPr>
            <a:spLocks noGrp="1"/>
          </p:cNvSpPr>
          <p:nvPr>
            <p:ph type="sldNum" sz="quarter" idx="10"/>
          </p:nvPr>
        </p:nvSpPr>
        <p:spPr/>
        <p:txBody>
          <a:bodyPr/>
          <a:lstStyle/>
          <a:p>
            <a:fld id="{4939E46B-D518-6E47-A392-852EFCE0D6D0}" type="slidenum">
              <a:rPr lang="en-US" smtClean="0">
                <a:solidFill>
                  <a:prstClr val="black"/>
                </a:solidFill>
                <a:latin typeface="Calibri"/>
              </a:rPr>
              <a:pPr/>
              <a:t>31</a:t>
            </a:fld>
            <a:endParaRPr lang="en-US" dirty="0">
              <a:solidFill>
                <a:prstClr val="black"/>
              </a:solidFill>
              <a:latin typeface="Calibri"/>
            </a:endParaRPr>
          </a:p>
        </p:txBody>
      </p:sp>
    </p:spTree>
    <p:extLst>
      <p:ext uri="{BB962C8B-B14F-4D97-AF65-F5344CB8AC3E}">
        <p14:creationId xmlns:p14="http://schemas.microsoft.com/office/powerpoint/2010/main" val="2736532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38FFB3-A29A-5B46-A657-688F2CAA05E3}" type="slidenum">
              <a:rPr lang="en-US"/>
              <a:pPr/>
              <a:t>33</a:t>
            </a:fld>
            <a:endParaRPr lang="en-US"/>
          </a:p>
        </p:txBody>
      </p:sp>
      <p:sp>
        <p:nvSpPr>
          <p:cNvPr id="665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atin typeface="Optima" charset="0"/>
              </a:rPr>
              <a:t>It does indeed have an effect, what I like to call a visual pheromone effect. In 1869 the gypsy moth was brought to America to attempt to jump start a silk industry.  Rarely have good intentions gone so wrong, as the unforeseen appetite of the moth for deciduous trees such as oaks, maples, and elms has devastated forests for the last 150 years.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C4498E-911F-A14C-9422-A11A7BCAB0EF}" type="slidenum">
              <a:rPr lang="en-US"/>
              <a:pPr/>
              <a:t>34</a:t>
            </a:fld>
            <a:endParaRPr lang="en-US"/>
          </a:p>
        </p:txBody>
      </p:sp>
      <p:sp>
        <p:nvSpPr>
          <p:cNvPr id="788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88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atin typeface="Optima" charset="0"/>
              </a:rPr>
              <a:t>An Australian article describes the confusion method as follows, </a:t>
            </a:r>
            <a:r>
              <a:rPr lang="ja-JP" altLang="en-US">
                <a:latin typeface="Arial"/>
              </a:rPr>
              <a:t>“</a:t>
            </a:r>
            <a:r>
              <a:rPr lang="en-US">
                <a:latin typeface="Optima" charset="0"/>
              </a:rPr>
              <a:t>The male either becomes confused and doesn</a:t>
            </a:r>
            <a:r>
              <a:rPr lang="ja-JP" altLang="en-US">
                <a:latin typeface="Arial"/>
              </a:rPr>
              <a:t>’</a:t>
            </a:r>
            <a:r>
              <a:rPr lang="en-US">
                <a:latin typeface="Optima" charset="0"/>
              </a:rPr>
              <a:t>t know which direction to turn for the female, or he becomes desensitized to the lower levels of pheromones naturally given out by the female and has no incentive to mate with her.</a:t>
            </a:r>
            <a:r>
              <a:rPr lang="ja-JP" altLang="en-US">
                <a:latin typeface="Arial"/>
              </a:rPr>
              <a:t>”</a:t>
            </a:r>
            <a:endParaRPr lang="en-US">
              <a:latin typeface="Optima"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5F58A4-2FE4-704C-BC6D-5760CDC80E4F}" type="slidenum">
              <a:rPr lang="en-US">
                <a:solidFill>
                  <a:srgbClr val="000000"/>
                </a:solidFill>
                <a:latin typeface="Calibri"/>
              </a:rPr>
              <a:pPr/>
              <a:t>37</a:t>
            </a:fld>
            <a:endParaRPr lang="en-US">
              <a:solidFill>
                <a:srgbClr val="000000"/>
              </a:solidFill>
              <a:latin typeface="Calibri"/>
            </a:endParaRPr>
          </a:p>
        </p:txBody>
      </p:sp>
      <p:sp>
        <p:nvSpPr>
          <p:cNvPr id="440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ja-JP" altLang="en-US">
                <a:solidFill>
                  <a:srgbClr val="262626"/>
                </a:solidFill>
                <a:latin typeface="Arial"/>
              </a:rPr>
              <a:t>“</a:t>
            </a:r>
            <a:r>
              <a:rPr lang="en-US">
                <a:latin typeface="Optima" charset="0"/>
              </a:rPr>
              <a:t>We suggest that</a:t>
            </a:r>
            <a:r>
              <a:rPr lang="en-US">
                <a:latin typeface="Arial"/>
              </a:rPr>
              <a:t>…</a:t>
            </a:r>
            <a:r>
              <a:rPr lang="en-US">
                <a:latin typeface="Optima" charset="0"/>
              </a:rPr>
              <a:t> the mirror-neuron system prompts the observers to resonate with the motivational state of other individuals appearing in visual depictions of sexual interactions.</a:t>
            </a:r>
            <a:r>
              <a:rPr lang="ja-JP" altLang="en-US">
                <a:latin typeface="Arial"/>
              </a:rPr>
              <a:t>”</a:t>
            </a:r>
            <a:r>
              <a:rPr lang="en-US">
                <a:latin typeface="Optima" charset="0"/>
              </a:rPr>
              <a:t>  In other words, as far as the brain</a:t>
            </a:r>
            <a:r>
              <a:rPr lang="ja-JP" altLang="en-US">
                <a:latin typeface="Arial"/>
              </a:rPr>
              <a:t>’</a:t>
            </a:r>
            <a:r>
              <a:rPr lang="en-US">
                <a:latin typeface="Optima" charset="0"/>
              </a:rPr>
              <a:t>s concerned, seeing </a:t>
            </a:r>
            <a:r>
              <a:rPr lang="en-US" i="1">
                <a:latin typeface="Optima" charset="0"/>
              </a:rPr>
              <a:t>is</a:t>
            </a:r>
            <a:r>
              <a:rPr lang="en-US">
                <a:latin typeface="Optima" charset="0"/>
              </a:rPr>
              <a:t> being there.</a:t>
            </a:r>
          </a:p>
          <a:p>
            <a:pPr lvl="1"/>
            <a:r>
              <a:rPr lang="en-US">
                <a:latin typeface="Times New Roman" charset="0"/>
              </a:rPr>
              <a:t> </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BC39-2232-3D44-8DFD-A3EDC3DB0D85}" type="slidenum">
              <a:rPr lang="en-US">
                <a:solidFill>
                  <a:prstClr val="black"/>
                </a:solidFill>
                <a:latin typeface="Calibri"/>
              </a:rPr>
              <a:pPr/>
              <a:t>4</a:t>
            </a:fld>
            <a:endParaRPr lang="en-US">
              <a:solidFill>
                <a:prstClr val="black"/>
              </a:solidFill>
              <a:latin typeface="Calibri"/>
            </a:endParaRPr>
          </a:p>
        </p:txBody>
      </p:sp>
      <p:sp>
        <p:nvSpPr>
          <p:cNvPr id="440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D23066-79CA-A648-8C35-2BFA97D96A31}" type="slidenum">
              <a:rPr lang="en-US">
                <a:solidFill>
                  <a:srgbClr val="000000"/>
                </a:solidFill>
                <a:latin typeface="Calibri"/>
              </a:rPr>
              <a:pPr/>
              <a:t>38</a:t>
            </a:fld>
            <a:endParaRPr lang="en-US" dirty="0">
              <a:solidFill>
                <a:srgbClr val="000000"/>
              </a:solidFill>
              <a:latin typeface="Calibri"/>
            </a:endParaRPr>
          </a:p>
        </p:txBody>
      </p:sp>
      <p:sp>
        <p:nvSpPr>
          <p:cNvPr id="160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771" name="Rectangle 3"/>
          <p:cNvSpPr>
            <a:spLocks noGrp="1" noChangeArrowheads="1"/>
          </p:cNvSpPr>
          <p:nvPr>
            <p:ph type="body" idx="1"/>
          </p:nvPr>
        </p:nvSpPr>
        <p:spPr/>
        <p:txBody>
          <a:bodyPr/>
          <a:lstStyle/>
          <a:p>
            <a:r>
              <a:rPr lang="en-US" dirty="0">
                <a:latin typeface="Optima" charset="0"/>
              </a:rPr>
              <a:t>and Bill Margold, a famous male pornography star, is their teacher.  He said: </a:t>
            </a:r>
          </a:p>
          <a:p>
            <a:pPr lvl="2"/>
            <a:r>
              <a:rPr lang="en-US" dirty="0">
                <a:solidFill>
                  <a:srgbClr val="262626"/>
                </a:solidFill>
                <a:latin typeface="Optima" charset="0"/>
              </a:rPr>
              <a:t>I</a:t>
            </a:r>
            <a:r>
              <a:rPr lang="ja-JP" altLang="en-US" dirty="0">
                <a:solidFill>
                  <a:srgbClr val="262626"/>
                </a:solidFill>
                <a:latin typeface="Arial"/>
              </a:rPr>
              <a:t>’</a:t>
            </a:r>
            <a:r>
              <a:rPr lang="en-US" dirty="0">
                <a:solidFill>
                  <a:srgbClr val="262626"/>
                </a:solidFill>
                <a:latin typeface="Optima" charset="0"/>
              </a:rPr>
              <a:t>d like to really show what I believe the men want to see: violence against women.  I firmly believe that we serve a purpose by showing that.  The most violent we can get is the cum shot to the face.  Men get off on that, because they get even with the women they can</a:t>
            </a:r>
            <a:r>
              <a:rPr lang="ja-JP" altLang="en-US" dirty="0">
                <a:solidFill>
                  <a:srgbClr val="262626"/>
                </a:solidFill>
                <a:latin typeface="Arial"/>
              </a:rPr>
              <a:t>’</a:t>
            </a:r>
            <a:r>
              <a:rPr lang="en-US" dirty="0">
                <a:solidFill>
                  <a:srgbClr val="262626"/>
                </a:solidFill>
                <a:latin typeface="Optima" charset="0"/>
              </a:rPr>
              <a:t>t have.  We try to inundate the world with orgasms in the face.</a:t>
            </a:r>
            <a:endParaRPr lang="en-US" dirty="0">
              <a:latin typeface="Optima" charset="0"/>
            </a:endParaRPr>
          </a:p>
          <a:p>
            <a:pPr lvl="3"/>
            <a:r>
              <a:rPr lang="en-US" dirty="0">
                <a:latin typeface="Optima" charset="0"/>
              </a:rPr>
              <a:t>Yet in the very act of debasing a female, the male is debasing himself.  As he destroys the beauty, mystery, and majesty of her femininity through the hate sex inherent in porn, he destroys his own masculinity.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Bridges and colleagues</a:t>
            </a:r>
            <a:r>
              <a:rPr lang="en-US" baseline="0" dirty="0" smtClean="0"/>
              <a:t> recent paper examining the most popular and typical pornographic movies clearly shows that aggression towards women is </a:t>
            </a:r>
          </a:p>
          <a:p>
            <a:r>
              <a:rPr lang="en-US" baseline="0" dirty="0" smtClean="0"/>
              <a:t>present in  88% of the movies.  Does this have an effect?</a:t>
            </a:r>
            <a:endParaRPr lang="en-US" dirty="0"/>
          </a:p>
        </p:txBody>
      </p:sp>
      <p:sp>
        <p:nvSpPr>
          <p:cNvPr id="4" name="Slide Number Placeholder 3"/>
          <p:cNvSpPr>
            <a:spLocks noGrp="1"/>
          </p:cNvSpPr>
          <p:nvPr>
            <p:ph type="sldNum" sz="quarter" idx="10"/>
          </p:nvPr>
        </p:nvSpPr>
        <p:spPr/>
        <p:txBody>
          <a:bodyPr/>
          <a:lstStyle/>
          <a:p>
            <a:fld id="{8C8C75E1-94BD-CA4B-B55C-853E8EEC8D7B}" type="slidenum">
              <a:rPr lang="en-US" smtClean="0">
                <a:solidFill>
                  <a:prstClr val="black"/>
                </a:solidFill>
                <a:latin typeface="Calibri"/>
              </a:rPr>
              <a:pPr/>
              <a:t>39</a:t>
            </a:fld>
            <a:endParaRPr lang="en-US" dirty="0">
              <a:solidFill>
                <a:prstClr val="black"/>
              </a:solidFill>
              <a:latin typeface="Calibri"/>
            </a:endParaRPr>
          </a:p>
        </p:txBody>
      </p:sp>
    </p:spTree>
    <p:extLst>
      <p:ext uri="{BB962C8B-B14F-4D97-AF65-F5344CB8AC3E}">
        <p14:creationId xmlns:p14="http://schemas.microsoft.com/office/powerpoint/2010/main" val="2527605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BA9223-98D2-E745-90BF-42573B70D875}" type="slidenum">
              <a:rPr lang="en-US">
                <a:solidFill>
                  <a:srgbClr val="000000"/>
                </a:solidFill>
                <a:latin typeface="Calibri"/>
              </a:rPr>
              <a:pPr/>
              <a:t>51</a:t>
            </a:fld>
            <a:endParaRPr lang="en-US">
              <a:solidFill>
                <a:srgbClr val="000000"/>
              </a:solidFill>
              <a:latin typeface="Calibri"/>
            </a:endParaRPr>
          </a:p>
        </p:txBody>
      </p:sp>
      <p:sp>
        <p:nvSpPr>
          <p:cNvPr id="570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0371" name="Rectangle 3"/>
          <p:cNvSpPr>
            <a:spLocks noGrp="1" noChangeArrowheads="1"/>
          </p:cNvSpPr>
          <p:nvPr>
            <p:ph type="body" idx="1"/>
          </p:nvPr>
        </p:nvSpPr>
        <p:spPr/>
        <p:txBody>
          <a:bodyPr/>
          <a:lstStyle/>
          <a:p>
            <a:r>
              <a:rPr lang="en-US" sz="1200" kern="1200" dirty="0" smtClean="0">
                <a:solidFill>
                  <a:schemeClr val="tx1"/>
                </a:solidFill>
                <a:effectLst/>
                <a:latin typeface="+mn-lt"/>
                <a:ea typeface="+mn-ea"/>
                <a:cs typeface="+mn-cs"/>
              </a:rPr>
              <a:t>The first is that addiction is a chronic disease of the brain, affecting the reward, motivation, and memory systems.  Second, addiction includes compulsive destructive behaviors involving sexuality, gambling, and overeating as much as substances such as cocaine and opiates.  In other words, it’s not about the behavior or substance, it’s about the brain. With this definition it would seem the debate about whether or not sex can be an addiction would be over.  To the medical specialty of addiction medicine, comprised of medical doctors who have an understanding and appreciation for neurobiology and neuroscience, it is over, in the affirmative.</a:t>
            </a:r>
            <a:r>
              <a:rPr lang="en-US" dirty="0" smtClean="0">
                <a:effectLst/>
              </a:rPr>
              <a:t>  </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showed, and an MRI confirmed, that he had a colloid cyst in his third ventricle, and it was already partially obstructing one of his lateral ventricles.  I asked if he had a headache, and he said, “You know, I have had increasing headaches lately.”  He begged me to let him fly out of town for the upcoming Final Four, to which he had tickets and at which his favorite team, Texas, was a participant.  I described, in calculated detail, how colloid cyst could cause sudden death, and instead he was in surgery the next day where I removed the cyst.  It required an interhemispheric approach, splitting corpus callosum and entering the lateral ventricle.  After removing the cyst I could see the striatum, and by looking through the Foramen of Monroe could see into the third and visualize the hypothalamus.  Because I know this person as a fellow physician, I experienced an epiphany of sorts.  I realized that in these limbic structures his personality, his wants, desires, fears, and memory were imbedded.  Through these delicate and beautiful neural instruments his spirit was able to interface with the world.  And I paused for a short moment of insight into who he was and who I am.</a:t>
            </a:r>
          </a:p>
          <a:p>
            <a:r>
              <a:rPr lang="en-US" dirty="0" smtClean="0"/>
              <a:t>Fortunately</a:t>
            </a:r>
            <a:r>
              <a:rPr lang="en-US" baseline="0" dirty="0" smtClean="0"/>
              <a:t> he is still practicing as a physician today.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started my training to become a neurosurgeon in 1988, and still remember the first time I saw the brain with me as a participant in the surgical procedure.  I had read Noonan’s book about his experience following neurosurgical residents in training, and his words still capture the wonder and awe that I felt then, and even now, when I see and even touch the brain.</a:t>
            </a:r>
          </a:p>
          <a:p>
            <a:endParaRPr lang="en-US" dirty="0"/>
          </a:p>
        </p:txBody>
      </p:sp>
      <p:sp>
        <p:nvSpPr>
          <p:cNvPr id="4" name="Slide Number Placeholder 3"/>
          <p:cNvSpPr>
            <a:spLocks noGrp="1"/>
          </p:cNvSpPr>
          <p:nvPr>
            <p:ph type="sldNum" sz="quarter" idx="10"/>
          </p:nvPr>
        </p:nvSpPr>
        <p:spPr/>
        <p:txBody>
          <a:bodyPr/>
          <a:lstStyle/>
          <a:p>
            <a:fld id="{2904536A-604A-FE49-AB6D-79D9D4FDB8A6}" type="slidenum">
              <a:rPr lang="en-US" smtClean="0">
                <a:solidFill>
                  <a:prstClr val="black"/>
                </a:solidFill>
                <a:latin typeface="Calibri"/>
              </a:rPr>
              <a:pPr/>
              <a:t>53</a:t>
            </a:fld>
            <a:endParaRPr lang="en-US" dirty="0">
              <a:solidFill>
                <a:prstClr val="black"/>
              </a:solidFill>
              <a:latin typeface="Calibri"/>
            </a:endParaRPr>
          </a:p>
        </p:txBody>
      </p:sp>
    </p:spTree>
    <p:extLst>
      <p:ext uri="{BB962C8B-B14F-4D97-AF65-F5344CB8AC3E}">
        <p14:creationId xmlns:p14="http://schemas.microsoft.com/office/powerpoint/2010/main" val="2247760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June</a:t>
            </a:r>
            <a:r>
              <a:rPr lang="en-US" baseline="0" dirty="0" smtClean="0"/>
              <a:t> 30, 2010, Des Moines River,   </a:t>
            </a:r>
            <a:r>
              <a:rPr lang="en-US" baseline="0" dirty="0" err="1" smtClean="0"/>
              <a:t>Iowa</a:t>
            </a:r>
            <a:r>
              <a:rPr lang="en-US" dirty="0" err="1" smtClean="0"/>
              <a:t>Jason</a:t>
            </a:r>
            <a:r>
              <a:rPr lang="en-US" dirty="0" smtClean="0"/>
              <a:t> </a:t>
            </a:r>
            <a:r>
              <a:rPr lang="en-US" dirty="0" err="1" smtClean="0"/>
              <a:t>Oglesbee</a:t>
            </a:r>
            <a:r>
              <a:rPr lang="en-US" dirty="0" smtClean="0"/>
              <a:t> rescues Patricia</a:t>
            </a:r>
            <a:r>
              <a:rPr lang="en-US" baseline="0" dirty="0" smtClean="0"/>
              <a:t> Ralph-Neely (husband Alan Neely died)  </a:t>
            </a:r>
          </a:p>
          <a:p>
            <a:endParaRPr lang="en-US" dirty="0"/>
          </a:p>
        </p:txBody>
      </p:sp>
      <p:sp>
        <p:nvSpPr>
          <p:cNvPr id="4" name="Slide Number Placeholder 3"/>
          <p:cNvSpPr>
            <a:spLocks noGrp="1"/>
          </p:cNvSpPr>
          <p:nvPr>
            <p:ph type="sldNum" sz="quarter" idx="10"/>
          </p:nvPr>
        </p:nvSpPr>
        <p:spPr/>
        <p:txBody>
          <a:bodyPr/>
          <a:lstStyle/>
          <a:p>
            <a:fld id="{92670191-9056-EE45-85E6-1205604E5297}"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892380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0635AB-9AE6-8241-A0EB-E75777541A3E}" type="slidenum">
              <a:rPr lang="en-US">
                <a:solidFill>
                  <a:prstClr val="black"/>
                </a:solidFill>
                <a:latin typeface="Calibri"/>
              </a:rPr>
              <a:pPr/>
              <a:t>5</a:t>
            </a:fld>
            <a:endParaRPr lang="en-US">
              <a:solidFill>
                <a:prstClr val="black"/>
              </a:solidFill>
              <a:latin typeface="Calibri"/>
            </a:endParaRPr>
          </a:p>
        </p:txBody>
      </p:sp>
      <p:sp>
        <p:nvSpPr>
          <p:cNvPr id="46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738048-35B1-1543-8DF2-C2F28DE3431A}" type="slidenum">
              <a:rPr lang="en-US">
                <a:solidFill>
                  <a:prstClr val="black"/>
                </a:solidFill>
                <a:latin typeface="Calibri"/>
              </a:rPr>
              <a:pPr/>
              <a:t>6</a:t>
            </a:fld>
            <a:endParaRPr lang="en-US">
              <a:solidFill>
                <a:prstClr val="black"/>
              </a:solidFill>
              <a:latin typeface="Calibri"/>
            </a:endParaRPr>
          </a:p>
        </p:txBody>
      </p:sp>
      <p:sp>
        <p:nvSpPr>
          <p:cNvPr id="481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F3D772-C1FB-664C-9630-05BEC001026E}" type="slidenum">
              <a:rPr lang="en-US"/>
              <a:pPr/>
              <a:t>8</a:t>
            </a:fld>
            <a:endParaRPr lang="en-US"/>
          </a:p>
        </p:txBody>
      </p:sp>
      <p:sp>
        <p:nvSpPr>
          <p:cNvPr id="19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0" hangingPunct="0">
              <a:spcBef>
                <a:spcPct val="0"/>
              </a:spcBef>
            </a:pPr>
            <a:endParaRPr lang="en-US" sz="240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F09E12-156F-0646-ABDC-5880AAD61A6A}" type="slidenum">
              <a:rPr lang="en-US">
                <a:solidFill>
                  <a:srgbClr val="000000"/>
                </a:solidFill>
                <a:latin typeface="Calibri"/>
              </a:rPr>
              <a:pPr/>
              <a:t>9</a:t>
            </a:fld>
            <a:endParaRPr lang="en-US">
              <a:solidFill>
                <a:srgbClr val="000000"/>
              </a:solidFill>
              <a:latin typeface="Calibri"/>
            </a:endParaRPr>
          </a:p>
        </p:txBody>
      </p:sp>
      <p:sp>
        <p:nvSpPr>
          <p:cNvPr id="716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bwMode="auto">
          <a:xfrm>
            <a:off x="913669" y="4344030"/>
            <a:ext cx="5030663" cy="4114485"/>
          </a:xfrm>
          <a:prstGeom prst="rect">
            <a:avLst/>
          </a:prstGeom>
          <a:solidFill>
            <a:srgbClr val="FFFFFF"/>
          </a:solidFill>
          <a:ln>
            <a:solidFill>
              <a:srgbClr val="000000"/>
            </a:solidFill>
            <a:miter lim="800000"/>
            <a:headEnd/>
            <a:tailEnd/>
          </a:ln>
        </p:spPr>
        <p:txBody>
          <a:bodyPr lIns="89964" tIns="44983" rIns="89964" bIns="44983"/>
          <a:lstStyle/>
          <a:p>
            <a:pPr>
              <a:spcBef>
                <a:spcPct val="0"/>
              </a:spcBef>
            </a:pPr>
            <a:r>
              <a:rPr lang="en-US" b="1">
                <a:effectLst>
                  <a:outerShdw blurRad="38100" dist="38100" dir="2700000" algn="tl">
                    <a:srgbClr val="DDDDDD"/>
                  </a:outerShdw>
                </a:effectLst>
              </a:rPr>
              <a:t>Drugs of abuse increase dopamine neurotransmission.  </a:t>
            </a:r>
            <a:r>
              <a:rPr lang="en-US">
                <a:effectLst>
                  <a:outerShdw blurRad="38100" dist="38100" dir="2700000" algn="tl">
                    <a:srgbClr val="DDDDDD"/>
                  </a:outerShdw>
                </a:effectLst>
              </a:rPr>
              <a:t>All the drugs depicted in this slide have different mechanisms of action; however, all increase activity in the reward pathway by increasing dopamine neurotransmission.  Because drugs activate these brain regions</a:t>
            </a:r>
            <a:r>
              <a:rPr lang="en-US">
                <a:effectLst>
                  <a:outerShdw blurRad="38100" dist="38100" dir="2700000" algn="tl">
                    <a:srgbClr val="DDDDDD"/>
                  </a:outerShdw>
                </a:effectLst>
                <a:sym typeface="Symbol" charset="0"/>
              </a:rPr>
              <a:t></a:t>
            </a:r>
            <a:r>
              <a:rPr lang="en-US">
                <a:effectLst>
                  <a:outerShdw blurRad="38100" dist="38100" dir="2700000" algn="tl">
                    <a:srgbClr val="DDDDDD"/>
                  </a:outerShdw>
                </a:effectLst>
              </a:rPr>
              <a:t>usually more effectively than natural rewards</a:t>
            </a:r>
            <a:r>
              <a:rPr lang="en-US">
                <a:effectLst>
                  <a:outerShdw blurRad="38100" dist="38100" dir="2700000" algn="tl">
                    <a:srgbClr val="DDDDDD"/>
                  </a:outerShdw>
                </a:effectLst>
                <a:sym typeface="Symbol" charset="0"/>
              </a:rPr>
              <a:t></a:t>
            </a:r>
            <a:r>
              <a:rPr lang="en-US">
                <a:effectLst>
                  <a:outerShdw blurRad="38100" dist="38100" dir="2700000" algn="tl">
                    <a:srgbClr val="DDDDDD"/>
                  </a:outerShdw>
                </a:effectLst>
              </a:rPr>
              <a:t>they have an inherent risk of being abused.</a:t>
            </a:r>
            <a:r>
              <a:rPr lang="en-US"/>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49BC08-4BC3-EA41-8BCC-96D122CD3E9A}" type="slidenum">
              <a:rPr lang="en-US">
                <a:solidFill>
                  <a:srgbClr val="000000"/>
                </a:solidFill>
                <a:latin typeface="Calibri"/>
              </a:rPr>
              <a:pPr/>
              <a:t>10</a:t>
            </a:fld>
            <a:endParaRPr lang="en-US">
              <a:solidFill>
                <a:srgbClr val="000000"/>
              </a:solidFill>
              <a:latin typeface="Calibri"/>
            </a:endParaRPr>
          </a:p>
        </p:txBody>
      </p:sp>
      <p:sp>
        <p:nvSpPr>
          <p:cNvPr id="3471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71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964" tIns="44983" rIns="89964" bIns="44983"/>
          <a:lstStyle/>
          <a:p>
            <a:pPr eaLnBrk="0" hangingPunct="0">
              <a:spcBef>
                <a:spcPct val="0"/>
              </a:spcBef>
            </a:pPr>
            <a:r>
              <a:rPr lang="en-US" sz="2400" b="1">
                <a:effectLst>
                  <a:outerShdw blurRad="38100" dist="38100" dir="2700000" algn="tl">
                    <a:srgbClr val="DDDDDD"/>
                  </a:outerShdw>
                </a:effectLst>
              </a:rPr>
              <a:t>Natural rewards increase dopamine neurotransmission.  </a:t>
            </a:r>
            <a:r>
              <a:rPr lang="en-US" sz="2400">
                <a:effectLst>
                  <a:outerShdw blurRad="38100" dist="38100" dir="2700000" algn="tl">
                    <a:srgbClr val="DDDDDD"/>
                  </a:outerShdw>
                </a:effectLst>
              </a:rPr>
              <a:t>For example, eating something that you enjoy or engaging in sexual behavior can cause dopamine levels to increase.  In these graphs, dopamine is being measured inside the brains of animals, its increase shown in response to food or sex cues.  This basic mechanism has been carefully shaped and calibrated by evolution to reward normal activities critical for survival.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D1CCF8-E476-EF4F-A2DE-ABC532C544D9}" type="slidenum">
              <a:rPr lang="en-US">
                <a:solidFill>
                  <a:srgbClr val="000000"/>
                </a:solidFill>
                <a:latin typeface="Calibri"/>
              </a:rPr>
              <a:pPr/>
              <a:t>12</a:t>
            </a:fld>
            <a:endParaRPr lang="en-US" dirty="0">
              <a:solidFill>
                <a:srgbClr val="000000"/>
              </a:solidFill>
              <a:latin typeface="Calibri"/>
            </a:endParaRPr>
          </a:p>
        </p:txBody>
      </p:sp>
      <p:sp>
        <p:nvSpPr>
          <p:cNvPr id="4003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003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  This is not surprising in light of a recent paper published last year in the Journal of the Proceedings of the National Academy of Sciences (PNAS) in which I was a co-author titled “Relation of addiction genes to hypothalamic gene changes subserving genesis and gratification of a classic instinct, sodium appetite.”  We found that sodium depletion kindled expression of genes in the hypothalamus important in reward  and neuroplasticity.  Importantly, we found that blocking dopamine receptors decreased gratification by depressing reward incentive.  Using gene set enrichment analysis we found that these same gene sets, that is the ones mobilized by salt craving, are the same gene sets previously linked to cocaine and opiates.  Of course, salt craving has of necessity phylogenetically conserved across all in biologic systems, whereas drug craving is the newcomer.  As worded in our paper, “Drugs causing pleasure and addiction are comparatively recent and likely reflect usurping of … ancient systems with high survival value by the gratification of contemporary hedonic indulgences.” National Geographic described our paper as follows: “Cocaine Addiction Uses Same Brain Paths as Salt Craving,” saying “Drugs hijack instinctual need for salt.”</a:t>
            </a:r>
          </a:p>
          <a:p>
            <a:r>
              <a:rPr lang="en-US" sz="1200" kern="1200" dirty="0" smtClean="0">
                <a:solidFill>
                  <a:schemeClr val="tx1"/>
                </a:solidFill>
                <a:effectLst/>
                <a:latin typeface="+mn-lt"/>
                <a:ea typeface="+mn-ea"/>
                <a:cs typeface="+mn-cs"/>
              </a:rPr>
              <a:t>I think our word “usurp” and their word “hijack” are accurate and descriptive with regard to what happens in addiction.  These powerful survival cravings ensure that we will seek out these rewards or we will perish as individual organisms and as a species.  Drug addiction usurps and hijacks these pathways and lies to the brain, telling the organism that it will die, it will perish, it if does not satiate the craving.  Hence the difficulty with overcoming addiction though willpower alone, and the fallacy of trying to understand all addiction behaviorally without understanding or considering biology!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CD1129-5001-2849-AB5D-05164485F22A}" type="slidenum">
              <a:rPr lang="en-US">
                <a:solidFill>
                  <a:srgbClr val="000000"/>
                </a:solidFill>
                <a:latin typeface="Calibri"/>
              </a:rPr>
              <a:pPr/>
              <a:t>16</a:t>
            </a:fld>
            <a:endParaRPr lang="en-US" dirty="0">
              <a:solidFill>
                <a:srgbClr val="000000"/>
              </a:solidFill>
              <a:latin typeface="Calibri"/>
            </a:endParaRPr>
          </a:p>
        </p:txBody>
      </p:sp>
      <p:sp>
        <p:nvSpPr>
          <p:cNvPr id="4024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024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sz="1200" kern="1200" dirty="0" smtClean="0">
                <a:solidFill>
                  <a:schemeClr val="tx1"/>
                </a:solidFill>
                <a:effectLst/>
                <a:latin typeface="+mn-lt"/>
                <a:ea typeface="+mn-ea"/>
                <a:cs typeface="+mn-cs"/>
              </a:rPr>
              <a:t>Significantly, sexual activity has been found to produce dendritic arborization as well.  That sex can produce neuroplastic cellular changes identical to drug addiction is telling, both from the survival/incentive and the addiction perspectives.  </a:t>
            </a:r>
          </a:p>
          <a:p>
            <a:r>
              <a:rPr lang="en-US" sz="1200" kern="1200" dirty="0" smtClean="0">
                <a:solidFill>
                  <a:schemeClr val="tx1"/>
                </a:solidFill>
                <a:effectLst/>
                <a:latin typeface="+mn-lt"/>
                <a:ea typeface="+mn-ea"/>
                <a:cs typeface="+mn-cs"/>
              </a:rPr>
              <a:t>   These switches are involved in producing visible neuroplastic change in neuronal populations specific to incentive pathways.  Nature thus ensures that we will seek activities that support our survival, such as eating and sex.  Salt is essential to our survival, and there is an interesting correlation with addiction and salt.  Salt depletion causes a strong craving in animals so depleted, and this is also associated with similar dendritic changes in nerve cells to those already discussed with sex and drugs.  That salt and sex craving both are associated with neuroplastic change is not surprising from a survival standpoint; both are essential in this regard.  We have mentioned that dendritic sprouting has been seen in these neuronal populations in drug rewards such as cocaine or amphetamine, and in natural rewards such as sex. Salt depletion, like sex,  has cross-sensitization effects to drugs as well. </a:t>
            </a:r>
            <a:endParaRPr lang="en-US" sz="2400" dirty="0">
              <a:latin typeface="Arial"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788E99-32CB-364A-849A-396CEBA45653}" type="datetimeFigureOut">
              <a:rPr lang="en-US" smtClean="0"/>
              <a:t>10/15/16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4FF37-309E-204D-8679-726AFD995767}" type="slidenum">
              <a:rPr lang="en-US" smtClean="0"/>
              <a:t>‹#›</a:t>
            </a:fld>
            <a:endParaRPr lang="en-US"/>
          </a:p>
        </p:txBody>
      </p:sp>
    </p:spTree>
    <p:extLst>
      <p:ext uri="{BB962C8B-B14F-4D97-AF65-F5344CB8AC3E}">
        <p14:creationId xmlns:p14="http://schemas.microsoft.com/office/powerpoint/2010/main" val="4224431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788E99-32CB-364A-849A-396CEBA45653}" type="datetimeFigureOut">
              <a:rPr lang="en-US" smtClean="0"/>
              <a:t>10/15/16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4FF37-309E-204D-8679-726AFD995767}" type="slidenum">
              <a:rPr lang="en-US" smtClean="0"/>
              <a:t>‹#›</a:t>
            </a:fld>
            <a:endParaRPr lang="en-US"/>
          </a:p>
        </p:txBody>
      </p:sp>
    </p:spTree>
    <p:extLst>
      <p:ext uri="{BB962C8B-B14F-4D97-AF65-F5344CB8AC3E}">
        <p14:creationId xmlns:p14="http://schemas.microsoft.com/office/powerpoint/2010/main" val="2937760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788E99-32CB-364A-849A-396CEBA45653}" type="datetimeFigureOut">
              <a:rPr lang="en-US" smtClean="0"/>
              <a:t>10/15/16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4FF37-309E-204D-8679-726AFD995767}" type="slidenum">
              <a:rPr lang="en-US" smtClean="0"/>
              <a:t>‹#›</a:t>
            </a:fld>
            <a:endParaRPr lang="en-US"/>
          </a:p>
        </p:txBody>
      </p:sp>
    </p:spTree>
    <p:extLst>
      <p:ext uri="{BB962C8B-B14F-4D97-AF65-F5344CB8AC3E}">
        <p14:creationId xmlns:p14="http://schemas.microsoft.com/office/powerpoint/2010/main" val="4236358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8229600" cy="762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8229600" cy="5029200"/>
          </a:xfrm>
        </p:spPr>
        <p:txBody>
          <a:bodyPr/>
          <a:lstStyle/>
          <a:p>
            <a:endParaRPr lang="en-US"/>
          </a:p>
        </p:txBody>
      </p:sp>
      <p:sp>
        <p:nvSpPr>
          <p:cNvPr id="4" name="Date Placeholder 3"/>
          <p:cNvSpPr>
            <a:spLocks noGrp="1"/>
          </p:cNvSpPr>
          <p:nvPr>
            <p:ph type="dt" sz="half" idx="10"/>
          </p:nvPr>
        </p:nvSpPr>
        <p:spPr>
          <a:xfrm>
            <a:off x="0" y="6629400"/>
            <a:ext cx="1905000" cy="228600"/>
          </a:xfrm>
        </p:spPr>
        <p:txBody>
          <a:bodyPr/>
          <a:lstStyle>
            <a:lvl1pPr>
              <a:defRPr/>
            </a:lvl1pPr>
          </a:lstStyle>
          <a:p>
            <a:endParaRPr lang="en-US">
              <a:solidFill>
                <a:srgbClr val="000000"/>
              </a:solidFill>
              <a:latin typeface="Helvetica"/>
              <a:ea typeface="ＭＳ Ｐゴシック"/>
            </a:endParaRPr>
          </a:p>
        </p:txBody>
      </p:sp>
      <p:sp>
        <p:nvSpPr>
          <p:cNvPr id="5" name="Footer Placeholder 4"/>
          <p:cNvSpPr>
            <a:spLocks noGrp="1"/>
          </p:cNvSpPr>
          <p:nvPr>
            <p:ph type="ftr" sz="quarter" idx="11"/>
          </p:nvPr>
        </p:nvSpPr>
        <p:spPr>
          <a:xfrm>
            <a:off x="3124200" y="6629400"/>
            <a:ext cx="2895600" cy="228600"/>
          </a:xfrm>
        </p:spPr>
        <p:txBody>
          <a:bodyPr/>
          <a:lstStyle>
            <a:lvl1pPr>
              <a:defRPr/>
            </a:lvl1pPr>
          </a:lstStyle>
          <a:p>
            <a:endParaRPr lang="en-US">
              <a:solidFill>
                <a:srgbClr val="000000"/>
              </a:solidFill>
              <a:latin typeface="Helvetica"/>
              <a:ea typeface="ＭＳ Ｐゴシック"/>
            </a:endParaRPr>
          </a:p>
        </p:txBody>
      </p:sp>
      <p:sp>
        <p:nvSpPr>
          <p:cNvPr id="6" name="Slide Number Placeholder 5"/>
          <p:cNvSpPr>
            <a:spLocks noGrp="1"/>
          </p:cNvSpPr>
          <p:nvPr>
            <p:ph type="sldNum" sz="quarter" idx="12"/>
          </p:nvPr>
        </p:nvSpPr>
        <p:spPr>
          <a:xfrm>
            <a:off x="7239000" y="6629400"/>
            <a:ext cx="1905000" cy="228600"/>
          </a:xfrm>
        </p:spPr>
        <p:txBody>
          <a:bodyPr/>
          <a:lstStyle>
            <a:lvl1pPr>
              <a:defRPr/>
            </a:lvl1pPr>
          </a:lstStyle>
          <a:p>
            <a:fld id="{F9D4D3B7-6ED3-9B44-B1DD-6F452C5B389D}" type="slidenum">
              <a:rPr lang="en-US">
                <a:solidFill>
                  <a:srgbClr val="000000"/>
                </a:solidFill>
                <a:latin typeface="Helvetica"/>
                <a:ea typeface="ＭＳ Ｐゴシック"/>
              </a: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3846265270"/>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4038600" cy="4114800"/>
          </a:xfrm>
        </p:spPr>
        <p:txBody>
          <a:bodyPr/>
          <a:lstStyle/>
          <a:p>
            <a:endParaRPr lang="en-US" dirty="0"/>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solidFill>
                <a:srgbClr val="FFFF00"/>
              </a:solidFill>
              <a:latin typeface="Times New Roman"/>
              <a:ea typeface="ＭＳ Ｐゴシック"/>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dirty="0">
              <a:solidFill>
                <a:srgbClr val="FFFF00"/>
              </a:solidFill>
              <a:latin typeface="Times New Roman"/>
              <a:ea typeface="ＭＳ Ｐゴシック"/>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CC49CFA-AF1A-4A46-BAD0-AAC2E476CF28}" type="slidenum">
              <a:rPr lang="en-US">
                <a:solidFill>
                  <a:srgbClr val="FFFF00"/>
                </a:solidFill>
                <a:latin typeface="Times New Roman"/>
                <a:ea typeface="ＭＳ Ｐゴシック"/>
              </a:rPr>
              <a:pPr/>
              <a:t>‹#›</a:t>
            </a:fld>
            <a:endParaRPr lang="en-US" dirty="0">
              <a:solidFill>
                <a:srgbClr val="FFFF00"/>
              </a:solidFill>
              <a:latin typeface="Times New Roman"/>
              <a:ea typeface="ＭＳ Ｐゴシック"/>
            </a:endParaRPr>
          </a:p>
        </p:txBody>
      </p:sp>
    </p:spTree>
    <p:extLst>
      <p:ext uri="{BB962C8B-B14F-4D97-AF65-F5344CB8AC3E}">
        <p14:creationId xmlns:p14="http://schemas.microsoft.com/office/powerpoint/2010/main" val="4022601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788E99-32CB-364A-849A-396CEBA45653}" type="datetimeFigureOut">
              <a:rPr lang="en-US" smtClean="0"/>
              <a:t>10/15/16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4FF37-309E-204D-8679-726AFD995767}" type="slidenum">
              <a:rPr lang="en-US" smtClean="0"/>
              <a:t>‹#›</a:t>
            </a:fld>
            <a:endParaRPr lang="en-US"/>
          </a:p>
        </p:txBody>
      </p:sp>
    </p:spTree>
    <p:extLst>
      <p:ext uri="{BB962C8B-B14F-4D97-AF65-F5344CB8AC3E}">
        <p14:creationId xmlns:p14="http://schemas.microsoft.com/office/powerpoint/2010/main" val="2688535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788E99-32CB-364A-849A-396CEBA45653}" type="datetimeFigureOut">
              <a:rPr lang="en-US" smtClean="0"/>
              <a:t>10/15/16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4FF37-309E-204D-8679-726AFD995767}" type="slidenum">
              <a:rPr lang="en-US" smtClean="0"/>
              <a:t>‹#›</a:t>
            </a:fld>
            <a:endParaRPr lang="en-US"/>
          </a:p>
        </p:txBody>
      </p:sp>
    </p:spTree>
    <p:extLst>
      <p:ext uri="{BB962C8B-B14F-4D97-AF65-F5344CB8AC3E}">
        <p14:creationId xmlns:p14="http://schemas.microsoft.com/office/powerpoint/2010/main" val="2521098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788E99-32CB-364A-849A-396CEBA45653}" type="datetimeFigureOut">
              <a:rPr lang="en-US" smtClean="0"/>
              <a:t>10/15/16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94FF37-309E-204D-8679-726AFD995767}" type="slidenum">
              <a:rPr lang="en-US" smtClean="0"/>
              <a:t>‹#›</a:t>
            </a:fld>
            <a:endParaRPr lang="en-US"/>
          </a:p>
        </p:txBody>
      </p:sp>
    </p:spTree>
    <p:extLst>
      <p:ext uri="{BB962C8B-B14F-4D97-AF65-F5344CB8AC3E}">
        <p14:creationId xmlns:p14="http://schemas.microsoft.com/office/powerpoint/2010/main" val="2583077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788E99-32CB-364A-849A-396CEBA45653}" type="datetimeFigureOut">
              <a:rPr lang="en-US" smtClean="0"/>
              <a:t>10/15/16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94FF37-309E-204D-8679-726AFD995767}" type="slidenum">
              <a:rPr lang="en-US" smtClean="0"/>
              <a:t>‹#›</a:t>
            </a:fld>
            <a:endParaRPr lang="en-US"/>
          </a:p>
        </p:txBody>
      </p:sp>
    </p:spTree>
    <p:extLst>
      <p:ext uri="{BB962C8B-B14F-4D97-AF65-F5344CB8AC3E}">
        <p14:creationId xmlns:p14="http://schemas.microsoft.com/office/powerpoint/2010/main" val="3154056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788E99-32CB-364A-849A-396CEBA45653}" type="datetimeFigureOut">
              <a:rPr lang="en-US" smtClean="0"/>
              <a:t>10/15/16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94FF37-309E-204D-8679-726AFD995767}" type="slidenum">
              <a:rPr lang="en-US" smtClean="0"/>
              <a:t>‹#›</a:t>
            </a:fld>
            <a:endParaRPr lang="en-US"/>
          </a:p>
        </p:txBody>
      </p:sp>
    </p:spTree>
    <p:extLst>
      <p:ext uri="{BB962C8B-B14F-4D97-AF65-F5344CB8AC3E}">
        <p14:creationId xmlns:p14="http://schemas.microsoft.com/office/powerpoint/2010/main" val="1712775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788E99-32CB-364A-849A-396CEBA45653}" type="datetimeFigureOut">
              <a:rPr lang="en-US" smtClean="0"/>
              <a:t>10/15/16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94FF37-309E-204D-8679-726AFD995767}" type="slidenum">
              <a:rPr lang="en-US" smtClean="0"/>
              <a:t>‹#›</a:t>
            </a:fld>
            <a:endParaRPr lang="en-US"/>
          </a:p>
        </p:txBody>
      </p:sp>
    </p:spTree>
    <p:extLst>
      <p:ext uri="{BB962C8B-B14F-4D97-AF65-F5344CB8AC3E}">
        <p14:creationId xmlns:p14="http://schemas.microsoft.com/office/powerpoint/2010/main" val="1185914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788E99-32CB-364A-849A-396CEBA45653}" type="datetimeFigureOut">
              <a:rPr lang="en-US" smtClean="0"/>
              <a:t>10/15/16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94FF37-309E-204D-8679-726AFD995767}" type="slidenum">
              <a:rPr lang="en-US" smtClean="0"/>
              <a:t>‹#›</a:t>
            </a:fld>
            <a:endParaRPr lang="en-US"/>
          </a:p>
        </p:txBody>
      </p:sp>
    </p:spTree>
    <p:extLst>
      <p:ext uri="{BB962C8B-B14F-4D97-AF65-F5344CB8AC3E}">
        <p14:creationId xmlns:p14="http://schemas.microsoft.com/office/powerpoint/2010/main" val="3291705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788E99-32CB-364A-849A-396CEBA45653}" type="datetimeFigureOut">
              <a:rPr lang="en-US" smtClean="0"/>
              <a:t>10/15/16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94FF37-309E-204D-8679-726AFD995767}" type="slidenum">
              <a:rPr lang="en-US" smtClean="0"/>
              <a:t>‹#›</a:t>
            </a:fld>
            <a:endParaRPr lang="en-US"/>
          </a:p>
        </p:txBody>
      </p:sp>
    </p:spTree>
    <p:extLst>
      <p:ext uri="{BB962C8B-B14F-4D97-AF65-F5344CB8AC3E}">
        <p14:creationId xmlns:p14="http://schemas.microsoft.com/office/powerpoint/2010/main" val="5035113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88E99-32CB-364A-849A-396CEBA45653}" type="datetimeFigureOut">
              <a:rPr lang="en-US" smtClean="0"/>
              <a:t>10/15/16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94FF37-309E-204D-8679-726AFD995767}" type="slidenum">
              <a:rPr lang="en-US" smtClean="0"/>
              <a:t>‹#›</a:t>
            </a:fld>
            <a:endParaRPr lang="en-US"/>
          </a:p>
        </p:txBody>
      </p:sp>
    </p:spTree>
    <p:extLst>
      <p:ext uri="{BB962C8B-B14F-4D97-AF65-F5344CB8AC3E}">
        <p14:creationId xmlns:p14="http://schemas.microsoft.com/office/powerpoint/2010/main" val="1645783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1.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5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emf"/></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8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latin typeface="Goudy Old Style"/>
                <a:cs typeface="Goudy Old Style"/>
              </a:rPr>
              <a:t>Brain Drain: Neurological Considerations of Brain Drain</a:t>
            </a:r>
            <a:endParaRPr lang="en-US" sz="4000" dirty="0">
              <a:latin typeface="Goudy Old Style"/>
              <a:cs typeface="Goudy Old Style"/>
            </a:endParaRPr>
          </a:p>
        </p:txBody>
      </p:sp>
      <p:sp>
        <p:nvSpPr>
          <p:cNvPr id="3" name="Subtitle 2"/>
          <p:cNvSpPr>
            <a:spLocks noGrp="1"/>
          </p:cNvSpPr>
          <p:nvPr>
            <p:ph type="subTitle" idx="1"/>
          </p:nvPr>
        </p:nvSpPr>
        <p:spPr>
          <a:xfrm>
            <a:off x="1371600" y="4364719"/>
            <a:ext cx="6400800" cy="1752600"/>
          </a:xfrm>
        </p:spPr>
        <p:txBody>
          <a:bodyPr>
            <a:normAutofit fontScale="85000" lnSpcReduction="10000"/>
          </a:bodyPr>
          <a:lstStyle/>
          <a:p>
            <a:r>
              <a:rPr lang="en-US" dirty="0" smtClean="0">
                <a:solidFill>
                  <a:schemeClr val="tx1"/>
                </a:solidFill>
                <a:latin typeface="Goudy Old Style"/>
                <a:cs typeface="Goudy Old Style"/>
              </a:rPr>
              <a:t>Donald L. Hilton, Jr, MD, FAANS</a:t>
            </a:r>
          </a:p>
          <a:p>
            <a:r>
              <a:rPr lang="en-US" dirty="0" smtClean="0">
                <a:solidFill>
                  <a:schemeClr val="tx1"/>
                </a:solidFill>
                <a:latin typeface="Goudy Old Style"/>
                <a:cs typeface="Goudy Old Style"/>
              </a:rPr>
              <a:t>Adjunct Associate Professor of Neurosurgery</a:t>
            </a:r>
          </a:p>
          <a:p>
            <a:r>
              <a:rPr lang="en-US" dirty="0" smtClean="0">
                <a:solidFill>
                  <a:schemeClr val="tx1"/>
                </a:solidFill>
                <a:latin typeface="Goudy Old Style"/>
                <a:cs typeface="Goudy Old Style"/>
              </a:rPr>
              <a:t>University of Texas Health Science Center at San Antonio</a:t>
            </a:r>
          </a:p>
          <a:p>
            <a:endParaRPr lang="en-US" dirty="0"/>
          </a:p>
        </p:txBody>
      </p:sp>
    </p:spTree>
    <p:extLst>
      <p:ext uri="{BB962C8B-B14F-4D97-AF65-F5344CB8AC3E}">
        <p14:creationId xmlns:p14="http://schemas.microsoft.com/office/powerpoint/2010/main" val="215461979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ChangeArrowheads="1"/>
          </p:cNvSpPr>
          <p:nvPr/>
        </p:nvSpPr>
        <p:spPr bwMode="auto">
          <a:xfrm>
            <a:off x="114300" y="1017588"/>
            <a:ext cx="3665538" cy="5638800"/>
          </a:xfrm>
          <a:prstGeom prst="rect">
            <a:avLst/>
          </a:prstGeom>
          <a:gradFill rotWithShape="1">
            <a:gsLst>
              <a:gs pos="0">
                <a:srgbClr val="003366"/>
              </a:gs>
              <a:gs pos="50000">
                <a:srgbClr val="003399"/>
              </a:gs>
              <a:gs pos="100000">
                <a:srgbClr val="0033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15" name="Line 3"/>
          <p:cNvSpPr>
            <a:spLocks noChangeShapeType="1"/>
          </p:cNvSpPr>
          <p:nvPr/>
        </p:nvSpPr>
        <p:spPr bwMode="auto">
          <a:xfrm>
            <a:off x="841375" y="1774825"/>
            <a:ext cx="1588" cy="2798763"/>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16" name="Line 4"/>
          <p:cNvSpPr>
            <a:spLocks noChangeShapeType="1"/>
          </p:cNvSpPr>
          <p:nvPr/>
        </p:nvSpPr>
        <p:spPr bwMode="auto">
          <a:xfrm>
            <a:off x="796925" y="4573588"/>
            <a:ext cx="44450" cy="1587"/>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17" name="Line 5"/>
          <p:cNvSpPr>
            <a:spLocks noChangeShapeType="1"/>
          </p:cNvSpPr>
          <p:nvPr/>
        </p:nvSpPr>
        <p:spPr bwMode="auto">
          <a:xfrm>
            <a:off x="796925" y="3876675"/>
            <a:ext cx="44450"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18" name="Line 6"/>
          <p:cNvSpPr>
            <a:spLocks noChangeShapeType="1"/>
          </p:cNvSpPr>
          <p:nvPr/>
        </p:nvSpPr>
        <p:spPr bwMode="auto">
          <a:xfrm>
            <a:off x="796925" y="3178175"/>
            <a:ext cx="44450" cy="158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19" name="Line 7"/>
          <p:cNvSpPr>
            <a:spLocks noChangeShapeType="1"/>
          </p:cNvSpPr>
          <p:nvPr/>
        </p:nvSpPr>
        <p:spPr bwMode="auto">
          <a:xfrm>
            <a:off x="796925" y="2473325"/>
            <a:ext cx="44450"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20" name="Line 8"/>
          <p:cNvSpPr>
            <a:spLocks noChangeShapeType="1"/>
          </p:cNvSpPr>
          <p:nvPr/>
        </p:nvSpPr>
        <p:spPr bwMode="auto">
          <a:xfrm>
            <a:off x="796925" y="1774825"/>
            <a:ext cx="44450" cy="158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21" name="Line 9"/>
          <p:cNvSpPr>
            <a:spLocks noChangeShapeType="1"/>
          </p:cNvSpPr>
          <p:nvPr/>
        </p:nvSpPr>
        <p:spPr bwMode="auto">
          <a:xfrm>
            <a:off x="841375" y="4573588"/>
            <a:ext cx="2703513" cy="1587"/>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22" name="Line 10"/>
          <p:cNvSpPr>
            <a:spLocks noChangeShapeType="1"/>
          </p:cNvSpPr>
          <p:nvPr/>
        </p:nvSpPr>
        <p:spPr bwMode="auto">
          <a:xfrm flipV="1">
            <a:off x="841375" y="4573588"/>
            <a:ext cx="1588" cy="4445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23" name="Line 11"/>
          <p:cNvSpPr>
            <a:spLocks noChangeShapeType="1"/>
          </p:cNvSpPr>
          <p:nvPr/>
        </p:nvSpPr>
        <p:spPr bwMode="auto">
          <a:xfrm flipV="1">
            <a:off x="985838" y="4573588"/>
            <a:ext cx="0" cy="4445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24" name="Line 12"/>
          <p:cNvSpPr>
            <a:spLocks noChangeShapeType="1"/>
          </p:cNvSpPr>
          <p:nvPr/>
        </p:nvSpPr>
        <p:spPr bwMode="auto">
          <a:xfrm flipV="1">
            <a:off x="1122363" y="4573588"/>
            <a:ext cx="1587" cy="4445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25" name="Line 13"/>
          <p:cNvSpPr>
            <a:spLocks noChangeShapeType="1"/>
          </p:cNvSpPr>
          <p:nvPr/>
        </p:nvSpPr>
        <p:spPr bwMode="auto">
          <a:xfrm flipV="1">
            <a:off x="1266825" y="4573588"/>
            <a:ext cx="1588" cy="4445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26" name="Line 14"/>
          <p:cNvSpPr>
            <a:spLocks noChangeShapeType="1"/>
          </p:cNvSpPr>
          <p:nvPr/>
        </p:nvSpPr>
        <p:spPr bwMode="auto">
          <a:xfrm flipV="1">
            <a:off x="1412875" y="4573588"/>
            <a:ext cx="1588" cy="4445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27" name="Line 15"/>
          <p:cNvSpPr>
            <a:spLocks noChangeShapeType="1"/>
          </p:cNvSpPr>
          <p:nvPr/>
        </p:nvSpPr>
        <p:spPr bwMode="auto">
          <a:xfrm flipV="1">
            <a:off x="1549400" y="4573588"/>
            <a:ext cx="1588" cy="4445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28" name="Line 16"/>
          <p:cNvSpPr>
            <a:spLocks noChangeShapeType="1"/>
          </p:cNvSpPr>
          <p:nvPr/>
        </p:nvSpPr>
        <p:spPr bwMode="auto">
          <a:xfrm flipV="1">
            <a:off x="1693863" y="4573588"/>
            <a:ext cx="1587" cy="4445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29" name="Line 17"/>
          <p:cNvSpPr>
            <a:spLocks noChangeShapeType="1"/>
          </p:cNvSpPr>
          <p:nvPr/>
        </p:nvSpPr>
        <p:spPr bwMode="auto">
          <a:xfrm flipV="1">
            <a:off x="1838325" y="4573588"/>
            <a:ext cx="1588" cy="4445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30" name="Line 18"/>
          <p:cNvSpPr>
            <a:spLocks noChangeShapeType="1"/>
          </p:cNvSpPr>
          <p:nvPr/>
        </p:nvSpPr>
        <p:spPr bwMode="auto">
          <a:xfrm flipV="1">
            <a:off x="1976438" y="4573588"/>
            <a:ext cx="1587" cy="4445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31" name="Line 19"/>
          <p:cNvSpPr>
            <a:spLocks noChangeShapeType="1"/>
          </p:cNvSpPr>
          <p:nvPr/>
        </p:nvSpPr>
        <p:spPr bwMode="auto">
          <a:xfrm flipV="1">
            <a:off x="2120900" y="4573588"/>
            <a:ext cx="1588" cy="4445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32" name="Line 20"/>
          <p:cNvSpPr>
            <a:spLocks noChangeShapeType="1"/>
          </p:cNvSpPr>
          <p:nvPr/>
        </p:nvSpPr>
        <p:spPr bwMode="auto">
          <a:xfrm flipV="1">
            <a:off x="2265363" y="4573588"/>
            <a:ext cx="1587" cy="4445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33" name="Line 21"/>
          <p:cNvSpPr>
            <a:spLocks noChangeShapeType="1"/>
          </p:cNvSpPr>
          <p:nvPr/>
        </p:nvSpPr>
        <p:spPr bwMode="auto">
          <a:xfrm flipV="1">
            <a:off x="2409825" y="4573588"/>
            <a:ext cx="1588" cy="4445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34" name="Line 22"/>
          <p:cNvSpPr>
            <a:spLocks noChangeShapeType="1"/>
          </p:cNvSpPr>
          <p:nvPr/>
        </p:nvSpPr>
        <p:spPr bwMode="auto">
          <a:xfrm flipV="1">
            <a:off x="2547938" y="4573588"/>
            <a:ext cx="0" cy="4445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35" name="Line 23"/>
          <p:cNvSpPr>
            <a:spLocks noChangeShapeType="1"/>
          </p:cNvSpPr>
          <p:nvPr/>
        </p:nvSpPr>
        <p:spPr bwMode="auto">
          <a:xfrm flipV="1">
            <a:off x="2692400" y="4573588"/>
            <a:ext cx="1588" cy="4445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36" name="Line 24"/>
          <p:cNvSpPr>
            <a:spLocks noChangeShapeType="1"/>
          </p:cNvSpPr>
          <p:nvPr/>
        </p:nvSpPr>
        <p:spPr bwMode="auto">
          <a:xfrm flipV="1">
            <a:off x="2836863" y="4573588"/>
            <a:ext cx="0" cy="4445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37" name="Line 25"/>
          <p:cNvSpPr>
            <a:spLocks noChangeShapeType="1"/>
          </p:cNvSpPr>
          <p:nvPr/>
        </p:nvSpPr>
        <p:spPr bwMode="auto">
          <a:xfrm flipV="1">
            <a:off x="2974975" y="4573588"/>
            <a:ext cx="0" cy="4445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38" name="Line 26"/>
          <p:cNvSpPr>
            <a:spLocks noChangeShapeType="1"/>
          </p:cNvSpPr>
          <p:nvPr/>
        </p:nvSpPr>
        <p:spPr bwMode="auto">
          <a:xfrm flipV="1">
            <a:off x="3119438" y="4573588"/>
            <a:ext cx="0" cy="4445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39" name="Line 27"/>
          <p:cNvSpPr>
            <a:spLocks noChangeShapeType="1"/>
          </p:cNvSpPr>
          <p:nvPr/>
        </p:nvSpPr>
        <p:spPr bwMode="auto">
          <a:xfrm flipV="1">
            <a:off x="3263900" y="4573588"/>
            <a:ext cx="1588" cy="4445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40" name="Line 28"/>
          <p:cNvSpPr>
            <a:spLocks noChangeShapeType="1"/>
          </p:cNvSpPr>
          <p:nvPr/>
        </p:nvSpPr>
        <p:spPr bwMode="auto">
          <a:xfrm flipV="1">
            <a:off x="3400425" y="4573588"/>
            <a:ext cx="1588" cy="4445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41" name="Line 29"/>
          <p:cNvSpPr>
            <a:spLocks noChangeShapeType="1"/>
          </p:cNvSpPr>
          <p:nvPr/>
        </p:nvSpPr>
        <p:spPr bwMode="auto">
          <a:xfrm flipV="1">
            <a:off x="3544888" y="4573588"/>
            <a:ext cx="1587" cy="4445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42" name="Line 30"/>
          <p:cNvSpPr>
            <a:spLocks noChangeShapeType="1"/>
          </p:cNvSpPr>
          <p:nvPr/>
        </p:nvSpPr>
        <p:spPr bwMode="auto">
          <a:xfrm>
            <a:off x="912813" y="3178175"/>
            <a:ext cx="146050" cy="66675"/>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43" name="Line 31"/>
          <p:cNvSpPr>
            <a:spLocks noChangeShapeType="1"/>
          </p:cNvSpPr>
          <p:nvPr/>
        </p:nvSpPr>
        <p:spPr bwMode="auto">
          <a:xfrm flipV="1">
            <a:off x="1058863" y="3105150"/>
            <a:ext cx="136525" cy="139700"/>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44" name="Line 32"/>
          <p:cNvSpPr>
            <a:spLocks noChangeShapeType="1"/>
          </p:cNvSpPr>
          <p:nvPr/>
        </p:nvSpPr>
        <p:spPr bwMode="auto">
          <a:xfrm>
            <a:off x="1195388" y="3105150"/>
            <a:ext cx="144462" cy="58738"/>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45" name="Line 33"/>
          <p:cNvSpPr>
            <a:spLocks noChangeShapeType="1"/>
          </p:cNvSpPr>
          <p:nvPr/>
        </p:nvSpPr>
        <p:spPr bwMode="auto">
          <a:xfrm>
            <a:off x="1339850" y="3163888"/>
            <a:ext cx="144463" cy="153987"/>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46" name="Line 34"/>
          <p:cNvSpPr>
            <a:spLocks noChangeShapeType="1"/>
          </p:cNvSpPr>
          <p:nvPr/>
        </p:nvSpPr>
        <p:spPr bwMode="auto">
          <a:xfrm flipV="1">
            <a:off x="1484313" y="2473325"/>
            <a:ext cx="138112" cy="844550"/>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47" name="Line 35"/>
          <p:cNvSpPr>
            <a:spLocks noChangeShapeType="1"/>
          </p:cNvSpPr>
          <p:nvPr/>
        </p:nvSpPr>
        <p:spPr bwMode="auto">
          <a:xfrm>
            <a:off x="1622425" y="2473325"/>
            <a:ext cx="144463" cy="138113"/>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48" name="Line 36"/>
          <p:cNvSpPr>
            <a:spLocks noChangeShapeType="1"/>
          </p:cNvSpPr>
          <p:nvPr/>
        </p:nvSpPr>
        <p:spPr bwMode="auto">
          <a:xfrm>
            <a:off x="1766888" y="2611438"/>
            <a:ext cx="144462" cy="214312"/>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49" name="Line 37"/>
          <p:cNvSpPr>
            <a:spLocks noChangeShapeType="1"/>
          </p:cNvSpPr>
          <p:nvPr/>
        </p:nvSpPr>
        <p:spPr bwMode="auto">
          <a:xfrm>
            <a:off x="1911350" y="2825750"/>
            <a:ext cx="136525" cy="139700"/>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50" name="Line 38"/>
          <p:cNvSpPr>
            <a:spLocks noChangeShapeType="1"/>
          </p:cNvSpPr>
          <p:nvPr/>
        </p:nvSpPr>
        <p:spPr bwMode="auto">
          <a:xfrm>
            <a:off x="2047875" y="2965450"/>
            <a:ext cx="144463" cy="42863"/>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51" name="Line 39"/>
          <p:cNvSpPr>
            <a:spLocks noChangeShapeType="1"/>
          </p:cNvSpPr>
          <p:nvPr/>
        </p:nvSpPr>
        <p:spPr bwMode="auto">
          <a:xfrm>
            <a:off x="2192338" y="3008313"/>
            <a:ext cx="146050" cy="15875"/>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52" name="Line 40"/>
          <p:cNvSpPr>
            <a:spLocks noChangeShapeType="1"/>
          </p:cNvSpPr>
          <p:nvPr/>
        </p:nvSpPr>
        <p:spPr bwMode="auto">
          <a:xfrm>
            <a:off x="2338388" y="3024188"/>
            <a:ext cx="136525" cy="22225"/>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53" name="Line 41"/>
          <p:cNvSpPr>
            <a:spLocks noChangeShapeType="1"/>
          </p:cNvSpPr>
          <p:nvPr/>
        </p:nvSpPr>
        <p:spPr bwMode="auto">
          <a:xfrm>
            <a:off x="2474913" y="3046413"/>
            <a:ext cx="144462" cy="14287"/>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54" name="Line 42"/>
          <p:cNvSpPr>
            <a:spLocks noChangeShapeType="1"/>
          </p:cNvSpPr>
          <p:nvPr/>
        </p:nvSpPr>
        <p:spPr bwMode="auto">
          <a:xfrm>
            <a:off x="2619375" y="3060700"/>
            <a:ext cx="144463" cy="44450"/>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55" name="Line 43"/>
          <p:cNvSpPr>
            <a:spLocks noChangeShapeType="1"/>
          </p:cNvSpPr>
          <p:nvPr/>
        </p:nvSpPr>
        <p:spPr bwMode="auto">
          <a:xfrm>
            <a:off x="2763838" y="3105150"/>
            <a:ext cx="138112" cy="28575"/>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56" name="Line 44"/>
          <p:cNvSpPr>
            <a:spLocks noChangeShapeType="1"/>
          </p:cNvSpPr>
          <p:nvPr/>
        </p:nvSpPr>
        <p:spPr bwMode="auto">
          <a:xfrm>
            <a:off x="2901950" y="3133725"/>
            <a:ext cx="144463" cy="30163"/>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57" name="Line 45"/>
          <p:cNvSpPr>
            <a:spLocks noChangeShapeType="1"/>
          </p:cNvSpPr>
          <p:nvPr/>
        </p:nvSpPr>
        <p:spPr bwMode="auto">
          <a:xfrm>
            <a:off x="3046413" y="3163888"/>
            <a:ext cx="144462" cy="14287"/>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58" name="Line 46"/>
          <p:cNvSpPr>
            <a:spLocks noChangeShapeType="1"/>
          </p:cNvSpPr>
          <p:nvPr/>
        </p:nvSpPr>
        <p:spPr bwMode="auto">
          <a:xfrm flipV="1">
            <a:off x="3190875" y="3163888"/>
            <a:ext cx="138113" cy="14287"/>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59" name="Line 47"/>
          <p:cNvSpPr>
            <a:spLocks noChangeShapeType="1"/>
          </p:cNvSpPr>
          <p:nvPr/>
        </p:nvSpPr>
        <p:spPr bwMode="auto">
          <a:xfrm>
            <a:off x="3328988" y="3163888"/>
            <a:ext cx="144462" cy="14287"/>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60" name="Rectangle 48"/>
          <p:cNvSpPr>
            <a:spLocks noChangeArrowheads="1"/>
          </p:cNvSpPr>
          <p:nvPr/>
        </p:nvSpPr>
        <p:spPr bwMode="auto">
          <a:xfrm>
            <a:off x="862013" y="3125788"/>
            <a:ext cx="95250" cy="96837"/>
          </a:xfrm>
          <a:prstGeom prst="rect">
            <a:avLst/>
          </a:prstGeom>
          <a:solidFill>
            <a:srgbClr val="0000CC"/>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61" name="Rectangle 49"/>
          <p:cNvSpPr>
            <a:spLocks noChangeArrowheads="1"/>
          </p:cNvSpPr>
          <p:nvPr/>
        </p:nvSpPr>
        <p:spPr bwMode="auto">
          <a:xfrm>
            <a:off x="1008063" y="3192463"/>
            <a:ext cx="93662" cy="95250"/>
          </a:xfrm>
          <a:prstGeom prst="rect">
            <a:avLst/>
          </a:prstGeom>
          <a:solidFill>
            <a:srgbClr val="0000CC"/>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62" name="Rectangle 50"/>
          <p:cNvSpPr>
            <a:spLocks noChangeArrowheads="1"/>
          </p:cNvSpPr>
          <p:nvPr/>
        </p:nvSpPr>
        <p:spPr bwMode="auto">
          <a:xfrm>
            <a:off x="1144588" y="3052763"/>
            <a:ext cx="93662" cy="95250"/>
          </a:xfrm>
          <a:prstGeom prst="rect">
            <a:avLst/>
          </a:prstGeom>
          <a:solidFill>
            <a:srgbClr val="0000CC"/>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63" name="Rectangle 51"/>
          <p:cNvSpPr>
            <a:spLocks noChangeArrowheads="1"/>
          </p:cNvSpPr>
          <p:nvPr/>
        </p:nvSpPr>
        <p:spPr bwMode="auto">
          <a:xfrm>
            <a:off x="1289050" y="3111500"/>
            <a:ext cx="93663" cy="95250"/>
          </a:xfrm>
          <a:prstGeom prst="rect">
            <a:avLst/>
          </a:prstGeom>
          <a:solidFill>
            <a:srgbClr val="0000CC"/>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64" name="Rectangle 52"/>
          <p:cNvSpPr>
            <a:spLocks noChangeArrowheads="1"/>
          </p:cNvSpPr>
          <p:nvPr/>
        </p:nvSpPr>
        <p:spPr bwMode="auto">
          <a:xfrm>
            <a:off x="1433513" y="3265488"/>
            <a:ext cx="95250" cy="96837"/>
          </a:xfrm>
          <a:prstGeom prst="rect">
            <a:avLst/>
          </a:prstGeom>
          <a:solidFill>
            <a:srgbClr val="0000CC"/>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65" name="Rectangle 53"/>
          <p:cNvSpPr>
            <a:spLocks noChangeArrowheads="1"/>
          </p:cNvSpPr>
          <p:nvPr/>
        </p:nvSpPr>
        <p:spPr bwMode="auto">
          <a:xfrm>
            <a:off x="1571625" y="2420938"/>
            <a:ext cx="93663" cy="95250"/>
          </a:xfrm>
          <a:prstGeom prst="rect">
            <a:avLst/>
          </a:prstGeom>
          <a:solidFill>
            <a:schemeClr val="hlink"/>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66" name="Rectangle 54"/>
          <p:cNvSpPr>
            <a:spLocks noChangeArrowheads="1"/>
          </p:cNvSpPr>
          <p:nvPr/>
        </p:nvSpPr>
        <p:spPr bwMode="auto">
          <a:xfrm>
            <a:off x="1716088" y="2560638"/>
            <a:ext cx="93662" cy="95250"/>
          </a:xfrm>
          <a:prstGeom prst="rect">
            <a:avLst/>
          </a:prstGeom>
          <a:solidFill>
            <a:schemeClr val="hlink"/>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67" name="Rectangle 55"/>
          <p:cNvSpPr>
            <a:spLocks noChangeArrowheads="1"/>
          </p:cNvSpPr>
          <p:nvPr/>
        </p:nvSpPr>
        <p:spPr bwMode="auto">
          <a:xfrm>
            <a:off x="1860550" y="2773363"/>
            <a:ext cx="93663" cy="95250"/>
          </a:xfrm>
          <a:prstGeom prst="rect">
            <a:avLst/>
          </a:prstGeom>
          <a:solidFill>
            <a:schemeClr val="hlink"/>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68" name="Rectangle 56"/>
          <p:cNvSpPr>
            <a:spLocks noChangeArrowheads="1"/>
          </p:cNvSpPr>
          <p:nvPr/>
        </p:nvSpPr>
        <p:spPr bwMode="auto">
          <a:xfrm>
            <a:off x="1998663" y="2913063"/>
            <a:ext cx="93662" cy="95250"/>
          </a:xfrm>
          <a:prstGeom prst="rect">
            <a:avLst/>
          </a:prstGeom>
          <a:solidFill>
            <a:schemeClr val="hlink"/>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69" name="Rectangle 57"/>
          <p:cNvSpPr>
            <a:spLocks noChangeArrowheads="1"/>
          </p:cNvSpPr>
          <p:nvPr/>
        </p:nvSpPr>
        <p:spPr bwMode="auto">
          <a:xfrm>
            <a:off x="2143125" y="2957513"/>
            <a:ext cx="93663" cy="95250"/>
          </a:xfrm>
          <a:prstGeom prst="rect">
            <a:avLst/>
          </a:prstGeom>
          <a:solidFill>
            <a:srgbClr val="0000CC"/>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70" name="Rectangle 58"/>
          <p:cNvSpPr>
            <a:spLocks noChangeArrowheads="1"/>
          </p:cNvSpPr>
          <p:nvPr/>
        </p:nvSpPr>
        <p:spPr bwMode="auto">
          <a:xfrm>
            <a:off x="2287588" y="2971800"/>
            <a:ext cx="93662" cy="95250"/>
          </a:xfrm>
          <a:prstGeom prst="rect">
            <a:avLst/>
          </a:prstGeom>
          <a:solidFill>
            <a:srgbClr val="0000CC"/>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71" name="Rectangle 59"/>
          <p:cNvSpPr>
            <a:spLocks noChangeArrowheads="1"/>
          </p:cNvSpPr>
          <p:nvPr/>
        </p:nvSpPr>
        <p:spPr bwMode="auto">
          <a:xfrm>
            <a:off x="2424113" y="2994025"/>
            <a:ext cx="93662" cy="95250"/>
          </a:xfrm>
          <a:prstGeom prst="rect">
            <a:avLst/>
          </a:prstGeom>
          <a:solidFill>
            <a:srgbClr val="0000CC"/>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72" name="Rectangle 60"/>
          <p:cNvSpPr>
            <a:spLocks noChangeArrowheads="1"/>
          </p:cNvSpPr>
          <p:nvPr/>
        </p:nvSpPr>
        <p:spPr bwMode="auto">
          <a:xfrm>
            <a:off x="2568575" y="3008313"/>
            <a:ext cx="95250" cy="96837"/>
          </a:xfrm>
          <a:prstGeom prst="rect">
            <a:avLst/>
          </a:prstGeom>
          <a:solidFill>
            <a:srgbClr val="0000CC"/>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73" name="Rectangle 61"/>
          <p:cNvSpPr>
            <a:spLocks noChangeArrowheads="1"/>
          </p:cNvSpPr>
          <p:nvPr/>
        </p:nvSpPr>
        <p:spPr bwMode="auto">
          <a:xfrm>
            <a:off x="2713038" y="3052763"/>
            <a:ext cx="95250" cy="95250"/>
          </a:xfrm>
          <a:prstGeom prst="rect">
            <a:avLst/>
          </a:prstGeom>
          <a:solidFill>
            <a:srgbClr val="0000CC"/>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74" name="Rectangle 62"/>
          <p:cNvSpPr>
            <a:spLocks noChangeArrowheads="1"/>
          </p:cNvSpPr>
          <p:nvPr/>
        </p:nvSpPr>
        <p:spPr bwMode="auto">
          <a:xfrm>
            <a:off x="2851150" y="3082925"/>
            <a:ext cx="93663" cy="95250"/>
          </a:xfrm>
          <a:prstGeom prst="rect">
            <a:avLst/>
          </a:prstGeom>
          <a:solidFill>
            <a:srgbClr val="0000CC"/>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75" name="Rectangle 63"/>
          <p:cNvSpPr>
            <a:spLocks noChangeArrowheads="1"/>
          </p:cNvSpPr>
          <p:nvPr/>
        </p:nvSpPr>
        <p:spPr bwMode="auto">
          <a:xfrm>
            <a:off x="2995613" y="3111500"/>
            <a:ext cx="93662" cy="95250"/>
          </a:xfrm>
          <a:prstGeom prst="rect">
            <a:avLst/>
          </a:prstGeom>
          <a:solidFill>
            <a:srgbClr val="0000CC"/>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76" name="Rectangle 64"/>
          <p:cNvSpPr>
            <a:spLocks noChangeArrowheads="1"/>
          </p:cNvSpPr>
          <p:nvPr/>
        </p:nvSpPr>
        <p:spPr bwMode="auto">
          <a:xfrm>
            <a:off x="3140075" y="3125788"/>
            <a:ext cx="95250" cy="96837"/>
          </a:xfrm>
          <a:prstGeom prst="rect">
            <a:avLst/>
          </a:prstGeom>
          <a:solidFill>
            <a:srgbClr val="0000CC"/>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77" name="Rectangle 65"/>
          <p:cNvSpPr>
            <a:spLocks noChangeArrowheads="1"/>
          </p:cNvSpPr>
          <p:nvPr/>
        </p:nvSpPr>
        <p:spPr bwMode="auto">
          <a:xfrm>
            <a:off x="3278188" y="3111500"/>
            <a:ext cx="93662" cy="95250"/>
          </a:xfrm>
          <a:prstGeom prst="rect">
            <a:avLst/>
          </a:prstGeom>
          <a:solidFill>
            <a:srgbClr val="0000CC"/>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78" name="Rectangle 66"/>
          <p:cNvSpPr>
            <a:spLocks noChangeArrowheads="1"/>
          </p:cNvSpPr>
          <p:nvPr/>
        </p:nvSpPr>
        <p:spPr bwMode="auto">
          <a:xfrm>
            <a:off x="3422650" y="3125788"/>
            <a:ext cx="93663" cy="96837"/>
          </a:xfrm>
          <a:prstGeom prst="rect">
            <a:avLst/>
          </a:prstGeom>
          <a:solidFill>
            <a:srgbClr val="0000CC"/>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79" name="Rectangle 67"/>
          <p:cNvSpPr>
            <a:spLocks noChangeArrowheads="1"/>
          </p:cNvSpPr>
          <p:nvPr/>
        </p:nvSpPr>
        <p:spPr bwMode="auto">
          <a:xfrm>
            <a:off x="654050" y="4492625"/>
            <a:ext cx="98425"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400" b="1">
                <a:solidFill>
                  <a:srgbClr val="FFFFFF"/>
                </a:solidFill>
                <a:latin typeface="Helvetica" charset="0"/>
                <a:ea typeface="ＭＳ Ｐゴシック" charset="0"/>
                <a:cs typeface="Arial" charset="0"/>
              </a:rPr>
              <a:t>0</a:t>
            </a:r>
            <a:endParaRPr lang="en-US" sz="2400">
              <a:solidFill>
                <a:srgbClr val="FFFF00"/>
              </a:solidFill>
              <a:latin typeface="Helvetica" charset="0"/>
              <a:ea typeface="ＭＳ Ｐゴシック" charset="0"/>
              <a:cs typeface="Arial" charset="0"/>
            </a:endParaRPr>
          </a:p>
        </p:txBody>
      </p:sp>
      <p:sp>
        <p:nvSpPr>
          <p:cNvPr id="346180" name="Rectangle 68"/>
          <p:cNvSpPr>
            <a:spLocks noChangeArrowheads="1"/>
          </p:cNvSpPr>
          <p:nvPr/>
        </p:nvSpPr>
        <p:spPr bwMode="auto">
          <a:xfrm>
            <a:off x="573088" y="3790950"/>
            <a:ext cx="198437"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400" b="1">
                <a:solidFill>
                  <a:srgbClr val="FFFFFF"/>
                </a:solidFill>
                <a:latin typeface="Helvetica" charset="0"/>
                <a:ea typeface="ＭＳ Ｐゴシック" charset="0"/>
                <a:cs typeface="Arial" charset="0"/>
              </a:rPr>
              <a:t>50</a:t>
            </a:r>
            <a:endParaRPr lang="en-US" sz="2400">
              <a:solidFill>
                <a:srgbClr val="FFFF00"/>
              </a:solidFill>
              <a:latin typeface="Helvetica" charset="0"/>
              <a:ea typeface="ＭＳ Ｐゴシック" charset="0"/>
              <a:cs typeface="Arial" charset="0"/>
            </a:endParaRPr>
          </a:p>
        </p:txBody>
      </p:sp>
      <p:sp>
        <p:nvSpPr>
          <p:cNvPr id="346181" name="Rectangle 69"/>
          <p:cNvSpPr>
            <a:spLocks noChangeArrowheads="1"/>
          </p:cNvSpPr>
          <p:nvPr/>
        </p:nvSpPr>
        <p:spPr bwMode="auto">
          <a:xfrm>
            <a:off x="492125" y="3097213"/>
            <a:ext cx="296863"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400" b="1">
                <a:solidFill>
                  <a:srgbClr val="FFFFFF"/>
                </a:solidFill>
                <a:latin typeface="Helvetica" charset="0"/>
                <a:ea typeface="ＭＳ Ｐゴシック" charset="0"/>
                <a:cs typeface="Arial" charset="0"/>
              </a:rPr>
              <a:t>100</a:t>
            </a:r>
            <a:endParaRPr lang="en-US" sz="2400">
              <a:solidFill>
                <a:srgbClr val="FFFF00"/>
              </a:solidFill>
              <a:latin typeface="Helvetica" charset="0"/>
              <a:ea typeface="ＭＳ Ｐゴシック" charset="0"/>
              <a:cs typeface="Arial" charset="0"/>
            </a:endParaRPr>
          </a:p>
        </p:txBody>
      </p:sp>
      <p:sp>
        <p:nvSpPr>
          <p:cNvPr id="346182" name="Rectangle 70"/>
          <p:cNvSpPr>
            <a:spLocks noChangeArrowheads="1"/>
          </p:cNvSpPr>
          <p:nvPr/>
        </p:nvSpPr>
        <p:spPr bwMode="auto">
          <a:xfrm>
            <a:off x="492125" y="2392363"/>
            <a:ext cx="296863"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400" b="1">
                <a:solidFill>
                  <a:srgbClr val="FFFFFF"/>
                </a:solidFill>
                <a:latin typeface="Helvetica" charset="0"/>
                <a:ea typeface="ＭＳ Ｐゴシック" charset="0"/>
                <a:cs typeface="Arial" charset="0"/>
              </a:rPr>
              <a:t>150</a:t>
            </a:r>
            <a:endParaRPr lang="en-US" sz="2400">
              <a:solidFill>
                <a:srgbClr val="FFFF00"/>
              </a:solidFill>
              <a:latin typeface="Helvetica" charset="0"/>
              <a:ea typeface="ＭＳ Ｐゴシック" charset="0"/>
              <a:cs typeface="Arial" charset="0"/>
            </a:endParaRPr>
          </a:p>
        </p:txBody>
      </p:sp>
      <p:sp>
        <p:nvSpPr>
          <p:cNvPr id="346183" name="Rectangle 71"/>
          <p:cNvSpPr>
            <a:spLocks noChangeArrowheads="1"/>
          </p:cNvSpPr>
          <p:nvPr/>
        </p:nvSpPr>
        <p:spPr bwMode="auto">
          <a:xfrm>
            <a:off x="492125" y="1695450"/>
            <a:ext cx="296863"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400" b="1">
                <a:solidFill>
                  <a:srgbClr val="FFFFFF"/>
                </a:solidFill>
                <a:latin typeface="Helvetica" charset="0"/>
                <a:ea typeface="ＭＳ Ｐゴシック" charset="0"/>
                <a:cs typeface="Arial" charset="0"/>
              </a:rPr>
              <a:t>200</a:t>
            </a:r>
            <a:endParaRPr lang="en-US" sz="2400">
              <a:solidFill>
                <a:srgbClr val="FFFF00"/>
              </a:solidFill>
              <a:latin typeface="Helvetica" charset="0"/>
              <a:ea typeface="ＭＳ Ｐゴシック" charset="0"/>
              <a:cs typeface="Arial" charset="0"/>
            </a:endParaRPr>
          </a:p>
        </p:txBody>
      </p:sp>
      <p:sp>
        <p:nvSpPr>
          <p:cNvPr id="346184" name="Rectangle 72"/>
          <p:cNvSpPr>
            <a:spLocks noChangeArrowheads="1"/>
          </p:cNvSpPr>
          <p:nvPr/>
        </p:nvSpPr>
        <p:spPr bwMode="auto">
          <a:xfrm>
            <a:off x="876300" y="4695825"/>
            <a:ext cx="98425"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400" b="1">
                <a:solidFill>
                  <a:srgbClr val="FFFFFF"/>
                </a:solidFill>
                <a:latin typeface="Helvetica" charset="0"/>
                <a:ea typeface="ＭＳ Ｐゴシック" charset="0"/>
                <a:cs typeface="Arial" charset="0"/>
              </a:rPr>
              <a:t>0</a:t>
            </a:r>
            <a:endParaRPr lang="en-US" sz="2400">
              <a:solidFill>
                <a:srgbClr val="FFFF00"/>
              </a:solidFill>
              <a:latin typeface="Helvetica" charset="0"/>
              <a:ea typeface="ＭＳ Ｐゴシック" charset="0"/>
              <a:cs typeface="Arial" charset="0"/>
            </a:endParaRPr>
          </a:p>
        </p:txBody>
      </p:sp>
      <p:sp>
        <p:nvSpPr>
          <p:cNvPr id="346185" name="Rectangle 73"/>
          <p:cNvSpPr>
            <a:spLocks noChangeArrowheads="1"/>
          </p:cNvSpPr>
          <p:nvPr/>
        </p:nvSpPr>
        <p:spPr bwMode="auto">
          <a:xfrm>
            <a:off x="1687513" y="4695825"/>
            <a:ext cx="198437"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400" b="1">
                <a:solidFill>
                  <a:srgbClr val="FFFFFF"/>
                </a:solidFill>
                <a:latin typeface="Helvetica" charset="0"/>
                <a:ea typeface="ＭＳ Ｐゴシック" charset="0"/>
                <a:cs typeface="Arial" charset="0"/>
              </a:rPr>
              <a:t>60</a:t>
            </a:r>
            <a:endParaRPr lang="en-US" sz="2400">
              <a:solidFill>
                <a:srgbClr val="FFFF00"/>
              </a:solidFill>
              <a:latin typeface="Helvetica" charset="0"/>
              <a:ea typeface="ＭＳ Ｐゴシック" charset="0"/>
              <a:cs typeface="Arial" charset="0"/>
            </a:endParaRPr>
          </a:p>
        </p:txBody>
      </p:sp>
      <p:sp>
        <p:nvSpPr>
          <p:cNvPr id="346186" name="Rectangle 74"/>
          <p:cNvSpPr>
            <a:spLocks noChangeArrowheads="1"/>
          </p:cNvSpPr>
          <p:nvPr/>
        </p:nvSpPr>
        <p:spPr bwMode="auto">
          <a:xfrm>
            <a:off x="2503488" y="4695825"/>
            <a:ext cx="29686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400" b="1">
                <a:solidFill>
                  <a:srgbClr val="FFFFFF"/>
                </a:solidFill>
                <a:latin typeface="Helvetica" charset="0"/>
                <a:ea typeface="ＭＳ Ｐゴシック" charset="0"/>
                <a:cs typeface="Arial" charset="0"/>
              </a:rPr>
              <a:t>120</a:t>
            </a:r>
            <a:endParaRPr lang="en-US" sz="2400">
              <a:solidFill>
                <a:srgbClr val="FFFF00"/>
              </a:solidFill>
              <a:latin typeface="Helvetica" charset="0"/>
              <a:ea typeface="ＭＳ Ｐゴシック" charset="0"/>
              <a:cs typeface="Arial" charset="0"/>
            </a:endParaRPr>
          </a:p>
        </p:txBody>
      </p:sp>
      <p:sp>
        <p:nvSpPr>
          <p:cNvPr id="346187" name="Rectangle 75"/>
          <p:cNvSpPr>
            <a:spLocks noChangeArrowheads="1"/>
          </p:cNvSpPr>
          <p:nvPr/>
        </p:nvSpPr>
        <p:spPr bwMode="auto">
          <a:xfrm>
            <a:off x="3357563" y="4695825"/>
            <a:ext cx="29686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400" b="1">
                <a:solidFill>
                  <a:srgbClr val="FFFFFF"/>
                </a:solidFill>
                <a:latin typeface="Helvetica" charset="0"/>
                <a:ea typeface="ＭＳ Ｐゴシック" charset="0"/>
                <a:cs typeface="Arial" charset="0"/>
              </a:rPr>
              <a:t>180</a:t>
            </a:r>
            <a:endParaRPr lang="en-US" sz="2400">
              <a:solidFill>
                <a:srgbClr val="FFFF00"/>
              </a:solidFill>
              <a:latin typeface="Helvetica" charset="0"/>
              <a:ea typeface="ＭＳ Ｐゴシック" charset="0"/>
              <a:cs typeface="Arial" charset="0"/>
            </a:endParaRPr>
          </a:p>
        </p:txBody>
      </p:sp>
      <p:sp>
        <p:nvSpPr>
          <p:cNvPr id="346188" name="Rectangle 76"/>
          <p:cNvSpPr>
            <a:spLocks noChangeArrowheads="1"/>
          </p:cNvSpPr>
          <p:nvPr/>
        </p:nvSpPr>
        <p:spPr bwMode="auto">
          <a:xfrm>
            <a:off x="1846263" y="4932363"/>
            <a:ext cx="10271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600" b="1">
                <a:solidFill>
                  <a:srgbClr val="FFFFFF"/>
                </a:solidFill>
                <a:latin typeface="Helvetica" charset="0"/>
                <a:ea typeface="ＭＳ Ｐゴシック" charset="0"/>
                <a:cs typeface="Arial" charset="0"/>
              </a:rPr>
              <a:t>Time (min)</a:t>
            </a:r>
            <a:endParaRPr lang="en-US" sz="2400">
              <a:solidFill>
                <a:srgbClr val="FFFF00"/>
              </a:solidFill>
              <a:latin typeface="Helvetica" charset="0"/>
              <a:ea typeface="ＭＳ Ｐゴシック" charset="0"/>
              <a:cs typeface="Arial" charset="0"/>
            </a:endParaRPr>
          </a:p>
        </p:txBody>
      </p:sp>
      <p:sp>
        <p:nvSpPr>
          <p:cNvPr id="346189" name="Rectangle 77"/>
          <p:cNvSpPr>
            <a:spLocks noChangeArrowheads="1"/>
          </p:cNvSpPr>
          <p:nvPr/>
        </p:nvSpPr>
        <p:spPr bwMode="auto">
          <a:xfrm rot="16200000">
            <a:off x="-642143" y="3124994"/>
            <a:ext cx="1836737"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400" b="1">
                <a:solidFill>
                  <a:srgbClr val="FFFFFF"/>
                </a:solidFill>
                <a:latin typeface="Helvetica" charset="0"/>
                <a:ea typeface="ＭＳ Ｐゴシック" charset="0"/>
                <a:cs typeface="Arial" charset="0"/>
              </a:rPr>
              <a:t>% of Basal DA Output</a:t>
            </a:r>
            <a:endParaRPr lang="en-US" sz="1400">
              <a:solidFill>
                <a:srgbClr val="FFFF00"/>
              </a:solidFill>
              <a:latin typeface="Helvetica" charset="0"/>
              <a:ea typeface="ＭＳ Ｐゴシック" charset="0"/>
              <a:cs typeface="Arial" charset="0"/>
            </a:endParaRPr>
          </a:p>
        </p:txBody>
      </p:sp>
      <p:sp>
        <p:nvSpPr>
          <p:cNvPr id="346190" name="Rectangle 78"/>
          <p:cNvSpPr>
            <a:spLocks noChangeArrowheads="1"/>
          </p:cNvSpPr>
          <p:nvPr/>
        </p:nvSpPr>
        <p:spPr bwMode="auto">
          <a:xfrm>
            <a:off x="2371725" y="1936750"/>
            <a:ext cx="927100"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r" defTabSz="914400" eaLnBrk="0" fontAlgn="base" hangingPunct="0">
              <a:spcBef>
                <a:spcPct val="0"/>
              </a:spcBef>
              <a:spcAft>
                <a:spcPct val="0"/>
              </a:spcAft>
            </a:pPr>
            <a:r>
              <a:rPr lang="en-US" sz="1600" b="1">
                <a:solidFill>
                  <a:srgbClr val="FFFFFF"/>
                </a:solidFill>
                <a:latin typeface="Helvetica" charset="0"/>
                <a:ea typeface="ＭＳ Ｐゴシック" charset="0"/>
                <a:cs typeface="Arial" charset="0"/>
              </a:rPr>
              <a:t>NAc shell</a:t>
            </a:r>
            <a:br>
              <a:rPr lang="en-US" sz="1600" b="1">
                <a:solidFill>
                  <a:srgbClr val="FFFFFF"/>
                </a:solidFill>
                <a:latin typeface="Helvetica" charset="0"/>
                <a:ea typeface="ＭＳ Ｐゴシック" charset="0"/>
                <a:cs typeface="Arial" charset="0"/>
              </a:rPr>
            </a:br>
            <a:endParaRPr lang="en-US" sz="1600">
              <a:solidFill>
                <a:srgbClr val="FFFF00"/>
              </a:solidFill>
              <a:latin typeface="Helvetica" charset="0"/>
              <a:ea typeface="ＭＳ Ｐゴシック" charset="0"/>
              <a:cs typeface="Arial" charset="0"/>
            </a:endParaRPr>
          </a:p>
        </p:txBody>
      </p:sp>
      <p:sp>
        <p:nvSpPr>
          <p:cNvPr id="346191" name="Line 79"/>
          <p:cNvSpPr>
            <a:spLocks noChangeShapeType="1"/>
          </p:cNvSpPr>
          <p:nvPr/>
        </p:nvSpPr>
        <p:spPr bwMode="auto">
          <a:xfrm>
            <a:off x="919163" y="3871913"/>
            <a:ext cx="1201737"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92" name="Line 80"/>
          <p:cNvSpPr>
            <a:spLocks noChangeShapeType="1"/>
          </p:cNvSpPr>
          <p:nvPr/>
        </p:nvSpPr>
        <p:spPr bwMode="auto">
          <a:xfrm>
            <a:off x="919163" y="3786188"/>
            <a:ext cx="0" cy="169862"/>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93" name="Line 81"/>
          <p:cNvSpPr>
            <a:spLocks noChangeShapeType="1"/>
          </p:cNvSpPr>
          <p:nvPr/>
        </p:nvSpPr>
        <p:spPr bwMode="auto">
          <a:xfrm>
            <a:off x="2120900" y="3786188"/>
            <a:ext cx="0" cy="169862"/>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94" name="Line 82"/>
          <p:cNvSpPr>
            <a:spLocks noChangeShapeType="1"/>
          </p:cNvSpPr>
          <p:nvPr/>
        </p:nvSpPr>
        <p:spPr bwMode="auto">
          <a:xfrm>
            <a:off x="1481138" y="3786188"/>
            <a:ext cx="0" cy="169862"/>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195" name="Rectangle 83"/>
          <p:cNvSpPr>
            <a:spLocks noChangeArrowheads="1"/>
          </p:cNvSpPr>
          <p:nvPr/>
        </p:nvSpPr>
        <p:spPr bwMode="auto">
          <a:xfrm>
            <a:off x="914400" y="3624263"/>
            <a:ext cx="542925"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defTabSz="914400" eaLnBrk="0" fontAlgn="base" hangingPunct="0">
              <a:spcBef>
                <a:spcPct val="0"/>
              </a:spcBef>
              <a:spcAft>
                <a:spcPct val="0"/>
              </a:spcAft>
            </a:pPr>
            <a:r>
              <a:rPr lang="en-US" sz="1400" b="1">
                <a:solidFill>
                  <a:srgbClr val="FFFFFF"/>
                </a:solidFill>
                <a:latin typeface="Helvetica" charset="0"/>
                <a:ea typeface="ＭＳ Ｐゴシック" charset="0"/>
                <a:cs typeface="Arial" charset="0"/>
              </a:rPr>
              <a:t>Empty</a:t>
            </a:r>
            <a:endParaRPr lang="en-US" sz="2400">
              <a:solidFill>
                <a:srgbClr val="FFFF00"/>
              </a:solidFill>
              <a:latin typeface="Helvetica" charset="0"/>
              <a:ea typeface="ＭＳ Ｐゴシック" charset="0"/>
              <a:cs typeface="Arial" charset="0"/>
            </a:endParaRPr>
          </a:p>
        </p:txBody>
      </p:sp>
      <p:sp>
        <p:nvSpPr>
          <p:cNvPr id="346196" name="Rectangle 84"/>
          <p:cNvSpPr>
            <a:spLocks noChangeArrowheads="1"/>
          </p:cNvSpPr>
          <p:nvPr/>
        </p:nvSpPr>
        <p:spPr bwMode="auto">
          <a:xfrm>
            <a:off x="1022350" y="3921125"/>
            <a:ext cx="336550"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defTabSz="914400" eaLnBrk="0" fontAlgn="base" hangingPunct="0">
              <a:spcBef>
                <a:spcPct val="0"/>
              </a:spcBef>
              <a:spcAft>
                <a:spcPct val="0"/>
              </a:spcAft>
            </a:pPr>
            <a:r>
              <a:rPr lang="en-US" sz="1400" b="1">
                <a:solidFill>
                  <a:srgbClr val="FFFFFF"/>
                </a:solidFill>
                <a:latin typeface="Helvetica" charset="0"/>
                <a:ea typeface="ＭＳ Ｐゴシック" charset="0"/>
                <a:cs typeface="Arial" charset="0"/>
              </a:rPr>
              <a:t>Box</a:t>
            </a:r>
            <a:endParaRPr lang="en-US" sz="2400">
              <a:solidFill>
                <a:srgbClr val="FFFF00"/>
              </a:solidFill>
              <a:latin typeface="Helvetica" charset="0"/>
              <a:ea typeface="ＭＳ Ｐゴシック" charset="0"/>
              <a:cs typeface="Arial" charset="0"/>
            </a:endParaRPr>
          </a:p>
        </p:txBody>
      </p:sp>
      <p:sp>
        <p:nvSpPr>
          <p:cNvPr id="346197" name="Rectangle 85"/>
          <p:cNvSpPr>
            <a:spLocks noChangeArrowheads="1"/>
          </p:cNvSpPr>
          <p:nvPr/>
        </p:nvSpPr>
        <p:spPr bwMode="auto">
          <a:xfrm>
            <a:off x="1454150" y="3921125"/>
            <a:ext cx="681038"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defTabSz="914400" eaLnBrk="0" fontAlgn="base" hangingPunct="0">
              <a:spcBef>
                <a:spcPct val="0"/>
              </a:spcBef>
              <a:spcAft>
                <a:spcPct val="0"/>
              </a:spcAft>
            </a:pPr>
            <a:r>
              <a:rPr lang="en-US" sz="1400" b="1">
                <a:solidFill>
                  <a:srgbClr val="FFFFFF"/>
                </a:solidFill>
                <a:latin typeface="Helvetica" charset="0"/>
                <a:ea typeface="ＭＳ Ｐゴシック" charset="0"/>
                <a:cs typeface="Arial" charset="0"/>
              </a:rPr>
              <a:t>Feeding</a:t>
            </a:r>
            <a:endParaRPr lang="en-US" sz="2400">
              <a:solidFill>
                <a:srgbClr val="FFFF00"/>
              </a:solidFill>
              <a:latin typeface="Helvetica" charset="0"/>
              <a:ea typeface="ＭＳ Ｐゴシック" charset="0"/>
              <a:cs typeface="Arial" charset="0"/>
            </a:endParaRPr>
          </a:p>
        </p:txBody>
      </p:sp>
      <p:sp>
        <p:nvSpPr>
          <p:cNvPr id="346198" name="Rectangle 86"/>
          <p:cNvSpPr>
            <a:spLocks noChangeArrowheads="1"/>
          </p:cNvSpPr>
          <p:nvPr/>
        </p:nvSpPr>
        <p:spPr bwMode="auto">
          <a:xfrm>
            <a:off x="304800" y="6172200"/>
            <a:ext cx="33702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914400" eaLnBrk="0" fontAlgn="base" hangingPunct="0">
              <a:spcBef>
                <a:spcPct val="0"/>
              </a:spcBef>
              <a:spcAft>
                <a:spcPct val="0"/>
              </a:spcAft>
            </a:pPr>
            <a:r>
              <a:rPr lang="en-US" sz="1200" i="1" dirty="0">
                <a:solidFill>
                  <a:srgbClr val="DCE6F2"/>
                </a:solidFill>
                <a:latin typeface="Helvetica" charset="0"/>
                <a:ea typeface="ＭＳ Ｐゴシック" charset="0"/>
                <a:cs typeface="Arial" charset="0"/>
              </a:rPr>
              <a:t>Di Chiara et al., Neuroscience, 1999.</a:t>
            </a:r>
          </a:p>
        </p:txBody>
      </p:sp>
      <p:sp>
        <p:nvSpPr>
          <p:cNvPr id="346199" name="Text Box 87"/>
          <p:cNvSpPr txBox="1">
            <a:spLocks noChangeArrowheads="1"/>
          </p:cNvSpPr>
          <p:nvPr/>
        </p:nvSpPr>
        <p:spPr bwMode="auto">
          <a:xfrm>
            <a:off x="1422400" y="1233488"/>
            <a:ext cx="12112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defTabSz="914400" fontAlgn="base">
              <a:spcBef>
                <a:spcPct val="0"/>
              </a:spcBef>
              <a:spcAft>
                <a:spcPct val="0"/>
              </a:spcAft>
            </a:pPr>
            <a:r>
              <a:rPr lang="en-US" sz="2800" b="1" dirty="0">
                <a:solidFill>
                  <a:srgbClr val="FFFFFF"/>
                </a:solidFill>
                <a:latin typeface="Helvetica" charset="0"/>
                <a:ea typeface="ＭＳ Ｐゴシック" charset="0"/>
                <a:cs typeface="Arial" charset="0"/>
              </a:rPr>
              <a:t>FOOD</a:t>
            </a:r>
          </a:p>
        </p:txBody>
      </p:sp>
      <p:sp>
        <p:nvSpPr>
          <p:cNvPr id="346200" name="Rectangle 88"/>
          <p:cNvSpPr>
            <a:spLocks noChangeArrowheads="1"/>
          </p:cNvSpPr>
          <p:nvPr/>
        </p:nvSpPr>
        <p:spPr bwMode="auto">
          <a:xfrm>
            <a:off x="3957638" y="1066800"/>
            <a:ext cx="5064125" cy="5638800"/>
          </a:xfrm>
          <a:prstGeom prst="rect">
            <a:avLst/>
          </a:prstGeom>
          <a:gradFill rotWithShape="1">
            <a:gsLst>
              <a:gs pos="0">
                <a:srgbClr val="003366"/>
              </a:gs>
              <a:gs pos="50000">
                <a:srgbClr val="003399"/>
              </a:gs>
              <a:gs pos="100000">
                <a:srgbClr val="0033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01" name="Rectangle 89"/>
          <p:cNvSpPr>
            <a:spLocks noChangeArrowheads="1"/>
          </p:cNvSpPr>
          <p:nvPr/>
        </p:nvSpPr>
        <p:spPr bwMode="auto">
          <a:xfrm>
            <a:off x="7356475" y="4613275"/>
            <a:ext cx="1149350" cy="373063"/>
          </a:xfrm>
          <a:prstGeom prst="rect">
            <a:avLst/>
          </a:pr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grpSp>
        <p:nvGrpSpPr>
          <p:cNvPr id="346202" name="Group 90"/>
          <p:cNvGrpSpPr>
            <a:grpSpLocks/>
          </p:cNvGrpSpPr>
          <p:nvPr/>
        </p:nvGrpSpPr>
        <p:grpSpPr bwMode="auto">
          <a:xfrm>
            <a:off x="7662863" y="5114925"/>
            <a:ext cx="1120775" cy="508000"/>
            <a:chOff x="509" y="3092"/>
            <a:chExt cx="1101" cy="475"/>
          </a:xfrm>
        </p:grpSpPr>
        <p:sp>
          <p:nvSpPr>
            <p:cNvPr id="346203" name="Rectangle 91"/>
            <p:cNvSpPr>
              <a:spLocks noChangeArrowheads="1"/>
            </p:cNvSpPr>
            <p:nvPr/>
          </p:nvSpPr>
          <p:spPr bwMode="auto">
            <a:xfrm>
              <a:off x="509" y="3121"/>
              <a:ext cx="73" cy="72"/>
            </a:xfrm>
            <a:prstGeom prst="rect">
              <a:avLst/>
            </a:prstGeom>
            <a:solidFill>
              <a:srgbClr val="00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04" name="Rectangle 92"/>
            <p:cNvSpPr>
              <a:spLocks noChangeArrowheads="1"/>
            </p:cNvSpPr>
            <p:nvPr/>
          </p:nvSpPr>
          <p:spPr bwMode="auto">
            <a:xfrm>
              <a:off x="629" y="3092"/>
              <a:ext cx="532" cy="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Mounts</a:t>
              </a:r>
              <a:endParaRPr lang="en-US" sz="1200">
                <a:solidFill>
                  <a:srgbClr val="FFFF00"/>
                </a:solidFill>
                <a:latin typeface="Helvetica" charset="0"/>
                <a:ea typeface="ＭＳ Ｐゴシック" charset="0"/>
                <a:cs typeface="Arial" charset="0"/>
              </a:endParaRPr>
            </a:p>
          </p:txBody>
        </p:sp>
        <p:sp>
          <p:nvSpPr>
            <p:cNvPr id="346205" name="Rectangle 93"/>
            <p:cNvSpPr>
              <a:spLocks noChangeArrowheads="1"/>
            </p:cNvSpPr>
            <p:nvPr/>
          </p:nvSpPr>
          <p:spPr bwMode="auto">
            <a:xfrm>
              <a:off x="510" y="3275"/>
              <a:ext cx="72" cy="7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06" name="Rectangle 94"/>
            <p:cNvSpPr>
              <a:spLocks noChangeArrowheads="1"/>
            </p:cNvSpPr>
            <p:nvPr/>
          </p:nvSpPr>
          <p:spPr bwMode="auto">
            <a:xfrm>
              <a:off x="629" y="3245"/>
              <a:ext cx="981" cy="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Intromissions</a:t>
              </a:r>
              <a:endParaRPr lang="en-US" sz="1200">
                <a:solidFill>
                  <a:srgbClr val="FFFF00"/>
                </a:solidFill>
                <a:latin typeface="Helvetica" charset="0"/>
                <a:ea typeface="ＭＳ Ｐゴシック" charset="0"/>
                <a:cs typeface="Arial" charset="0"/>
              </a:endParaRPr>
            </a:p>
          </p:txBody>
        </p:sp>
        <p:sp>
          <p:nvSpPr>
            <p:cNvPr id="346207" name="Rectangle 95"/>
            <p:cNvSpPr>
              <a:spLocks noChangeArrowheads="1"/>
            </p:cNvSpPr>
            <p:nvPr/>
          </p:nvSpPr>
          <p:spPr bwMode="auto">
            <a:xfrm>
              <a:off x="509" y="3420"/>
              <a:ext cx="73" cy="72"/>
            </a:xfrm>
            <a:prstGeom prst="rect">
              <a:avLst/>
            </a:prstGeom>
            <a:solidFill>
              <a:srgbClr val="00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08" name="Rectangle 96"/>
            <p:cNvSpPr>
              <a:spLocks noChangeArrowheads="1"/>
            </p:cNvSpPr>
            <p:nvPr/>
          </p:nvSpPr>
          <p:spPr bwMode="auto">
            <a:xfrm>
              <a:off x="629" y="3396"/>
              <a:ext cx="883" cy="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Ejaculations</a:t>
              </a:r>
              <a:endParaRPr lang="en-US" sz="1200">
                <a:solidFill>
                  <a:srgbClr val="FFFF00"/>
                </a:solidFill>
                <a:latin typeface="Helvetica" charset="0"/>
                <a:ea typeface="ＭＳ Ｐゴシック" charset="0"/>
                <a:cs typeface="Arial" charset="0"/>
              </a:endParaRPr>
            </a:p>
          </p:txBody>
        </p:sp>
      </p:grpSp>
      <p:sp>
        <p:nvSpPr>
          <p:cNvPr id="346209" name="Rectangle 97"/>
          <p:cNvSpPr>
            <a:spLocks noChangeArrowheads="1"/>
          </p:cNvSpPr>
          <p:nvPr/>
        </p:nvSpPr>
        <p:spPr bwMode="auto">
          <a:xfrm>
            <a:off x="4699403" y="6172200"/>
            <a:ext cx="34559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914400" eaLnBrk="0" fontAlgn="base" hangingPunct="0">
              <a:spcBef>
                <a:spcPct val="0"/>
              </a:spcBef>
              <a:spcAft>
                <a:spcPct val="0"/>
              </a:spcAft>
            </a:pPr>
            <a:r>
              <a:rPr lang="en-US" sz="1200" i="1" dirty="0" err="1">
                <a:solidFill>
                  <a:schemeClr val="accent1">
                    <a:lumMod val="20000"/>
                    <a:lumOff val="80000"/>
                  </a:schemeClr>
                </a:solidFill>
                <a:latin typeface="Helvetica" charset="0"/>
                <a:ea typeface="ＭＳ Ｐゴシック" charset="0"/>
                <a:cs typeface="Arial" charset="0"/>
              </a:rPr>
              <a:t>Fiorino</a:t>
            </a:r>
            <a:r>
              <a:rPr lang="en-US" sz="1200" i="1" dirty="0">
                <a:solidFill>
                  <a:schemeClr val="accent1">
                    <a:lumMod val="20000"/>
                    <a:lumOff val="80000"/>
                  </a:schemeClr>
                </a:solidFill>
                <a:latin typeface="Helvetica" charset="0"/>
                <a:ea typeface="ＭＳ Ｐゴシック" charset="0"/>
                <a:cs typeface="Arial" charset="0"/>
              </a:rPr>
              <a:t> and Phillips, J. Neuroscience, 1997.</a:t>
            </a:r>
          </a:p>
        </p:txBody>
      </p:sp>
      <p:sp>
        <p:nvSpPr>
          <p:cNvPr id="346210" name="Rectangle 98"/>
          <p:cNvSpPr>
            <a:spLocks noChangeArrowheads="1"/>
          </p:cNvSpPr>
          <p:nvPr/>
        </p:nvSpPr>
        <p:spPr bwMode="auto">
          <a:xfrm>
            <a:off x="0" y="228600"/>
            <a:ext cx="91440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400" eaLnBrk="0" fontAlgn="base" hangingPunct="0">
              <a:spcBef>
                <a:spcPct val="0"/>
              </a:spcBef>
              <a:spcAft>
                <a:spcPct val="0"/>
              </a:spcAft>
            </a:pPr>
            <a:r>
              <a:rPr kumimoji="1" lang="en-US" sz="3400" b="1" dirty="0">
                <a:solidFill>
                  <a:srgbClr val="000000"/>
                </a:solidFill>
                <a:latin typeface="Goudy Old Style"/>
                <a:ea typeface="ＭＳ Ｐゴシック" charset="0"/>
                <a:cs typeface="Goudy Old Style"/>
              </a:rPr>
              <a:t>Natural Rewards Elevate Dopamine Levels</a:t>
            </a:r>
          </a:p>
        </p:txBody>
      </p:sp>
      <p:sp>
        <p:nvSpPr>
          <p:cNvPr id="346211" name="Line 99"/>
          <p:cNvSpPr>
            <a:spLocks noChangeShapeType="1"/>
          </p:cNvSpPr>
          <p:nvPr/>
        </p:nvSpPr>
        <p:spPr bwMode="auto">
          <a:xfrm>
            <a:off x="4921250" y="1785938"/>
            <a:ext cx="0" cy="1411287"/>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12" name="Line 100"/>
          <p:cNvSpPr>
            <a:spLocks noChangeShapeType="1"/>
          </p:cNvSpPr>
          <p:nvPr/>
        </p:nvSpPr>
        <p:spPr bwMode="auto">
          <a:xfrm>
            <a:off x="4884738" y="2492375"/>
            <a:ext cx="36512"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13" name="Line 101"/>
          <p:cNvSpPr>
            <a:spLocks noChangeShapeType="1"/>
          </p:cNvSpPr>
          <p:nvPr/>
        </p:nvSpPr>
        <p:spPr bwMode="auto">
          <a:xfrm>
            <a:off x="4884738" y="1785938"/>
            <a:ext cx="36512" cy="1587"/>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14" name="Rectangle 102"/>
          <p:cNvSpPr>
            <a:spLocks noChangeArrowheads="1"/>
          </p:cNvSpPr>
          <p:nvPr/>
        </p:nvSpPr>
        <p:spPr bwMode="auto">
          <a:xfrm>
            <a:off x="4629150" y="3121025"/>
            <a:ext cx="296863"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400" b="1">
                <a:solidFill>
                  <a:srgbClr val="FFFFFF"/>
                </a:solidFill>
                <a:latin typeface="Helvetica" charset="0"/>
                <a:ea typeface="ＭＳ Ｐゴシック" charset="0"/>
                <a:cs typeface="Arial" charset="0"/>
              </a:rPr>
              <a:t>100</a:t>
            </a:r>
            <a:endParaRPr lang="en-US" sz="2400">
              <a:solidFill>
                <a:srgbClr val="FFFF00"/>
              </a:solidFill>
              <a:latin typeface="Helvetica" charset="0"/>
              <a:ea typeface="ＭＳ Ｐゴシック" charset="0"/>
              <a:cs typeface="Arial" charset="0"/>
            </a:endParaRPr>
          </a:p>
        </p:txBody>
      </p:sp>
      <p:sp>
        <p:nvSpPr>
          <p:cNvPr id="346215" name="Rectangle 103"/>
          <p:cNvSpPr>
            <a:spLocks noChangeArrowheads="1"/>
          </p:cNvSpPr>
          <p:nvPr/>
        </p:nvSpPr>
        <p:spPr bwMode="auto">
          <a:xfrm>
            <a:off x="4629150" y="2420938"/>
            <a:ext cx="296863"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400" b="1">
                <a:solidFill>
                  <a:srgbClr val="FFFFFF"/>
                </a:solidFill>
                <a:latin typeface="Helvetica" charset="0"/>
                <a:ea typeface="ＭＳ Ｐゴシック" charset="0"/>
                <a:cs typeface="Arial" charset="0"/>
              </a:rPr>
              <a:t>150</a:t>
            </a:r>
            <a:endParaRPr lang="en-US" sz="2400">
              <a:solidFill>
                <a:srgbClr val="FFFF00"/>
              </a:solidFill>
              <a:latin typeface="Helvetica" charset="0"/>
              <a:ea typeface="ＭＳ Ｐゴシック" charset="0"/>
              <a:cs typeface="Arial" charset="0"/>
            </a:endParaRPr>
          </a:p>
        </p:txBody>
      </p:sp>
      <p:sp>
        <p:nvSpPr>
          <p:cNvPr id="346216" name="Rectangle 104"/>
          <p:cNvSpPr>
            <a:spLocks noChangeArrowheads="1"/>
          </p:cNvSpPr>
          <p:nvPr/>
        </p:nvSpPr>
        <p:spPr bwMode="auto">
          <a:xfrm>
            <a:off x="4629150" y="1714500"/>
            <a:ext cx="296863"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400" b="1">
                <a:solidFill>
                  <a:srgbClr val="FFFFFF"/>
                </a:solidFill>
                <a:latin typeface="Helvetica" charset="0"/>
                <a:ea typeface="ＭＳ Ｐゴシック" charset="0"/>
                <a:cs typeface="Arial" charset="0"/>
              </a:rPr>
              <a:t>200</a:t>
            </a:r>
            <a:endParaRPr lang="en-US" sz="2400">
              <a:solidFill>
                <a:srgbClr val="FFFF00"/>
              </a:solidFill>
              <a:latin typeface="Helvetica" charset="0"/>
              <a:ea typeface="ＭＳ Ｐゴシック" charset="0"/>
              <a:cs typeface="Arial" charset="0"/>
            </a:endParaRPr>
          </a:p>
        </p:txBody>
      </p:sp>
      <p:sp>
        <p:nvSpPr>
          <p:cNvPr id="346217" name="Rectangle 105"/>
          <p:cNvSpPr>
            <a:spLocks noChangeArrowheads="1"/>
          </p:cNvSpPr>
          <p:nvPr/>
        </p:nvSpPr>
        <p:spPr bwMode="auto">
          <a:xfrm rot="16200000">
            <a:off x="3132932" y="2839244"/>
            <a:ext cx="2617787"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defTabSz="914400" eaLnBrk="0" fontAlgn="base" hangingPunct="0">
              <a:spcBef>
                <a:spcPct val="0"/>
              </a:spcBef>
              <a:spcAft>
                <a:spcPct val="0"/>
              </a:spcAft>
            </a:pPr>
            <a:r>
              <a:rPr lang="en-US" sz="1400" b="1">
                <a:solidFill>
                  <a:srgbClr val="FFFFFF"/>
                </a:solidFill>
                <a:latin typeface="Helvetica" charset="0"/>
                <a:ea typeface="ＭＳ Ｐゴシック" charset="0"/>
                <a:cs typeface="Arial" charset="0"/>
              </a:rPr>
              <a:t>DA Concentration (% Baseline)</a:t>
            </a:r>
            <a:endParaRPr lang="en-US" sz="1400">
              <a:solidFill>
                <a:srgbClr val="FFFF00"/>
              </a:solidFill>
              <a:latin typeface="Helvetica" charset="0"/>
              <a:ea typeface="ＭＳ Ｐゴシック" charset="0"/>
              <a:cs typeface="Arial" charset="0"/>
            </a:endParaRPr>
          </a:p>
        </p:txBody>
      </p:sp>
      <p:sp>
        <p:nvSpPr>
          <p:cNvPr id="346218" name="Line 106"/>
          <p:cNvSpPr>
            <a:spLocks noChangeShapeType="1"/>
          </p:cNvSpPr>
          <p:nvPr/>
        </p:nvSpPr>
        <p:spPr bwMode="auto">
          <a:xfrm>
            <a:off x="4884738" y="3190875"/>
            <a:ext cx="36512" cy="158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19" name="Line 107"/>
          <p:cNvSpPr>
            <a:spLocks noChangeShapeType="1"/>
          </p:cNvSpPr>
          <p:nvPr/>
        </p:nvSpPr>
        <p:spPr bwMode="auto">
          <a:xfrm>
            <a:off x="4926013" y="5029200"/>
            <a:ext cx="2374900"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20" name="Line 108"/>
          <p:cNvSpPr>
            <a:spLocks noChangeShapeType="1"/>
          </p:cNvSpPr>
          <p:nvPr/>
        </p:nvSpPr>
        <p:spPr bwMode="auto">
          <a:xfrm flipV="1">
            <a:off x="5048250" y="2492375"/>
            <a:ext cx="306388" cy="628650"/>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21" name="Line 109"/>
          <p:cNvSpPr>
            <a:spLocks noChangeShapeType="1"/>
          </p:cNvSpPr>
          <p:nvPr/>
        </p:nvSpPr>
        <p:spPr bwMode="auto">
          <a:xfrm flipV="1">
            <a:off x="5354638" y="1785938"/>
            <a:ext cx="315912" cy="706437"/>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22" name="Line 110"/>
          <p:cNvSpPr>
            <a:spLocks noChangeShapeType="1"/>
          </p:cNvSpPr>
          <p:nvPr/>
        </p:nvSpPr>
        <p:spPr bwMode="auto">
          <a:xfrm>
            <a:off x="5670550" y="1785938"/>
            <a:ext cx="304800" cy="282575"/>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23" name="Line 111"/>
          <p:cNvSpPr>
            <a:spLocks noChangeShapeType="1"/>
          </p:cNvSpPr>
          <p:nvPr/>
        </p:nvSpPr>
        <p:spPr bwMode="auto">
          <a:xfrm>
            <a:off x="5975350" y="2068513"/>
            <a:ext cx="306388" cy="166687"/>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24" name="Line 112"/>
          <p:cNvSpPr>
            <a:spLocks noChangeShapeType="1"/>
          </p:cNvSpPr>
          <p:nvPr/>
        </p:nvSpPr>
        <p:spPr bwMode="auto">
          <a:xfrm flipV="1">
            <a:off x="6281738" y="2163763"/>
            <a:ext cx="315912" cy="71437"/>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25" name="Line 113"/>
          <p:cNvSpPr>
            <a:spLocks noChangeShapeType="1"/>
          </p:cNvSpPr>
          <p:nvPr/>
        </p:nvSpPr>
        <p:spPr bwMode="auto">
          <a:xfrm>
            <a:off x="6597650" y="2163763"/>
            <a:ext cx="306388" cy="187325"/>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26" name="Line 114"/>
          <p:cNvSpPr>
            <a:spLocks noChangeShapeType="1"/>
          </p:cNvSpPr>
          <p:nvPr/>
        </p:nvSpPr>
        <p:spPr bwMode="auto">
          <a:xfrm flipV="1">
            <a:off x="6904038" y="2332038"/>
            <a:ext cx="315912" cy="19050"/>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27" name="Rectangle 115"/>
          <p:cNvSpPr>
            <a:spLocks noChangeArrowheads="1"/>
          </p:cNvSpPr>
          <p:nvPr/>
        </p:nvSpPr>
        <p:spPr bwMode="auto">
          <a:xfrm>
            <a:off x="4983163" y="3074988"/>
            <a:ext cx="120650" cy="84137"/>
          </a:xfrm>
          <a:prstGeom prst="rect">
            <a:avLst/>
          </a:prstGeom>
          <a:solidFill>
            <a:srgbClr val="FF9966"/>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28" name="Rectangle 116"/>
          <p:cNvSpPr>
            <a:spLocks noChangeArrowheads="1"/>
          </p:cNvSpPr>
          <p:nvPr/>
        </p:nvSpPr>
        <p:spPr bwMode="auto">
          <a:xfrm>
            <a:off x="5289550" y="2446338"/>
            <a:ext cx="120650" cy="84137"/>
          </a:xfrm>
          <a:prstGeom prst="rect">
            <a:avLst/>
          </a:prstGeom>
          <a:solidFill>
            <a:srgbClr val="FF9966"/>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29" name="Rectangle 117"/>
          <p:cNvSpPr>
            <a:spLocks noChangeArrowheads="1"/>
          </p:cNvSpPr>
          <p:nvPr/>
        </p:nvSpPr>
        <p:spPr bwMode="auto">
          <a:xfrm>
            <a:off x="5603875" y="1741488"/>
            <a:ext cx="122238" cy="82550"/>
          </a:xfrm>
          <a:prstGeom prst="rect">
            <a:avLst/>
          </a:prstGeom>
          <a:solidFill>
            <a:srgbClr val="FF9966"/>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30" name="Rectangle 118"/>
          <p:cNvSpPr>
            <a:spLocks noChangeArrowheads="1"/>
          </p:cNvSpPr>
          <p:nvPr/>
        </p:nvSpPr>
        <p:spPr bwMode="auto">
          <a:xfrm>
            <a:off x="5910263" y="2022475"/>
            <a:ext cx="120650" cy="84138"/>
          </a:xfrm>
          <a:prstGeom prst="rect">
            <a:avLst/>
          </a:prstGeom>
          <a:solidFill>
            <a:srgbClr val="FF9966"/>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31" name="Rectangle 119"/>
          <p:cNvSpPr>
            <a:spLocks noChangeArrowheads="1"/>
          </p:cNvSpPr>
          <p:nvPr/>
        </p:nvSpPr>
        <p:spPr bwMode="auto">
          <a:xfrm>
            <a:off x="6218238" y="2190750"/>
            <a:ext cx="119062" cy="82550"/>
          </a:xfrm>
          <a:prstGeom prst="rect">
            <a:avLst/>
          </a:prstGeom>
          <a:solidFill>
            <a:srgbClr val="FF9966"/>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32" name="Rectangle 120"/>
          <p:cNvSpPr>
            <a:spLocks noChangeArrowheads="1"/>
          </p:cNvSpPr>
          <p:nvPr/>
        </p:nvSpPr>
        <p:spPr bwMode="auto">
          <a:xfrm>
            <a:off x="6532563" y="2119313"/>
            <a:ext cx="120650" cy="84137"/>
          </a:xfrm>
          <a:prstGeom prst="rect">
            <a:avLst/>
          </a:prstGeom>
          <a:solidFill>
            <a:srgbClr val="FF9966"/>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33" name="Rectangle 121"/>
          <p:cNvSpPr>
            <a:spLocks noChangeArrowheads="1"/>
          </p:cNvSpPr>
          <p:nvPr/>
        </p:nvSpPr>
        <p:spPr bwMode="auto">
          <a:xfrm>
            <a:off x="6838950" y="2305050"/>
            <a:ext cx="120650" cy="84138"/>
          </a:xfrm>
          <a:prstGeom prst="rect">
            <a:avLst/>
          </a:prstGeom>
          <a:solidFill>
            <a:srgbClr val="FF9966"/>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34" name="Rectangle 122"/>
          <p:cNvSpPr>
            <a:spLocks noChangeArrowheads="1"/>
          </p:cNvSpPr>
          <p:nvPr/>
        </p:nvSpPr>
        <p:spPr bwMode="auto">
          <a:xfrm>
            <a:off x="7154863" y="2286000"/>
            <a:ext cx="120650" cy="84138"/>
          </a:xfrm>
          <a:prstGeom prst="rect">
            <a:avLst/>
          </a:prstGeom>
          <a:solidFill>
            <a:srgbClr val="FF9966"/>
          </a:solidFill>
          <a:ln w="9525">
            <a:solidFill>
              <a:srgbClr val="FF996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35" name="Rectangle 123"/>
          <p:cNvSpPr>
            <a:spLocks noChangeArrowheads="1"/>
          </p:cNvSpPr>
          <p:nvPr/>
        </p:nvSpPr>
        <p:spPr bwMode="auto">
          <a:xfrm>
            <a:off x="5562600" y="4144963"/>
            <a:ext cx="65088" cy="417512"/>
          </a:xfrm>
          <a:prstGeom prst="rect">
            <a:avLst/>
          </a:prstGeom>
          <a:solidFill>
            <a:srgbClr val="00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36" name="Rectangle 124"/>
          <p:cNvSpPr>
            <a:spLocks noChangeArrowheads="1"/>
          </p:cNvSpPr>
          <p:nvPr/>
        </p:nvSpPr>
        <p:spPr bwMode="auto">
          <a:xfrm>
            <a:off x="5870575" y="4337050"/>
            <a:ext cx="76200" cy="225425"/>
          </a:xfrm>
          <a:prstGeom prst="rect">
            <a:avLst/>
          </a:prstGeom>
          <a:solidFill>
            <a:srgbClr val="00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37" name="Rectangle 125"/>
          <p:cNvSpPr>
            <a:spLocks noChangeArrowheads="1"/>
          </p:cNvSpPr>
          <p:nvPr/>
        </p:nvSpPr>
        <p:spPr bwMode="auto">
          <a:xfrm>
            <a:off x="6188075" y="4189413"/>
            <a:ext cx="66675" cy="373062"/>
          </a:xfrm>
          <a:prstGeom prst="rect">
            <a:avLst/>
          </a:prstGeom>
          <a:solidFill>
            <a:srgbClr val="00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38" name="Rectangle 126"/>
          <p:cNvSpPr>
            <a:spLocks noChangeArrowheads="1"/>
          </p:cNvSpPr>
          <p:nvPr/>
        </p:nvSpPr>
        <p:spPr bwMode="auto">
          <a:xfrm>
            <a:off x="6496050" y="4298950"/>
            <a:ext cx="65088" cy="263525"/>
          </a:xfrm>
          <a:prstGeom prst="rect">
            <a:avLst/>
          </a:prstGeom>
          <a:solidFill>
            <a:srgbClr val="00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39" name="Rectangle 127"/>
          <p:cNvSpPr>
            <a:spLocks noChangeArrowheads="1"/>
          </p:cNvSpPr>
          <p:nvPr/>
        </p:nvSpPr>
        <p:spPr bwMode="auto">
          <a:xfrm>
            <a:off x="6802438" y="4105275"/>
            <a:ext cx="68262" cy="457200"/>
          </a:xfrm>
          <a:prstGeom prst="rect">
            <a:avLst/>
          </a:prstGeom>
          <a:solidFill>
            <a:srgbClr val="00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40" name="Rectangle 128"/>
          <p:cNvSpPr>
            <a:spLocks noChangeArrowheads="1"/>
          </p:cNvSpPr>
          <p:nvPr/>
        </p:nvSpPr>
        <p:spPr bwMode="auto">
          <a:xfrm>
            <a:off x="7112000" y="4387850"/>
            <a:ext cx="66675" cy="174625"/>
          </a:xfrm>
          <a:prstGeom prst="rect">
            <a:avLst/>
          </a:prstGeom>
          <a:solidFill>
            <a:srgbClr val="00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41" name="Rectangle 129"/>
          <p:cNvSpPr>
            <a:spLocks noChangeArrowheads="1"/>
          </p:cNvSpPr>
          <p:nvPr/>
        </p:nvSpPr>
        <p:spPr bwMode="auto">
          <a:xfrm>
            <a:off x="5627688" y="3314700"/>
            <a:ext cx="74612" cy="124777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42" name="Rectangle 130"/>
          <p:cNvSpPr>
            <a:spLocks noChangeArrowheads="1"/>
          </p:cNvSpPr>
          <p:nvPr/>
        </p:nvSpPr>
        <p:spPr bwMode="auto">
          <a:xfrm>
            <a:off x="5946775" y="3900488"/>
            <a:ext cx="61913" cy="661987"/>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43" name="Rectangle 131"/>
          <p:cNvSpPr>
            <a:spLocks noChangeArrowheads="1"/>
          </p:cNvSpPr>
          <p:nvPr/>
        </p:nvSpPr>
        <p:spPr bwMode="auto">
          <a:xfrm>
            <a:off x="6254750" y="3816350"/>
            <a:ext cx="73025" cy="7461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44" name="Rectangle 132"/>
          <p:cNvSpPr>
            <a:spLocks noChangeArrowheads="1"/>
          </p:cNvSpPr>
          <p:nvPr/>
        </p:nvSpPr>
        <p:spPr bwMode="auto">
          <a:xfrm>
            <a:off x="6561138" y="4227513"/>
            <a:ext cx="74612" cy="33496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45" name="Rectangle 133"/>
          <p:cNvSpPr>
            <a:spLocks noChangeArrowheads="1"/>
          </p:cNvSpPr>
          <p:nvPr/>
        </p:nvSpPr>
        <p:spPr bwMode="auto">
          <a:xfrm>
            <a:off x="6870700" y="3938588"/>
            <a:ext cx="74613" cy="623887"/>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46" name="Rectangle 134"/>
          <p:cNvSpPr>
            <a:spLocks noChangeArrowheads="1"/>
          </p:cNvSpPr>
          <p:nvPr/>
        </p:nvSpPr>
        <p:spPr bwMode="auto">
          <a:xfrm>
            <a:off x="7178675" y="4144963"/>
            <a:ext cx="73025" cy="41751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47" name="Rectangle 135"/>
          <p:cNvSpPr>
            <a:spLocks noChangeArrowheads="1"/>
          </p:cNvSpPr>
          <p:nvPr/>
        </p:nvSpPr>
        <p:spPr bwMode="auto">
          <a:xfrm>
            <a:off x="5702300" y="4479925"/>
            <a:ext cx="65088" cy="82550"/>
          </a:xfrm>
          <a:prstGeom prst="rect">
            <a:avLst/>
          </a:prstGeom>
          <a:solidFill>
            <a:srgbClr val="00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48" name="Rectangle 136"/>
          <p:cNvSpPr>
            <a:spLocks noChangeArrowheads="1"/>
          </p:cNvSpPr>
          <p:nvPr/>
        </p:nvSpPr>
        <p:spPr bwMode="auto">
          <a:xfrm>
            <a:off x="6008688" y="4459288"/>
            <a:ext cx="77787" cy="103187"/>
          </a:xfrm>
          <a:prstGeom prst="rect">
            <a:avLst/>
          </a:prstGeom>
          <a:solidFill>
            <a:srgbClr val="00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49" name="Rectangle 137"/>
          <p:cNvSpPr>
            <a:spLocks noChangeArrowheads="1"/>
          </p:cNvSpPr>
          <p:nvPr/>
        </p:nvSpPr>
        <p:spPr bwMode="auto">
          <a:xfrm>
            <a:off x="6327775" y="4498975"/>
            <a:ext cx="65088" cy="63500"/>
          </a:xfrm>
          <a:prstGeom prst="rect">
            <a:avLst/>
          </a:prstGeom>
          <a:solidFill>
            <a:srgbClr val="00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50" name="Rectangle 138"/>
          <p:cNvSpPr>
            <a:spLocks noChangeArrowheads="1"/>
          </p:cNvSpPr>
          <p:nvPr/>
        </p:nvSpPr>
        <p:spPr bwMode="auto">
          <a:xfrm>
            <a:off x="6635750" y="4524375"/>
            <a:ext cx="65088" cy="38100"/>
          </a:xfrm>
          <a:prstGeom prst="rect">
            <a:avLst/>
          </a:prstGeom>
          <a:solidFill>
            <a:srgbClr val="00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51" name="Rectangle 139"/>
          <p:cNvSpPr>
            <a:spLocks noChangeArrowheads="1"/>
          </p:cNvSpPr>
          <p:nvPr/>
        </p:nvSpPr>
        <p:spPr bwMode="auto">
          <a:xfrm>
            <a:off x="6945313" y="4498975"/>
            <a:ext cx="65087" cy="63500"/>
          </a:xfrm>
          <a:prstGeom prst="rect">
            <a:avLst/>
          </a:prstGeom>
          <a:solidFill>
            <a:srgbClr val="00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52" name="Rectangle 140"/>
          <p:cNvSpPr>
            <a:spLocks noChangeArrowheads="1"/>
          </p:cNvSpPr>
          <p:nvPr/>
        </p:nvSpPr>
        <p:spPr bwMode="auto">
          <a:xfrm>
            <a:off x="7251700" y="4543425"/>
            <a:ext cx="68263" cy="19050"/>
          </a:xfrm>
          <a:prstGeom prst="rect">
            <a:avLst/>
          </a:prstGeom>
          <a:solidFill>
            <a:srgbClr val="00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53" name="Line 141"/>
          <p:cNvSpPr>
            <a:spLocks noChangeShapeType="1"/>
          </p:cNvSpPr>
          <p:nvPr/>
        </p:nvSpPr>
        <p:spPr bwMode="auto">
          <a:xfrm>
            <a:off x="4929188" y="4562475"/>
            <a:ext cx="2389187"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grpSp>
        <p:nvGrpSpPr>
          <p:cNvPr id="346254" name="Group 142"/>
          <p:cNvGrpSpPr>
            <a:grpSpLocks/>
          </p:cNvGrpSpPr>
          <p:nvPr/>
        </p:nvGrpSpPr>
        <p:grpSpPr bwMode="auto">
          <a:xfrm>
            <a:off x="7639050" y="3106738"/>
            <a:ext cx="568325" cy="1608137"/>
            <a:chOff x="5310" y="1927"/>
            <a:chExt cx="358" cy="1013"/>
          </a:xfrm>
        </p:grpSpPr>
        <p:sp>
          <p:nvSpPr>
            <p:cNvPr id="346255" name="Rectangle 143"/>
            <p:cNvSpPr>
              <a:spLocks noChangeArrowheads="1"/>
            </p:cNvSpPr>
            <p:nvPr/>
          </p:nvSpPr>
          <p:spPr bwMode="auto">
            <a:xfrm>
              <a:off x="5369" y="2000"/>
              <a:ext cx="125" cy="1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400" b="1">
                  <a:solidFill>
                    <a:srgbClr val="FFFFFF"/>
                  </a:solidFill>
                  <a:latin typeface="Helvetica" charset="0"/>
                  <a:ea typeface="ＭＳ Ｐゴシック" charset="0"/>
                  <a:cs typeface="Arial" charset="0"/>
                </a:rPr>
                <a:t>15</a:t>
              </a:r>
              <a:endParaRPr lang="en-US" sz="2400">
                <a:solidFill>
                  <a:srgbClr val="FFFF00"/>
                </a:solidFill>
                <a:latin typeface="Helvetica" charset="0"/>
                <a:ea typeface="ＭＳ Ｐゴシック" charset="0"/>
                <a:cs typeface="Arial" charset="0"/>
              </a:endParaRPr>
            </a:p>
          </p:txBody>
        </p:sp>
        <p:sp>
          <p:nvSpPr>
            <p:cNvPr id="346256" name="Line 144"/>
            <p:cNvSpPr>
              <a:spLocks noChangeShapeType="1"/>
            </p:cNvSpPr>
            <p:nvPr/>
          </p:nvSpPr>
          <p:spPr bwMode="auto">
            <a:xfrm>
              <a:off x="5310" y="2050"/>
              <a:ext cx="0" cy="80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57" name="Rectangle 145"/>
            <p:cNvSpPr>
              <a:spLocks noChangeArrowheads="1"/>
            </p:cNvSpPr>
            <p:nvPr/>
          </p:nvSpPr>
          <p:spPr bwMode="auto">
            <a:xfrm>
              <a:off x="5369" y="2786"/>
              <a:ext cx="62" cy="1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400" b="1">
                  <a:solidFill>
                    <a:srgbClr val="FFFFFF"/>
                  </a:solidFill>
                  <a:latin typeface="Helvetica" charset="0"/>
                  <a:ea typeface="ＭＳ Ｐゴシック" charset="0"/>
                  <a:cs typeface="Arial" charset="0"/>
                </a:rPr>
                <a:t>0</a:t>
              </a:r>
              <a:endParaRPr lang="en-US" sz="2400">
                <a:solidFill>
                  <a:srgbClr val="FFFF00"/>
                </a:solidFill>
                <a:latin typeface="Helvetica" charset="0"/>
                <a:ea typeface="ＭＳ Ｐゴシック" charset="0"/>
                <a:cs typeface="Arial" charset="0"/>
              </a:endParaRPr>
            </a:p>
          </p:txBody>
        </p:sp>
        <p:sp>
          <p:nvSpPr>
            <p:cNvPr id="346258" name="Line 146"/>
            <p:cNvSpPr>
              <a:spLocks noChangeShapeType="1"/>
            </p:cNvSpPr>
            <p:nvPr/>
          </p:nvSpPr>
          <p:spPr bwMode="auto">
            <a:xfrm>
              <a:off x="5313" y="2049"/>
              <a:ext cx="44"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59" name="Rectangle 147"/>
            <p:cNvSpPr>
              <a:spLocks noChangeArrowheads="1"/>
            </p:cNvSpPr>
            <p:nvPr/>
          </p:nvSpPr>
          <p:spPr bwMode="auto">
            <a:xfrm>
              <a:off x="5369" y="2529"/>
              <a:ext cx="62" cy="1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400" b="1">
                  <a:solidFill>
                    <a:srgbClr val="FFFFFF"/>
                  </a:solidFill>
                  <a:latin typeface="Helvetica" charset="0"/>
                  <a:ea typeface="ＭＳ Ｐゴシック" charset="0"/>
                  <a:cs typeface="Arial" charset="0"/>
                </a:rPr>
                <a:t>5</a:t>
              </a:r>
              <a:endParaRPr lang="en-US" sz="2400">
                <a:solidFill>
                  <a:srgbClr val="FFFF00"/>
                </a:solidFill>
                <a:latin typeface="Helvetica" charset="0"/>
                <a:ea typeface="ＭＳ Ｐゴシック" charset="0"/>
                <a:cs typeface="Arial" charset="0"/>
              </a:endParaRPr>
            </a:p>
          </p:txBody>
        </p:sp>
        <p:sp>
          <p:nvSpPr>
            <p:cNvPr id="346260" name="Rectangle 148"/>
            <p:cNvSpPr>
              <a:spLocks noChangeArrowheads="1"/>
            </p:cNvSpPr>
            <p:nvPr/>
          </p:nvSpPr>
          <p:spPr bwMode="auto">
            <a:xfrm>
              <a:off x="5369" y="2248"/>
              <a:ext cx="125" cy="1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400" b="1">
                  <a:solidFill>
                    <a:srgbClr val="FFFFFF"/>
                  </a:solidFill>
                  <a:latin typeface="Helvetica" charset="0"/>
                  <a:ea typeface="ＭＳ Ｐゴシック" charset="0"/>
                  <a:cs typeface="Arial" charset="0"/>
                </a:rPr>
                <a:t>10</a:t>
              </a:r>
              <a:endParaRPr lang="en-US" sz="2400">
                <a:solidFill>
                  <a:srgbClr val="FFFF00"/>
                </a:solidFill>
                <a:latin typeface="Helvetica" charset="0"/>
                <a:ea typeface="ＭＳ Ｐゴシック" charset="0"/>
                <a:cs typeface="Arial" charset="0"/>
              </a:endParaRPr>
            </a:p>
          </p:txBody>
        </p:sp>
        <p:sp>
          <p:nvSpPr>
            <p:cNvPr id="346261" name="Line 149"/>
            <p:cNvSpPr>
              <a:spLocks noChangeShapeType="1"/>
            </p:cNvSpPr>
            <p:nvPr/>
          </p:nvSpPr>
          <p:spPr bwMode="auto">
            <a:xfrm>
              <a:off x="5313" y="2297"/>
              <a:ext cx="44"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62" name="Line 150"/>
            <p:cNvSpPr>
              <a:spLocks noChangeShapeType="1"/>
            </p:cNvSpPr>
            <p:nvPr/>
          </p:nvSpPr>
          <p:spPr bwMode="auto">
            <a:xfrm>
              <a:off x="5313" y="2572"/>
              <a:ext cx="44"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63" name="Line 151"/>
            <p:cNvSpPr>
              <a:spLocks noChangeShapeType="1"/>
            </p:cNvSpPr>
            <p:nvPr/>
          </p:nvSpPr>
          <p:spPr bwMode="auto">
            <a:xfrm>
              <a:off x="5313" y="2849"/>
              <a:ext cx="44"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64" name="Rectangle 152"/>
            <p:cNvSpPr>
              <a:spLocks noChangeArrowheads="1"/>
            </p:cNvSpPr>
            <p:nvPr/>
          </p:nvSpPr>
          <p:spPr bwMode="auto">
            <a:xfrm rot="5400000">
              <a:off x="5104" y="2376"/>
              <a:ext cx="101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Copulation Frequency</a:t>
              </a:r>
              <a:endParaRPr lang="en-US" sz="1200">
                <a:solidFill>
                  <a:srgbClr val="FFFF00"/>
                </a:solidFill>
                <a:latin typeface="Helvetica" charset="0"/>
                <a:ea typeface="ＭＳ Ｐゴシック" charset="0"/>
                <a:cs typeface="Arial" charset="0"/>
              </a:endParaRPr>
            </a:p>
          </p:txBody>
        </p:sp>
      </p:grpSp>
      <p:sp>
        <p:nvSpPr>
          <p:cNvPr id="346265" name="Rectangle 153"/>
          <p:cNvSpPr>
            <a:spLocks noChangeArrowheads="1"/>
          </p:cNvSpPr>
          <p:nvPr/>
        </p:nvSpPr>
        <p:spPr bwMode="auto">
          <a:xfrm rot="21600000">
            <a:off x="4251325" y="5116513"/>
            <a:ext cx="5762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Sample</a:t>
            </a:r>
          </a:p>
          <a:p>
            <a:pPr algn="ct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Number</a:t>
            </a:r>
            <a:endParaRPr lang="en-US" sz="2400">
              <a:solidFill>
                <a:srgbClr val="FFFF00"/>
              </a:solidFill>
              <a:latin typeface="Helvetica" charset="0"/>
              <a:ea typeface="ＭＳ Ｐゴシック" charset="0"/>
              <a:cs typeface="Arial" charset="0"/>
            </a:endParaRPr>
          </a:p>
        </p:txBody>
      </p:sp>
      <p:grpSp>
        <p:nvGrpSpPr>
          <p:cNvPr id="346266" name="Group 154"/>
          <p:cNvGrpSpPr>
            <a:grpSpLocks/>
          </p:cNvGrpSpPr>
          <p:nvPr/>
        </p:nvGrpSpPr>
        <p:grpSpPr bwMode="auto">
          <a:xfrm>
            <a:off x="4991100" y="5027613"/>
            <a:ext cx="84138" cy="271462"/>
            <a:chOff x="2955" y="3143"/>
            <a:chExt cx="53" cy="171"/>
          </a:xfrm>
        </p:grpSpPr>
        <p:sp>
          <p:nvSpPr>
            <p:cNvPr id="346267" name="Line 155"/>
            <p:cNvSpPr>
              <a:spLocks noChangeShapeType="1"/>
            </p:cNvSpPr>
            <p:nvPr/>
          </p:nvSpPr>
          <p:spPr bwMode="auto">
            <a:xfrm flipV="1">
              <a:off x="2983" y="3143"/>
              <a:ext cx="0" cy="24"/>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68" name="Rectangle 156"/>
            <p:cNvSpPr>
              <a:spLocks noChangeArrowheads="1"/>
            </p:cNvSpPr>
            <p:nvPr/>
          </p:nvSpPr>
          <p:spPr bwMode="auto">
            <a:xfrm rot="21600000">
              <a:off x="2955" y="3199"/>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1</a:t>
              </a:r>
              <a:endParaRPr lang="en-US" sz="2400">
                <a:solidFill>
                  <a:srgbClr val="FFFF00"/>
                </a:solidFill>
                <a:latin typeface="Helvetica" charset="0"/>
                <a:ea typeface="ＭＳ Ｐゴシック" charset="0"/>
                <a:cs typeface="Arial" charset="0"/>
              </a:endParaRPr>
            </a:p>
          </p:txBody>
        </p:sp>
      </p:grpSp>
      <p:grpSp>
        <p:nvGrpSpPr>
          <p:cNvPr id="346269" name="Group 157"/>
          <p:cNvGrpSpPr>
            <a:grpSpLocks/>
          </p:cNvGrpSpPr>
          <p:nvPr/>
        </p:nvGrpSpPr>
        <p:grpSpPr bwMode="auto">
          <a:xfrm>
            <a:off x="5283200" y="5027613"/>
            <a:ext cx="84138" cy="271462"/>
            <a:chOff x="3088" y="3143"/>
            <a:chExt cx="53" cy="171"/>
          </a:xfrm>
        </p:grpSpPr>
        <p:sp>
          <p:nvSpPr>
            <p:cNvPr id="346270" name="Line 158"/>
            <p:cNvSpPr>
              <a:spLocks noChangeShapeType="1"/>
            </p:cNvSpPr>
            <p:nvPr/>
          </p:nvSpPr>
          <p:spPr bwMode="auto">
            <a:xfrm flipV="1">
              <a:off x="3114" y="3143"/>
              <a:ext cx="0" cy="24"/>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71" name="Rectangle 159"/>
            <p:cNvSpPr>
              <a:spLocks noChangeArrowheads="1"/>
            </p:cNvSpPr>
            <p:nvPr/>
          </p:nvSpPr>
          <p:spPr bwMode="auto">
            <a:xfrm rot="21600000">
              <a:off x="3088" y="3199"/>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2</a:t>
              </a:r>
              <a:endParaRPr lang="en-US" sz="2400">
                <a:solidFill>
                  <a:srgbClr val="FFFF00"/>
                </a:solidFill>
                <a:latin typeface="Helvetica" charset="0"/>
                <a:ea typeface="ＭＳ Ｐゴシック" charset="0"/>
                <a:cs typeface="Arial" charset="0"/>
              </a:endParaRPr>
            </a:p>
          </p:txBody>
        </p:sp>
      </p:grpSp>
      <p:grpSp>
        <p:nvGrpSpPr>
          <p:cNvPr id="346272" name="Group 160"/>
          <p:cNvGrpSpPr>
            <a:grpSpLocks/>
          </p:cNvGrpSpPr>
          <p:nvPr/>
        </p:nvGrpSpPr>
        <p:grpSpPr bwMode="auto">
          <a:xfrm>
            <a:off x="5613400" y="5027613"/>
            <a:ext cx="84138" cy="271462"/>
            <a:chOff x="3218" y="3143"/>
            <a:chExt cx="53" cy="171"/>
          </a:xfrm>
        </p:grpSpPr>
        <p:sp>
          <p:nvSpPr>
            <p:cNvPr id="346273" name="Line 161"/>
            <p:cNvSpPr>
              <a:spLocks noChangeShapeType="1"/>
            </p:cNvSpPr>
            <p:nvPr/>
          </p:nvSpPr>
          <p:spPr bwMode="auto">
            <a:xfrm flipV="1">
              <a:off x="3240" y="3143"/>
              <a:ext cx="1" cy="24"/>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74" name="Rectangle 162"/>
            <p:cNvSpPr>
              <a:spLocks noChangeArrowheads="1"/>
            </p:cNvSpPr>
            <p:nvPr/>
          </p:nvSpPr>
          <p:spPr bwMode="auto">
            <a:xfrm rot="21600000">
              <a:off x="3218" y="3199"/>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3</a:t>
              </a:r>
              <a:endParaRPr lang="en-US" sz="2400">
                <a:solidFill>
                  <a:srgbClr val="FFFF00"/>
                </a:solidFill>
                <a:latin typeface="Helvetica" charset="0"/>
                <a:ea typeface="ＭＳ Ｐゴシック" charset="0"/>
                <a:cs typeface="Arial" charset="0"/>
              </a:endParaRPr>
            </a:p>
          </p:txBody>
        </p:sp>
      </p:grpSp>
      <p:grpSp>
        <p:nvGrpSpPr>
          <p:cNvPr id="346275" name="Group 163"/>
          <p:cNvGrpSpPr>
            <a:grpSpLocks/>
          </p:cNvGrpSpPr>
          <p:nvPr/>
        </p:nvGrpSpPr>
        <p:grpSpPr bwMode="auto">
          <a:xfrm>
            <a:off x="5946775" y="5027613"/>
            <a:ext cx="84138" cy="271462"/>
            <a:chOff x="3344" y="3143"/>
            <a:chExt cx="53" cy="171"/>
          </a:xfrm>
        </p:grpSpPr>
        <p:sp>
          <p:nvSpPr>
            <p:cNvPr id="346276" name="Line 164"/>
            <p:cNvSpPr>
              <a:spLocks noChangeShapeType="1"/>
            </p:cNvSpPr>
            <p:nvPr/>
          </p:nvSpPr>
          <p:spPr bwMode="auto">
            <a:xfrm flipV="1">
              <a:off x="3371" y="3143"/>
              <a:ext cx="0" cy="24"/>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77" name="Rectangle 165"/>
            <p:cNvSpPr>
              <a:spLocks noChangeArrowheads="1"/>
            </p:cNvSpPr>
            <p:nvPr/>
          </p:nvSpPr>
          <p:spPr bwMode="auto">
            <a:xfrm rot="21600000">
              <a:off x="3344" y="3199"/>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4</a:t>
              </a:r>
              <a:endParaRPr lang="en-US" sz="2400">
                <a:solidFill>
                  <a:srgbClr val="FFFF00"/>
                </a:solidFill>
                <a:latin typeface="Helvetica" charset="0"/>
                <a:ea typeface="ＭＳ Ｐゴシック" charset="0"/>
                <a:cs typeface="Arial" charset="0"/>
              </a:endParaRPr>
            </a:p>
          </p:txBody>
        </p:sp>
      </p:grpSp>
      <p:grpSp>
        <p:nvGrpSpPr>
          <p:cNvPr id="346278" name="Group 166"/>
          <p:cNvGrpSpPr>
            <a:grpSpLocks/>
          </p:cNvGrpSpPr>
          <p:nvPr/>
        </p:nvGrpSpPr>
        <p:grpSpPr bwMode="auto">
          <a:xfrm>
            <a:off x="6269038" y="5027613"/>
            <a:ext cx="84137" cy="271462"/>
            <a:chOff x="3472" y="3143"/>
            <a:chExt cx="53" cy="171"/>
          </a:xfrm>
        </p:grpSpPr>
        <p:sp>
          <p:nvSpPr>
            <p:cNvPr id="346279" name="Line 167"/>
            <p:cNvSpPr>
              <a:spLocks noChangeShapeType="1"/>
            </p:cNvSpPr>
            <p:nvPr/>
          </p:nvSpPr>
          <p:spPr bwMode="auto">
            <a:xfrm flipV="1">
              <a:off x="3498" y="3143"/>
              <a:ext cx="1" cy="24"/>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80" name="Rectangle 168"/>
            <p:cNvSpPr>
              <a:spLocks noChangeArrowheads="1"/>
            </p:cNvSpPr>
            <p:nvPr/>
          </p:nvSpPr>
          <p:spPr bwMode="auto">
            <a:xfrm rot="21600000">
              <a:off x="3472" y="3199"/>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5</a:t>
              </a:r>
              <a:endParaRPr lang="en-US" sz="2400">
                <a:solidFill>
                  <a:srgbClr val="FFFF00"/>
                </a:solidFill>
                <a:latin typeface="Helvetica" charset="0"/>
                <a:ea typeface="ＭＳ Ｐゴシック" charset="0"/>
                <a:cs typeface="Arial" charset="0"/>
              </a:endParaRPr>
            </a:p>
          </p:txBody>
        </p:sp>
      </p:grpSp>
      <p:grpSp>
        <p:nvGrpSpPr>
          <p:cNvPr id="346281" name="Group 169"/>
          <p:cNvGrpSpPr>
            <a:grpSpLocks/>
          </p:cNvGrpSpPr>
          <p:nvPr/>
        </p:nvGrpSpPr>
        <p:grpSpPr bwMode="auto">
          <a:xfrm>
            <a:off x="6559550" y="5032375"/>
            <a:ext cx="84138" cy="271463"/>
            <a:chOff x="3607" y="3143"/>
            <a:chExt cx="53" cy="171"/>
          </a:xfrm>
        </p:grpSpPr>
        <p:sp>
          <p:nvSpPr>
            <p:cNvPr id="346282" name="Line 170"/>
            <p:cNvSpPr>
              <a:spLocks noChangeShapeType="1"/>
            </p:cNvSpPr>
            <p:nvPr/>
          </p:nvSpPr>
          <p:spPr bwMode="auto">
            <a:xfrm flipV="1">
              <a:off x="3628" y="3143"/>
              <a:ext cx="1" cy="24"/>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83" name="Rectangle 171"/>
            <p:cNvSpPr>
              <a:spLocks noChangeArrowheads="1"/>
            </p:cNvSpPr>
            <p:nvPr/>
          </p:nvSpPr>
          <p:spPr bwMode="auto">
            <a:xfrm rot="21600000">
              <a:off x="3607" y="3199"/>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6</a:t>
              </a:r>
              <a:endParaRPr lang="en-US" sz="2400">
                <a:solidFill>
                  <a:srgbClr val="FFFF00"/>
                </a:solidFill>
                <a:latin typeface="Helvetica" charset="0"/>
                <a:ea typeface="ＭＳ Ｐゴシック" charset="0"/>
                <a:cs typeface="Arial" charset="0"/>
              </a:endParaRPr>
            </a:p>
          </p:txBody>
        </p:sp>
      </p:grpSp>
      <p:grpSp>
        <p:nvGrpSpPr>
          <p:cNvPr id="346284" name="Group 172"/>
          <p:cNvGrpSpPr>
            <a:grpSpLocks/>
          </p:cNvGrpSpPr>
          <p:nvPr/>
        </p:nvGrpSpPr>
        <p:grpSpPr bwMode="auto">
          <a:xfrm>
            <a:off x="6861175" y="5027613"/>
            <a:ext cx="84138" cy="271462"/>
            <a:chOff x="3731" y="3143"/>
            <a:chExt cx="53" cy="171"/>
          </a:xfrm>
        </p:grpSpPr>
        <p:sp>
          <p:nvSpPr>
            <p:cNvPr id="346285" name="Line 173"/>
            <p:cNvSpPr>
              <a:spLocks noChangeShapeType="1"/>
            </p:cNvSpPr>
            <p:nvPr/>
          </p:nvSpPr>
          <p:spPr bwMode="auto">
            <a:xfrm flipV="1">
              <a:off x="3755" y="3143"/>
              <a:ext cx="1" cy="24"/>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86" name="Rectangle 174"/>
            <p:cNvSpPr>
              <a:spLocks noChangeArrowheads="1"/>
            </p:cNvSpPr>
            <p:nvPr/>
          </p:nvSpPr>
          <p:spPr bwMode="auto">
            <a:xfrm rot="21600000">
              <a:off x="3731" y="3199"/>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7</a:t>
              </a:r>
              <a:endParaRPr lang="en-US" sz="2400">
                <a:solidFill>
                  <a:srgbClr val="FFFF00"/>
                </a:solidFill>
                <a:latin typeface="Helvetica" charset="0"/>
                <a:ea typeface="ＭＳ Ｐゴシック" charset="0"/>
                <a:cs typeface="Arial" charset="0"/>
              </a:endParaRPr>
            </a:p>
          </p:txBody>
        </p:sp>
      </p:grpSp>
      <p:grpSp>
        <p:nvGrpSpPr>
          <p:cNvPr id="346287" name="Group 175"/>
          <p:cNvGrpSpPr>
            <a:grpSpLocks/>
          </p:cNvGrpSpPr>
          <p:nvPr/>
        </p:nvGrpSpPr>
        <p:grpSpPr bwMode="auto">
          <a:xfrm>
            <a:off x="7161213" y="5037138"/>
            <a:ext cx="84137" cy="271462"/>
            <a:chOff x="3857" y="3143"/>
            <a:chExt cx="53" cy="171"/>
          </a:xfrm>
        </p:grpSpPr>
        <p:sp>
          <p:nvSpPr>
            <p:cNvPr id="346288" name="Line 176"/>
            <p:cNvSpPr>
              <a:spLocks noChangeShapeType="1"/>
            </p:cNvSpPr>
            <p:nvPr/>
          </p:nvSpPr>
          <p:spPr bwMode="auto">
            <a:xfrm flipV="1">
              <a:off x="3883" y="3143"/>
              <a:ext cx="0" cy="24"/>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89" name="Rectangle 177"/>
            <p:cNvSpPr>
              <a:spLocks noChangeArrowheads="1"/>
            </p:cNvSpPr>
            <p:nvPr/>
          </p:nvSpPr>
          <p:spPr bwMode="auto">
            <a:xfrm rot="21600000">
              <a:off x="3857" y="3199"/>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8</a:t>
              </a:r>
              <a:endParaRPr lang="en-US" sz="2400">
                <a:solidFill>
                  <a:srgbClr val="FFFF00"/>
                </a:solidFill>
                <a:latin typeface="Helvetica" charset="0"/>
                <a:ea typeface="ＭＳ Ｐゴシック" charset="0"/>
                <a:cs typeface="Arial" charset="0"/>
              </a:endParaRPr>
            </a:p>
          </p:txBody>
        </p:sp>
      </p:grpSp>
      <p:sp>
        <p:nvSpPr>
          <p:cNvPr id="346290" name="Text Box 178"/>
          <p:cNvSpPr txBox="1">
            <a:spLocks noChangeArrowheads="1"/>
          </p:cNvSpPr>
          <p:nvPr/>
        </p:nvSpPr>
        <p:spPr bwMode="auto">
          <a:xfrm>
            <a:off x="5900738" y="1225550"/>
            <a:ext cx="9156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defTabSz="914400" fontAlgn="base">
              <a:spcBef>
                <a:spcPct val="0"/>
              </a:spcBef>
              <a:spcAft>
                <a:spcPct val="0"/>
              </a:spcAft>
            </a:pPr>
            <a:r>
              <a:rPr lang="en-US" sz="2800" b="1" dirty="0">
                <a:solidFill>
                  <a:srgbClr val="FFFFFF"/>
                </a:solidFill>
                <a:latin typeface="Helvetica" charset="0"/>
                <a:ea typeface="ＭＳ Ｐゴシック" charset="0"/>
                <a:cs typeface="Arial" charset="0"/>
              </a:rPr>
              <a:t>SEX</a:t>
            </a:r>
          </a:p>
        </p:txBody>
      </p:sp>
      <p:sp>
        <p:nvSpPr>
          <p:cNvPr id="346291" name="Rectangle 179"/>
          <p:cNvSpPr>
            <a:spLocks noChangeArrowheads="1"/>
          </p:cNvSpPr>
          <p:nvPr/>
        </p:nvSpPr>
        <p:spPr bwMode="auto">
          <a:xfrm rot="21600000">
            <a:off x="5883275" y="4738688"/>
            <a:ext cx="974725"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000" b="1">
                <a:solidFill>
                  <a:srgbClr val="FFFFFF"/>
                </a:solidFill>
                <a:latin typeface="Helvetica" charset="0"/>
                <a:ea typeface="ＭＳ Ｐゴシック" charset="0"/>
                <a:cs typeface="Arial" charset="0"/>
              </a:rPr>
              <a:t>Female  Present</a:t>
            </a:r>
            <a:endParaRPr lang="en-US" sz="1000">
              <a:solidFill>
                <a:srgbClr val="FFFF00"/>
              </a:solidFill>
              <a:latin typeface="Helvetica" charset="0"/>
              <a:ea typeface="ＭＳ Ｐゴシック" charset="0"/>
              <a:cs typeface="Arial" charset="0"/>
            </a:endParaRPr>
          </a:p>
        </p:txBody>
      </p:sp>
      <p:sp>
        <p:nvSpPr>
          <p:cNvPr id="346292" name="Line 180"/>
          <p:cNvSpPr>
            <a:spLocks noChangeShapeType="1"/>
          </p:cNvSpPr>
          <p:nvPr/>
        </p:nvSpPr>
        <p:spPr bwMode="auto">
          <a:xfrm>
            <a:off x="5343525" y="4629150"/>
            <a:ext cx="0" cy="104775"/>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93" name="Line 181"/>
          <p:cNvSpPr>
            <a:spLocks noChangeShapeType="1"/>
          </p:cNvSpPr>
          <p:nvPr/>
        </p:nvSpPr>
        <p:spPr bwMode="auto">
          <a:xfrm>
            <a:off x="7239000" y="4629150"/>
            <a:ext cx="0" cy="104775"/>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
        <p:nvSpPr>
          <p:cNvPr id="346294" name="Line 182"/>
          <p:cNvSpPr>
            <a:spLocks noChangeShapeType="1"/>
          </p:cNvSpPr>
          <p:nvPr/>
        </p:nvSpPr>
        <p:spPr bwMode="auto">
          <a:xfrm>
            <a:off x="5343525" y="4724400"/>
            <a:ext cx="1905000"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pPr>
            <a:endParaRPr lang="en-US" sz="2400">
              <a:solidFill>
                <a:srgbClr val="FFFF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894341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011" y="201706"/>
            <a:ext cx="8229600" cy="1143000"/>
          </a:xfrm>
        </p:spPr>
        <p:txBody>
          <a:bodyPr>
            <a:normAutofit/>
          </a:bodyPr>
          <a:lstStyle/>
          <a:p>
            <a:r>
              <a:rPr lang="en-US" sz="3200" dirty="0" smtClean="0">
                <a:latin typeface="Goudy Old Style"/>
                <a:cs typeface="Goudy Old Style"/>
              </a:rPr>
              <a:t>It’s in your DNA!</a:t>
            </a:r>
            <a:endParaRPr lang="en-US" sz="3200" dirty="0">
              <a:latin typeface="Goudy Old Style"/>
              <a:cs typeface="Goudy Old Style"/>
            </a:endParaRPr>
          </a:p>
        </p:txBody>
      </p:sp>
      <p:pic>
        <p:nvPicPr>
          <p:cNvPr id="4" name="Content Placeholder 3" descr="Screen Shot 2016-04-03 at 10.26.44 AM.png"/>
          <p:cNvPicPr>
            <a:picLocks noGrp="1" noChangeAspect="1"/>
          </p:cNvPicPr>
          <p:nvPr>
            <p:ph idx="1"/>
          </p:nvPr>
        </p:nvPicPr>
        <p:blipFill>
          <a:blip r:embed="rId2">
            <a:extLst>
              <a:ext uri="{28A0092B-C50C-407E-A947-70E740481C1C}">
                <a14:useLocalDpi xmlns:a14="http://schemas.microsoft.com/office/drawing/2010/main" val="0"/>
              </a:ext>
            </a:extLst>
          </a:blip>
          <a:srcRect t="13689" b="13689"/>
          <a:stretch>
            <a:fillRect/>
          </a:stretch>
        </p:blipFill>
        <p:spPr>
          <a:xfrm>
            <a:off x="0" y="1337354"/>
            <a:ext cx="4185396" cy="2301807"/>
          </a:xfrm>
        </p:spPr>
      </p:pic>
      <p:pic>
        <p:nvPicPr>
          <p:cNvPr id="5" name="Picture 4"/>
          <p:cNvPicPr>
            <a:picLocks noChangeAspect="1"/>
          </p:cNvPicPr>
          <p:nvPr/>
        </p:nvPicPr>
        <p:blipFill>
          <a:blip r:embed="rId3"/>
          <a:stretch>
            <a:fillRect/>
          </a:stretch>
        </p:blipFill>
        <p:spPr>
          <a:xfrm>
            <a:off x="5339976" y="1216614"/>
            <a:ext cx="2658781" cy="2040561"/>
          </a:xfrm>
          <a:prstGeom prst="rect">
            <a:avLst/>
          </a:prstGeom>
        </p:spPr>
      </p:pic>
      <p:pic>
        <p:nvPicPr>
          <p:cNvPr id="6" name="Picture 5"/>
          <p:cNvPicPr>
            <a:picLocks noChangeAspect="1"/>
          </p:cNvPicPr>
          <p:nvPr/>
        </p:nvPicPr>
        <p:blipFill>
          <a:blip r:embed="rId4"/>
          <a:stretch>
            <a:fillRect/>
          </a:stretch>
        </p:blipFill>
        <p:spPr>
          <a:xfrm>
            <a:off x="4185396" y="3021975"/>
            <a:ext cx="4637367" cy="3476140"/>
          </a:xfrm>
          <a:prstGeom prst="rect">
            <a:avLst/>
          </a:prstGeom>
        </p:spPr>
      </p:pic>
      <p:sp>
        <p:nvSpPr>
          <p:cNvPr id="7" name="TextBox 6"/>
          <p:cNvSpPr txBox="1"/>
          <p:nvPr/>
        </p:nvSpPr>
        <p:spPr>
          <a:xfrm>
            <a:off x="354825" y="3913558"/>
            <a:ext cx="2544286" cy="646331"/>
          </a:xfrm>
          <a:prstGeom prst="rect">
            <a:avLst/>
          </a:prstGeom>
          <a:noFill/>
        </p:spPr>
        <p:txBody>
          <a:bodyPr wrap="none" rtlCol="0">
            <a:spAutoFit/>
          </a:bodyPr>
          <a:lstStyle/>
          <a:p>
            <a:r>
              <a:rPr lang="en-US" dirty="0" smtClean="0">
                <a:latin typeface="Goudy Old Style"/>
                <a:cs typeface="Goudy Old Style"/>
              </a:rPr>
              <a:t>Francis Crick’s </a:t>
            </a:r>
          </a:p>
          <a:p>
            <a:r>
              <a:rPr lang="en-US" dirty="0">
                <a:latin typeface="Goudy Old Style"/>
                <a:cs typeface="Goudy Old Style"/>
              </a:rPr>
              <a:t>c</a:t>
            </a:r>
            <a:r>
              <a:rPr lang="en-US" dirty="0" smtClean="0">
                <a:latin typeface="Goudy Old Style"/>
                <a:cs typeface="Goudy Old Style"/>
              </a:rPr>
              <a:t>irca 1953 sketch of DNA</a:t>
            </a:r>
            <a:endParaRPr lang="en-US" dirty="0">
              <a:latin typeface="Goudy Old Style"/>
              <a:cs typeface="Goudy Old Style"/>
            </a:endParaRPr>
          </a:p>
        </p:txBody>
      </p:sp>
      <p:sp>
        <p:nvSpPr>
          <p:cNvPr id="8" name="TextBox 7"/>
          <p:cNvSpPr txBox="1"/>
          <p:nvPr/>
        </p:nvSpPr>
        <p:spPr>
          <a:xfrm>
            <a:off x="1885984" y="5244353"/>
            <a:ext cx="2026253" cy="923330"/>
          </a:xfrm>
          <a:prstGeom prst="rect">
            <a:avLst/>
          </a:prstGeom>
          <a:noFill/>
        </p:spPr>
        <p:txBody>
          <a:bodyPr wrap="none" rtlCol="0">
            <a:spAutoFit/>
          </a:bodyPr>
          <a:lstStyle/>
          <a:p>
            <a:r>
              <a:rPr lang="en-US" dirty="0" smtClean="0">
                <a:latin typeface="Goudy Old Style"/>
                <a:cs typeface="Goudy Old Style"/>
              </a:rPr>
              <a:t>Gentile, et al.</a:t>
            </a:r>
          </a:p>
          <a:p>
            <a:r>
              <a:rPr lang="en-US" i="1" dirty="0" err="1" smtClean="0">
                <a:latin typeface="Goudy Old Style"/>
                <a:cs typeface="Goudy Old Style"/>
              </a:rPr>
              <a:t>Nanoletters</a:t>
            </a:r>
            <a:r>
              <a:rPr lang="en-US" dirty="0" smtClean="0">
                <a:latin typeface="Goudy Old Style"/>
                <a:cs typeface="Goudy Old Style"/>
              </a:rPr>
              <a:t>, 2012</a:t>
            </a:r>
          </a:p>
          <a:p>
            <a:r>
              <a:rPr lang="en-US" dirty="0" smtClean="0">
                <a:latin typeface="Goudy Old Style"/>
                <a:cs typeface="Goudy Old Style"/>
              </a:rPr>
              <a:t>University of Genoa</a:t>
            </a:r>
            <a:endParaRPr lang="en-US" dirty="0">
              <a:latin typeface="Goudy Old Style"/>
              <a:cs typeface="Goudy Old Style"/>
            </a:endParaRPr>
          </a:p>
        </p:txBody>
      </p:sp>
    </p:spTree>
    <p:extLst>
      <p:ext uri="{BB962C8B-B14F-4D97-AF65-F5344CB8AC3E}">
        <p14:creationId xmlns:p14="http://schemas.microsoft.com/office/powerpoint/2010/main" val="169864123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endParaRPr lang="en-US" dirty="0">
              <a:solidFill>
                <a:srgbClr val="000000"/>
              </a:solidFill>
              <a:latin typeface="Verdana" charset="0"/>
            </a:endParaRPr>
          </a:p>
        </p:txBody>
      </p:sp>
      <p:sp>
        <p:nvSpPr>
          <p:cNvPr id="399363" name="Rectangle 3"/>
          <p:cNvSpPr>
            <a:spLocks noGrp="1" noChangeArrowheads="1"/>
          </p:cNvSpPr>
          <p:nvPr>
            <p:ph type="body" idx="1"/>
          </p:nvPr>
        </p:nvSpPr>
        <p:spPr/>
        <p:txBody>
          <a:bodyPr/>
          <a:lstStyle/>
          <a:p>
            <a:pPr algn="ctr">
              <a:buFontTx/>
              <a:buNone/>
            </a:pPr>
            <a:r>
              <a:rPr lang="en-US" dirty="0">
                <a:latin typeface="Goudy Old Style" charset="0"/>
              </a:rPr>
              <a:t>…</a:t>
            </a:r>
            <a:r>
              <a:rPr lang="ja-JP" altLang="en-US" dirty="0">
                <a:latin typeface="Goudy Old Style" charset="0"/>
              </a:rPr>
              <a:t>”</a:t>
            </a:r>
            <a:r>
              <a:rPr lang="en-US" dirty="0">
                <a:latin typeface="Goudy Old Style" charset="0"/>
              </a:rPr>
              <a:t>usurping</a:t>
            </a:r>
            <a:r>
              <a:rPr lang="ja-JP" altLang="en-US" dirty="0">
                <a:latin typeface="Goudy Old Style" charset="0"/>
              </a:rPr>
              <a:t>”</a:t>
            </a:r>
            <a:r>
              <a:rPr lang="en-US" dirty="0">
                <a:latin typeface="Goudy Old Style" charset="0"/>
              </a:rPr>
              <a:t> of pleasure reward systems important in survival…</a:t>
            </a:r>
          </a:p>
          <a:p>
            <a:pPr algn="ctr">
              <a:buFontTx/>
              <a:buNone/>
            </a:pPr>
            <a:r>
              <a:rPr lang="en-US" sz="2800" i="1" dirty="0">
                <a:latin typeface="Goudy Old Style"/>
                <a:cs typeface="Goudy Old Style"/>
              </a:rPr>
              <a:t>Proceedings of the National Academy of </a:t>
            </a:r>
            <a:r>
              <a:rPr lang="en-US" sz="2800" i="1" dirty="0" smtClean="0">
                <a:latin typeface="Goudy Old Style"/>
                <a:cs typeface="Goudy Old Style"/>
              </a:rPr>
              <a:t>Sciences (PNAS, 2011)</a:t>
            </a:r>
            <a:endParaRPr lang="en-US" sz="2800" dirty="0">
              <a:latin typeface="Goudy Old Style"/>
              <a:cs typeface="Goudy Old Style"/>
            </a:endParaRPr>
          </a:p>
        </p:txBody>
      </p:sp>
      <p:pic>
        <p:nvPicPr>
          <p:cNvPr id="399364" name="Picture 4" descr="Liedtke-et-al_PNAS_s#292F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94075"/>
            <a:ext cx="9001125" cy="12052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creen Shot 2016-10-14 at 10.15.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6184"/>
            <a:ext cx="9144000" cy="608966"/>
          </a:xfrm>
          <a:prstGeom prst="rect">
            <a:avLst/>
          </a:prstGeom>
        </p:spPr>
      </p:pic>
    </p:spTree>
    <p:extLst>
      <p:ext uri="{BB962C8B-B14F-4D97-AF65-F5344CB8AC3E}">
        <p14:creationId xmlns:p14="http://schemas.microsoft.com/office/powerpoint/2010/main" val="335403585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reen Shot 2014-05-16 at 4.32.45 AM.png"/>
          <p:cNvPicPr>
            <a:picLocks noGrp="1" noChangeAspect="1"/>
          </p:cNvPicPr>
          <p:nvPr>
            <p:ph idx="1"/>
          </p:nvPr>
        </p:nvPicPr>
        <p:blipFill>
          <a:blip r:embed="rId2">
            <a:extLst>
              <a:ext uri="{28A0092B-C50C-407E-A947-70E740481C1C}">
                <a14:useLocalDpi xmlns:a14="http://schemas.microsoft.com/office/drawing/2010/main" val="0"/>
              </a:ext>
            </a:extLst>
          </a:blip>
          <a:srcRect l="-6822" r="-6822"/>
          <a:stretch>
            <a:fillRect/>
          </a:stretch>
        </p:blipFill>
        <p:spPr>
          <a:xfrm>
            <a:off x="-1844422" y="-614575"/>
            <a:ext cx="13587452" cy="7472575"/>
          </a:xfrm>
        </p:spPr>
      </p:pic>
    </p:spTree>
    <p:extLst>
      <p:ext uri="{BB962C8B-B14F-4D97-AF65-F5344CB8AC3E}">
        <p14:creationId xmlns:p14="http://schemas.microsoft.com/office/powerpoint/2010/main" val="214814021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151"/>
            <a:ext cx="8229600" cy="1143000"/>
          </a:xfrm>
        </p:spPr>
        <p:txBody>
          <a:bodyPr>
            <a:normAutofit fontScale="90000"/>
          </a:bodyPr>
          <a:lstStyle/>
          <a:p>
            <a:r>
              <a:rPr lang="en-US" dirty="0" smtClean="0">
                <a:latin typeface="Goudy Old Style"/>
                <a:cs typeface="Goudy Old Style"/>
              </a:rPr>
              <a:t>DeltaFosB- a molecular </a:t>
            </a:r>
            <a:r>
              <a:rPr lang="en-US" dirty="0">
                <a:latin typeface="Goudy Old Style"/>
                <a:cs typeface="Goudy Old Style"/>
              </a:rPr>
              <a:t>s</a:t>
            </a:r>
            <a:r>
              <a:rPr lang="en-US" dirty="0" smtClean="0">
                <a:latin typeface="Goudy Old Style"/>
                <a:cs typeface="Goudy Old Style"/>
              </a:rPr>
              <a:t>witch which turns on a powerful reward learning “signaling cascade”</a:t>
            </a:r>
            <a:endParaRPr lang="en-US" dirty="0">
              <a:latin typeface="Goudy Old Style"/>
              <a:cs typeface="Goudy Old Style"/>
            </a:endParaRPr>
          </a:p>
        </p:txBody>
      </p:sp>
      <p:pic>
        <p:nvPicPr>
          <p:cNvPr id="10" name="Content Placeholder 9"/>
          <p:cNvPicPr>
            <a:picLocks noGrp="1" noChangeAspect="1"/>
          </p:cNvPicPr>
          <p:nvPr>
            <p:ph idx="1"/>
          </p:nvPr>
        </p:nvPicPr>
        <p:blipFill>
          <a:blip r:embed="rId2"/>
          <a:srcRect l="-71545" r="-71545"/>
          <a:stretch>
            <a:fillRect/>
          </a:stretch>
        </p:blipFill>
        <p:spPr>
          <a:xfrm>
            <a:off x="-1253351" y="2154959"/>
            <a:ext cx="7781151" cy="4279334"/>
          </a:xfrm>
        </p:spPr>
      </p:pic>
      <p:pic>
        <p:nvPicPr>
          <p:cNvPr id="5"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931" y="2612340"/>
            <a:ext cx="4426644" cy="331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032960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920" y="-5080"/>
            <a:ext cx="8229600" cy="1371600"/>
          </a:xfrm>
        </p:spPr>
        <p:txBody>
          <a:bodyPr/>
          <a:lstStyle/>
          <a:p>
            <a:r>
              <a:rPr lang="en-US" dirty="0" smtClean="0">
                <a:latin typeface="Goudy Old Style"/>
                <a:cs typeface="Goudy Old Style"/>
              </a:rPr>
              <a:t>Thinking “Changes” Your Brain!</a:t>
            </a:r>
            <a:endParaRPr lang="en-US" dirty="0">
              <a:latin typeface="Goudy Old Style"/>
              <a:cs typeface="Goudy Old Style"/>
            </a:endParaRPr>
          </a:p>
        </p:txBody>
      </p:sp>
      <p:sp>
        <p:nvSpPr>
          <p:cNvPr id="3" name="Content Placeholder 2"/>
          <p:cNvSpPr>
            <a:spLocks noGrp="1"/>
          </p:cNvSpPr>
          <p:nvPr>
            <p:ph idx="1"/>
          </p:nvPr>
        </p:nvSpPr>
        <p:spPr>
          <a:xfrm>
            <a:off x="4399280" y="1729179"/>
            <a:ext cx="4673600" cy="4856480"/>
          </a:xfrm>
        </p:spPr>
        <p:txBody>
          <a:bodyPr>
            <a:normAutofit lnSpcReduction="10000"/>
          </a:bodyPr>
          <a:lstStyle/>
          <a:p>
            <a:pPr marL="0" indent="0" algn="ctr">
              <a:buNone/>
            </a:pPr>
            <a:r>
              <a:rPr lang="en-US" sz="1800" dirty="0">
                <a:latin typeface="Goudy Old Style"/>
                <a:cs typeface="Goudy Old Style"/>
              </a:rPr>
              <a:t>A thought occurs! Instantly, the signal goes out, DNA is triggered and coding of RNA begins. Pieces of RNA are brought together and edited. Some large RNAs travel to the ribosome manufacturing proteins for microtubules and actin, transporting sacs holding neurotransmitters, building structures to seamlessly merge sacs with the cell membrane releasing the neurotransmitters. Other smaller RNA’s fan out across the cell, regulating every aspect of the process. As the dendrite is built, soon a synapse appears with another neuron. The elaborate synapse structure emerges between the two </a:t>
            </a:r>
            <a:r>
              <a:rPr lang="en-US" sz="1800" dirty="0" smtClean="0">
                <a:latin typeface="Goudy Old Style"/>
                <a:cs typeface="Goudy Old Style"/>
              </a:rPr>
              <a:t>neurons.</a:t>
            </a:r>
            <a:endParaRPr lang="en-US" sz="1800" dirty="0">
              <a:latin typeface="Goudy Old Style"/>
              <a:cs typeface="Goudy Old Style"/>
            </a:endParaRPr>
          </a:p>
          <a:p>
            <a:pPr marL="0" indent="0" algn="ctr">
              <a:buNone/>
            </a:pPr>
            <a:r>
              <a:rPr lang="en-US" sz="1800" dirty="0">
                <a:latin typeface="Goudy Old Style"/>
                <a:cs typeface="Goudy Old Style"/>
              </a:rPr>
              <a:t>A mental event has triggered an enormous molecular cascade.</a:t>
            </a:r>
          </a:p>
          <a:p>
            <a:pPr marL="0" indent="0" algn="ctr">
              <a:buNone/>
            </a:pPr>
            <a:endParaRPr lang="en-US" sz="1800" dirty="0" smtClean="0">
              <a:latin typeface="Goudy Old Style"/>
              <a:cs typeface="Goudy Old Style"/>
            </a:endParaRPr>
          </a:p>
          <a:p>
            <a:pPr marL="0" indent="0" algn="ctr">
              <a:buNone/>
            </a:pPr>
            <a:r>
              <a:rPr lang="en-US" sz="1800" dirty="0" smtClean="0">
                <a:latin typeface="Goudy Old Style"/>
                <a:cs typeface="Goudy Old Style"/>
              </a:rPr>
              <a:t>Jon </a:t>
            </a:r>
            <a:r>
              <a:rPr lang="en-US" sz="1800" dirty="0" err="1" smtClean="0">
                <a:latin typeface="Goudy Old Style"/>
                <a:cs typeface="Goudy Old Style"/>
              </a:rPr>
              <a:t>Lieff</a:t>
            </a:r>
            <a:r>
              <a:rPr lang="en-US" sz="1800" dirty="0" smtClean="0">
                <a:latin typeface="Goudy Old Style"/>
                <a:cs typeface="Goudy Old Style"/>
              </a:rPr>
              <a:t>, MD</a:t>
            </a:r>
          </a:p>
        </p:txBody>
      </p:sp>
      <p:pic>
        <p:nvPicPr>
          <p:cNvPr id="4" name="Picture 3"/>
          <p:cNvPicPr>
            <a:picLocks noChangeAspect="1"/>
          </p:cNvPicPr>
          <p:nvPr/>
        </p:nvPicPr>
        <p:blipFill>
          <a:blip r:embed="rId2"/>
          <a:stretch>
            <a:fillRect/>
          </a:stretch>
        </p:blipFill>
        <p:spPr>
          <a:xfrm>
            <a:off x="0" y="1690307"/>
            <a:ext cx="4455160" cy="4455160"/>
          </a:xfrm>
          <a:prstGeom prst="rect">
            <a:avLst/>
          </a:prstGeom>
        </p:spPr>
      </p:pic>
    </p:spTree>
    <p:extLst>
      <p:ext uri="{BB962C8B-B14F-4D97-AF65-F5344CB8AC3E}">
        <p14:creationId xmlns:p14="http://schemas.microsoft.com/office/powerpoint/2010/main" val="329564744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a:xfrm>
            <a:off x="2606488" y="5755340"/>
            <a:ext cx="8229600" cy="1371600"/>
          </a:xfrm>
        </p:spPr>
        <p:txBody>
          <a:bodyPr/>
          <a:lstStyle/>
          <a:p>
            <a:r>
              <a:rPr lang="en-US" sz="1600" dirty="0" smtClean="0">
                <a:latin typeface="Goudy Old Style"/>
                <a:cs typeface="Goudy Old Style"/>
              </a:rPr>
              <a:t>Images from Pitchers et al., 2010, Biological Psychiatry</a:t>
            </a:r>
            <a:endParaRPr lang="en-US" sz="1600" dirty="0">
              <a:latin typeface="Goudy Old Style"/>
              <a:cs typeface="Goudy Old Style"/>
            </a:endParaRPr>
          </a:p>
        </p:txBody>
      </p:sp>
      <p:sp>
        <p:nvSpPr>
          <p:cNvPr id="401411" name="Rectangle 3"/>
          <p:cNvSpPr>
            <a:spLocks noGrp="1" noChangeArrowheads="1"/>
          </p:cNvSpPr>
          <p:nvPr>
            <p:ph type="body" idx="1"/>
          </p:nvPr>
        </p:nvSpPr>
        <p:spPr>
          <a:xfrm>
            <a:off x="1270000" y="6743700"/>
            <a:ext cx="8229600" cy="4114800"/>
          </a:xfrm>
        </p:spPr>
        <p:txBody>
          <a:bodyPr/>
          <a:lstStyle/>
          <a:p>
            <a:endParaRPr lang="en-US" dirty="0"/>
          </a:p>
        </p:txBody>
      </p:sp>
      <p:pic>
        <p:nvPicPr>
          <p:cNvPr id="401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7600" y="0"/>
            <a:ext cx="12993688" cy="2239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4556702" y="246529"/>
            <a:ext cx="4228710" cy="5909309"/>
          </a:xfrm>
          <a:prstGeom prst="rect">
            <a:avLst/>
          </a:prstGeom>
          <a:noFill/>
        </p:spPr>
        <p:txBody>
          <a:bodyPr wrap="square" rtlCol="0">
            <a:spAutoFit/>
          </a:bodyPr>
          <a:lstStyle/>
          <a:p>
            <a:pPr algn="ctr"/>
            <a:endParaRPr lang="en-US" dirty="0">
              <a:solidFill>
                <a:srgbClr val="FFFF00"/>
              </a:solidFill>
              <a:latin typeface="Times New Roman"/>
              <a:ea typeface="ＭＳ Ｐゴシック"/>
            </a:endParaRPr>
          </a:p>
          <a:p>
            <a:pPr algn="ctr"/>
            <a:r>
              <a:rPr lang="en-US" sz="2400" dirty="0">
                <a:solidFill>
                  <a:srgbClr val="000000"/>
                </a:solidFill>
                <a:latin typeface="Goudy Old Style"/>
                <a:ea typeface="ＭＳ Ｐゴシック"/>
                <a:cs typeface="Goudy Old Style"/>
              </a:rPr>
              <a:t>Induction of Salt Appetite Alters</a:t>
            </a:r>
          </a:p>
          <a:p>
            <a:pPr algn="ctr"/>
            <a:r>
              <a:rPr lang="en-US" sz="2400" dirty="0">
                <a:solidFill>
                  <a:srgbClr val="000000"/>
                </a:solidFill>
                <a:latin typeface="Goudy Old Style"/>
                <a:ea typeface="ＭＳ Ｐゴシック"/>
                <a:cs typeface="Goudy Old Style"/>
              </a:rPr>
              <a:t>Dendritic Morphology in Nucleus </a:t>
            </a:r>
          </a:p>
          <a:p>
            <a:pPr algn="ctr"/>
            <a:r>
              <a:rPr lang="en-US" sz="2400" dirty="0">
                <a:solidFill>
                  <a:srgbClr val="000000"/>
                </a:solidFill>
                <a:latin typeface="Goudy Old Style"/>
                <a:ea typeface="ＭＳ Ｐゴシック"/>
                <a:cs typeface="Goudy Old Style"/>
              </a:rPr>
              <a:t>Accumbens and Sensitizes Rats</a:t>
            </a:r>
          </a:p>
          <a:p>
            <a:pPr algn="ctr"/>
            <a:r>
              <a:rPr lang="en-US" sz="2400" dirty="0">
                <a:solidFill>
                  <a:srgbClr val="000000"/>
                </a:solidFill>
                <a:latin typeface="Goudy Old Style"/>
                <a:ea typeface="ＭＳ Ｐゴシック"/>
                <a:cs typeface="Goudy Old Style"/>
              </a:rPr>
              <a:t>to Amphetamine</a:t>
            </a:r>
          </a:p>
          <a:p>
            <a:pPr algn="ctr"/>
            <a:endParaRPr lang="en-US" sz="2400" dirty="0">
              <a:solidFill>
                <a:srgbClr val="000000"/>
              </a:solidFill>
              <a:latin typeface="Goudy Old Style"/>
              <a:ea typeface="ＭＳ Ｐゴシック"/>
              <a:cs typeface="Goudy Old Style"/>
            </a:endParaRPr>
          </a:p>
          <a:p>
            <a:pPr algn="ctr"/>
            <a:r>
              <a:rPr lang="en-US" sz="2400" dirty="0">
                <a:solidFill>
                  <a:srgbClr val="000000"/>
                </a:solidFill>
                <a:latin typeface="Times New Roman"/>
                <a:ea typeface="ＭＳ Ｐゴシック"/>
              </a:rPr>
              <a:t>Roitman et al., 2002</a:t>
            </a:r>
          </a:p>
          <a:p>
            <a:pPr algn="ctr"/>
            <a:endParaRPr lang="en-US" sz="2400" dirty="0">
              <a:solidFill>
                <a:srgbClr val="000000"/>
              </a:solidFill>
              <a:latin typeface="Times New Roman"/>
              <a:ea typeface="ＭＳ Ｐゴシック"/>
            </a:endParaRPr>
          </a:p>
          <a:p>
            <a:pPr algn="ctr"/>
            <a:r>
              <a:rPr lang="en-US" sz="2400" dirty="0">
                <a:solidFill>
                  <a:srgbClr val="000000"/>
                </a:solidFill>
                <a:latin typeface="Times New Roman"/>
                <a:ea typeface="ＭＳ Ｐゴシック"/>
              </a:rPr>
              <a:t>Natural and Drug Rewards act on common neural plasticity mechanisms with DeltaFosB as a key mediator</a:t>
            </a:r>
          </a:p>
          <a:p>
            <a:pPr algn="ctr"/>
            <a:endParaRPr lang="en-US" sz="2400" dirty="0">
              <a:solidFill>
                <a:srgbClr val="000000"/>
              </a:solidFill>
              <a:latin typeface="Times New Roman"/>
              <a:ea typeface="ＭＳ Ｐゴシック"/>
            </a:endParaRPr>
          </a:p>
          <a:p>
            <a:pPr algn="ctr"/>
            <a:r>
              <a:rPr lang="en-US" sz="2400" dirty="0">
                <a:solidFill>
                  <a:srgbClr val="000000"/>
                </a:solidFill>
                <a:latin typeface="Times New Roman"/>
                <a:ea typeface="ＭＳ Ｐゴシック"/>
              </a:rPr>
              <a:t>Pitchers et al., 2013</a:t>
            </a:r>
          </a:p>
          <a:p>
            <a:endParaRPr lang="en-US" sz="2400" dirty="0">
              <a:solidFill>
                <a:srgbClr val="FFFF00"/>
              </a:solidFill>
              <a:latin typeface="Goudy Old Style"/>
              <a:ea typeface="ＭＳ Ｐゴシック"/>
              <a:cs typeface="Goudy Old Style"/>
            </a:endParaRPr>
          </a:p>
        </p:txBody>
      </p:sp>
    </p:spTree>
    <p:extLst>
      <p:ext uri="{BB962C8B-B14F-4D97-AF65-F5344CB8AC3E}">
        <p14:creationId xmlns:p14="http://schemas.microsoft.com/office/powerpoint/2010/main" val="37889032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8229600" cy="1143000"/>
          </a:xfrm>
        </p:spPr>
        <p:txBody>
          <a:bodyPr/>
          <a:lstStyle/>
          <a:p>
            <a:pPr algn="l"/>
            <a:r>
              <a:rPr lang="en-US" dirty="0" smtClean="0">
                <a:latin typeface="Goudy Old Style"/>
                <a:cs typeface="Goudy Old Style"/>
              </a:rPr>
              <a:t> </a:t>
            </a:r>
            <a:endParaRPr lang="en-US" dirty="0">
              <a:latin typeface="Goudy Old Style"/>
              <a:cs typeface="Goudy Old Style"/>
            </a:endParaRPr>
          </a:p>
        </p:txBody>
      </p:sp>
      <p:pic>
        <p:nvPicPr>
          <p:cNvPr id="10" name="Content Placeholder 9"/>
          <p:cNvPicPr>
            <a:picLocks noGrp="1" noChangeAspect="1"/>
          </p:cNvPicPr>
          <p:nvPr>
            <p:ph idx="1"/>
          </p:nvPr>
        </p:nvPicPr>
        <p:blipFill>
          <a:blip r:embed="rId2"/>
          <a:srcRect l="-26082" r="-26082"/>
          <a:stretch>
            <a:fillRect/>
          </a:stretch>
        </p:blipFill>
        <p:spPr>
          <a:xfrm>
            <a:off x="-837404" y="456089"/>
            <a:ext cx="10859261" cy="5972175"/>
          </a:xfrm>
        </p:spPr>
      </p:pic>
      <p:sp>
        <p:nvSpPr>
          <p:cNvPr id="11" name="TextBox 10"/>
          <p:cNvSpPr txBox="1"/>
          <p:nvPr/>
        </p:nvSpPr>
        <p:spPr>
          <a:xfrm>
            <a:off x="2820518" y="6521659"/>
            <a:ext cx="3884747" cy="369332"/>
          </a:xfrm>
          <a:prstGeom prst="rect">
            <a:avLst/>
          </a:prstGeom>
          <a:noFill/>
        </p:spPr>
        <p:txBody>
          <a:bodyPr wrap="none" rtlCol="0">
            <a:spAutoFit/>
          </a:bodyPr>
          <a:lstStyle/>
          <a:p>
            <a:r>
              <a:rPr lang="en-US" dirty="0" smtClean="0">
                <a:latin typeface="Goudy Old Style"/>
                <a:cs typeface="Goudy Old Style"/>
              </a:rPr>
              <a:t>http://</a:t>
            </a:r>
            <a:r>
              <a:rPr lang="en-US" dirty="0" err="1" smtClean="0">
                <a:latin typeface="Goudy Old Style"/>
                <a:cs typeface="Goudy Old Style"/>
              </a:rPr>
              <a:t>whyfiles.org</a:t>
            </a:r>
            <a:r>
              <a:rPr lang="en-US" dirty="0" smtClean="0">
                <a:latin typeface="Goudy Old Style"/>
                <a:cs typeface="Goudy Old Style"/>
              </a:rPr>
              <a:t>/138memory/3.html</a:t>
            </a:r>
            <a:endParaRPr lang="en-US" dirty="0">
              <a:latin typeface="Goudy Old Style"/>
              <a:cs typeface="Goudy Old Style"/>
            </a:endParaRPr>
          </a:p>
        </p:txBody>
      </p:sp>
    </p:spTree>
    <p:extLst>
      <p:ext uri="{BB962C8B-B14F-4D97-AF65-F5344CB8AC3E}">
        <p14:creationId xmlns:p14="http://schemas.microsoft.com/office/powerpoint/2010/main" val="427444754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3732"/>
            <a:ext cx="8229600" cy="1371600"/>
          </a:xfrm>
        </p:spPr>
        <p:txBody>
          <a:bodyPr/>
          <a:lstStyle/>
          <a:p>
            <a:r>
              <a:rPr lang="en-US" sz="3600" dirty="0" smtClean="0">
                <a:latin typeface="Goudy Old Style"/>
                <a:cs typeface="Goudy Old Style"/>
              </a:rPr>
              <a:t>Visible Neuroplasticity – Brain Footprints</a:t>
            </a:r>
            <a:endParaRPr lang="en-US" sz="3600" dirty="0">
              <a:latin typeface="Goudy Old Style"/>
              <a:cs typeface="Goudy Old Style"/>
            </a:endParaRPr>
          </a:p>
        </p:txBody>
      </p:sp>
      <p:sp>
        <p:nvSpPr>
          <p:cNvPr id="3" name="Content Placeholder 2"/>
          <p:cNvSpPr>
            <a:spLocks noGrp="1"/>
          </p:cNvSpPr>
          <p:nvPr>
            <p:ph idx="1"/>
          </p:nvPr>
        </p:nvSpPr>
        <p:spPr>
          <a:xfrm>
            <a:off x="341740" y="4032185"/>
            <a:ext cx="8229600" cy="4525963"/>
          </a:xfrm>
        </p:spPr>
        <p:txBody>
          <a:bodyPr>
            <a:normAutofit fontScale="92500" lnSpcReduction="20000"/>
          </a:bodyPr>
          <a:lstStyle/>
          <a:p>
            <a:r>
              <a:rPr lang="en-US" sz="2000" dirty="0" smtClean="0">
                <a:latin typeface="Goudy Old Style"/>
                <a:cs typeface="Goudy Old Style"/>
              </a:rPr>
              <a:t>Elbert et. al.  </a:t>
            </a:r>
            <a:r>
              <a:rPr lang="en-US" sz="2000" i="1" dirty="0" smtClean="0">
                <a:latin typeface="Goudy Old Style"/>
                <a:cs typeface="Goudy Old Style"/>
              </a:rPr>
              <a:t>Science </a:t>
            </a:r>
            <a:r>
              <a:rPr lang="en-US" sz="2000" dirty="0" smtClean="0">
                <a:latin typeface="Goudy Old Style"/>
                <a:cs typeface="Goudy Old Style"/>
              </a:rPr>
              <a:t>1995 – Increased use of the left hand in string players increases the corresponding cortical grey matter representing the fingers of the players; </a:t>
            </a:r>
            <a:r>
              <a:rPr lang="en-US" sz="2000" dirty="0" smtClean="0">
                <a:solidFill>
                  <a:srgbClr val="000000"/>
                </a:solidFill>
                <a:latin typeface="Goudy Old Style"/>
                <a:cs typeface="Goudy Old Style"/>
              </a:rPr>
              <a:t>this finding is increased with earlier onset of training.</a:t>
            </a:r>
          </a:p>
          <a:p>
            <a:endParaRPr lang="en-US" sz="2000" dirty="0" smtClean="0">
              <a:solidFill>
                <a:srgbClr val="000000"/>
              </a:solidFill>
              <a:latin typeface="Goudy Old Style"/>
              <a:cs typeface="Goudy Old Style"/>
            </a:endParaRPr>
          </a:p>
          <a:p>
            <a:r>
              <a:rPr lang="en-US" sz="2000" dirty="0" smtClean="0">
                <a:solidFill>
                  <a:srgbClr val="000000"/>
                </a:solidFill>
                <a:latin typeface="Goudy Old Style"/>
                <a:cs typeface="Goudy Old Style"/>
              </a:rPr>
              <a:t>Schwenkreis et .al. </a:t>
            </a:r>
            <a:r>
              <a:rPr lang="en-US" sz="2000" i="1" dirty="0" smtClean="0">
                <a:solidFill>
                  <a:srgbClr val="000000"/>
                </a:solidFill>
                <a:latin typeface="Goudy Old Style"/>
                <a:cs typeface="Goudy Old Style"/>
              </a:rPr>
              <a:t>Eur J NeurSci </a:t>
            </a:r>
            <a:r>
              <a:rPr lang="en-US" sz="2000" dirty="0" smtClean="0">
                <a:solidFill>
                  <a:srgbClr val="000000"/>
                </a:solidFill>
                <a:latin typeface="Goudy Old Style"/>
                <a:cs typeface="Goudy Old Style"/>
              </a:rPr>
              <a:t>2007 - “cortical asymmetries  are the result of use-dependent plasticity as a specific consequence of extensive musical practice.”</a:t>
            </a:r>
          </a:p>
          <a:p>
            <a:pPr marL="0" indent="0">
              <a:buNone/>
            </a:pPr>
            <a:endParaRPr lang="en-US" sz="2000" dirty="0">
              <a:solidFill>
                <a:srgbClr val="000000"/>
              </a:solidFill>
              <a:effectLst/>
            </a:endParaRPr>
          </a:p>
          <a:p>
            <a:r>
              <a:rPr lang="en-US" sz="2000" dirty="0" smtClean="0">
                <a:solidFill>
                  <a:srgbClr val="000000"/>
                </a:solidFill>
                <a:latin typeface="Goudy Old Style"/>
                <a:cs typeface="Goudy Old Style"/>
              </a:rPr>
              <a:t>Draganski et. al. </a:t>
            </a:r>
            <a:r>
              <a:rPr lang="en-US" sz="2000" i="1" dirty="0" smtClean="0">
                <a:solidFill>
                  <a:srgbClr val="000000"/>
                </a:solidFill>
                <a:latin typeface="Goudy Old Style"/>
                <a:cs typeface="Goudy Old Style"/>
              </a:rPr>
              <a:t>Neuroimage</a:t>
            </a:r>
            <a:r>
              <a:rPr lang="en-US" sz="2000" dirty="0" smtClean="0">
                <a:solidFill>
                  <a:srgbClr val="000000"/>
                </a:solidFill>
                <a:latin typeface="Goudy Old Style"/>
                <a:cs typeface="Goudy Old Style"/>
              </a:rPr>
              <a:t>, 2006 – gray matter increased in medical students after a 3 month period of intense studying</a:t>
            </a:r>
            <a:r>
              <a:rPr lang="en-US" sz="2400" dirty="0" smtClean="0">
                <a:solidFill>
                  <a:srgbClr val="000000"/>
                </a:solidFill>
                <a:effectLst/>
                <a:latin typeface="Goudy Old Style"/>
                <a:cs typeface="Goudy Old Style"/>
              </a:rPr>
              <a:t> </a:t>
            </a:r>
            <a:r>
              <a:rPr lang="en-US" sz="2000" dirty="0" smtClean="0">
                <a:latin typeface="Goudy Old Style"/>
                <a:cs typeface="Goudy Old Style"/>
              </a:rPr>
              <a:t>in both the hippocampus and the parietal lobes.</a:t>
            </a:r>
          </a:p>
          <a:p>
            <a:endParaRPr lang="en-US" sz="2000" dirty="0">
              <a:latin typeface="Goudy Old Style"/>
              <a:cs typeface="Goudy Old Style"/>
            </a:endParaRPr>
          </a:p>
          <a:p>
            <a:pPr marL="0" indent="0">
              <a:buNone/>
            </a:pPr>
            <a:endParaRPr lang="en-US" sz="1800" dirty="0" smtClean="0">
              <a:latin typeface="Goudy Old Style"/>
              <a:cs typeface="Goudy Old Style"/>
            </a:endParaRPr>
          </a:p>
          <a:p>
            <a:endParaRPr lang="en-US" sz="1800" dirty="0">
              <a:latin typeface="Goudy Old Style"/>
              <a:cs typeface="Goudy Old Style"/>
            </a:endParaRPr>
          </a:p>
          <a:p>
            <a:pPr marL="0" indent="0">
              <a:buNone/>
            </a:pPr>
            <a:endParaRPr lang="en-US" sz="2000" dirty="0" smtClean="0">
              <a:latin typeface="Goudy Old Style"/>
              <a:cs typeface="Goudy Old Style"/>
            </a:endParaRPr>
          </a:p>
          <a:p>
            <a:endParaRPr lang="en-US" sz="2000" dirty="0">
              <a:latin typeface="Goudy Old Style"/>
              <a:cs typeface="Goudy Old Style"/>
            </a:endParaRPr>
          </a:p>
          <a:p>
            <a:pPr marL="0" indent="0">
              <a:buNone/>
            </a:pPr>
            <a:r>
              <a:rPr lang="en-US" sz="2400" dirty="0" smtClean="0">
                <a:latin typeface="Goudy Old Style"/>
                <a:cs typeface="Goudy Old Style"/>
              </a:rPr>
              <a:t> </a:t>
            </a:r>
          </a:p>
          <a:p>
            <a:endParaRPr lang="en-US" sz="2400" dirty="0" smtClean="0"/>
          </a:p>
        </p:txBody>
      </p:sp>
      <p:pic>
        <p:nvPicPr>
          <p:cNvPr id="4" name="Picture 3"/>
          <p:cNvPicPr>
            <a:picLocks noChangeAspect="1"/>
          </p:cNvPicPr>
          <p:nvPr/>
        </p:nvPicPr>
        <p:blipFill>
          <a:blip r:embed="rId3"/>
          <a:stretch>
            <a:fillRect/>
          </a:stretch>
        </p:blipFill>
        <p:spPr>
          <a:xfrm>
            <a:off x="191234" y="765294"/>
            <a:ext cx="3994686" cy="2992824"/>
          </a:xfrm>
          <a:prstGeom prst="rect">
            <a:avLst/>
          </a:prstGeom>
        </p:spPr>
      </p:pic>
      <p:sp>
        <p:nvSpPr>
          <p:cNvPr id="5" name="TextBox 4"/>
          <p:cNvSpPr txBox="1"/>
          <p:nvPr/>
        </p:nvSpPr>
        <p:spPr>
          <a:xfrm>
            <a:off x="5111750" y="2095500"/>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4"/>
          <a:stretch>
            <a:fillRect/>
          </a:stretch>
        </p:blipFill>
        <p:spPr>
          <a:xfrm>
            <a:off x="4272478" y="1251085"/>
            <a:ext cx="2047875" cy="2118492"/>
          </a:xfrm>
          <a:prstGeom prst="rect">
            <a:avLst/>
          </a:prstGeom>
        </p:spPr>
      </p:pic>
      <p:pic>
        <p:nvPicPr>
          <p:cNvPr id="8" name="Picture 7"/>
          <p:cNvPicPr>
            <a:picLocks noChangeAspect="1"/>
          </p:cNvPicPr>
          <p:nvPr/>
        </p:nvPicPr>
        <p:blipFill>
          <a:blip r:embed="rId5"/>
          <a:stretch>
            <a:fillRect/>
          </a:stretch>
        </p:blipFill>
        <p:spPr>
          <a:xfrm>
            <a:off x="6381750" y="1251085"/>
            <a:ext cx="2539999" cy="1688829"/>
          </a:xfrm>
          <a:prstGeom prst="rect">
            <a:avLst/>
          </a:prstGeom>
        </p:spPr>
      </p:pic>
    </p:spTree>
    <p:extLst>
      <p:ext uri="{BB962C8B-B14F-4D97-AF65-F5344CB8AC3E}">
        <p14:creationId xmlns:p14="http://schemas.microsoft.com/office/powerpoint/2010/main" val="33161650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799" y="829203"/>
            <a:ext cx="8229600" cy="1143000"/>
          </a:xfrm>
        </p:spPr>
        <p:txBody>
          <a:bodyPr/>
          <a:lstStyle/>
          <a:p>
            <a:r>
              <a:rPr lang="en-US" dirty="0" smtClean="0">
                <a:latin typeface="Goudy Old Style"/>
                <a:cs typeface="Goudy Old Style"/>
              </a:rPr>
              <a:t>Neuroplasticity</a:t>
            </a:r>
            <a:endParaRPr lang="en-US" dirty="0">
              <a:latin typeface="Goudy Old Style"/>
              <a:cs typeface="Goudy Old Style"/>
            </a:endParaRPr>
          </a:p>
        </p:txBody>
      </p:sp>
      <p:sp>
        <p:nvSpPr>
          <p:cNvPr id="3" name="Content Placeholder 2"/>
          <p:cNvSpPr>
            <a:spLocks noGrp="1"/>
          </p:cNvSpPr>
          <p:nvPr>
            <p:ph idx="1"/>
          </p:nvPr>
        </p:nvSpPr>
        <p:spPr>
          <a:xfrm>
            <a:off x="457200" y="3356504"/>
            <a:ext cx="8229600" cy="4525963"/>
          </a:xfrm>
        </p:spPr>
        <p:txBody>
          <a:bodyPr/>
          <a:lstStyle/>
          <a:p>
            <a:pPr marL="0" indent="0" algn="ctr">
              <a:buNone/>
            </a:pPr>
            <a:r>
              <a:rPr lang="en-US" sz="3600" dirty="0">
                <a:latin typeface="Goudy Old Style"/>
                <a:cs typeface="Goudy Old Style"/>
              </a:rPr>
              <a:t>“The brain is the source of behavior, but in turn it is modified by the behaviors it </a:t>
            </a:r>
            <a:r>
              <a:rPr lang="en-US" sz="3600" dirty="0" smtClean="0">
                <a:latin typeface="Goudy Old Style"/>
                <a:cs typeface="Goudy Old Style"/>
              </a:rPr>
              <a:t>produces…</a:t>
            </a:r>
          </a:p>
          <a:p>
            <a:pPr marL="0" indent="0" algn="ctr">
              <a:buNone/>
            </a:pPr>
            <a:r>
              <a:rPr lang="en-US" sz="3600" dirty="0" smtClean="0">
                <a:latin typeface="Goudy Old Style"/>
                <a:cs typeface="Goudy Old Style"/>
              </a:rPr>
              <a:t>…learning sculpts brain structure.”   </a:t>
            </a:r>
          </a:p>
          <a:p>
            <a:pPr marL="0" indent="0">
              <a:buNone/>
            </a:pPr>
            <a:endParaRPr lang="en-US" sz="2000" dirty="0">
              <a:latin typeface="Goudy Old Style"/>
              <a:cs typeface="Goudy Old Style"/>
            </a:endParaRPr>
          </a:p>
          <a:p>
            <a:pPr marL="0" indent="0" algn="ctr">
              <a:buNone/>
            </a:pPr>
            <a:r>
              <a:rPr lang="en-US" sz="2400" dirty="0" err="1" smtClean="0">
                <a:latin typeface="Goudy Old Style"/>
                <a:cs typeface="Goudy Old Style"/>
              </a:rPr>
              <a:t>Zatorre</a:t>
            </a:r>
            <a:r>
              <a:rPr lang="en-US" sz="2400" dirty="0" smtClean="0">
                <a:latin typeface="Goudy Old Style"/>
                <a:cs typeface="Goudy Old Style"/>
              </a:rPr>
              <a:t> </a:t>
            </a:r>
            <a:r>
              <a:rPr lang="en-US" sz="2400" dirty="0">
                <a:latin typeface="Goudy Old Style"/>
                <a:cs typeface="Goudy Old Style"/>
              </a:rPr>
              <a:t>et.al</a:t>
            </a:r>
            <a:r>
              <a:rPr lang="en-US" sz="2400" dirty="0" smtClean="0">
                <a:latin typeface="Goudy Old Style"/>
                <a:cs typeface="Goudy Old Style"/>
              </a:rPr>
              <a:t>., </a:t>
            </a:r>
            <a:r>
              <a:rPr lang="en-US" sz="2400" i="1" dirty="0">
                <a:latin typeface="Goudy Old Style"/>
                <a:cs typeface="Goudy Old Style"/>
              </a:rPr>
              <a:t>Nature Neuroscience </a:t>
            </a:r>
            <a:r>
              <a:rPr lang="en-US" sz="2400" dirty="0">
                <a:latin typeface="Goudy Old Style"/>
                <a:cs typeface="Goudy Old Style"/>
              </a:rPr>
              <a:t>2012</a:t>
            </a:r>
          </a:p>
          <a:p>
            <a:pPr marL="0" indent="0">
              <a:buNone/>
            </a:pPr>
            <a:endParaRPr lang="en-US" dirty="0"/>
          </a:p>
        </p:txBody>
      </p:sp>
      <p:pic>
        <p:nvPicPr>
          <p:cNvPr id="4" name="Picture 3"/>
          <p:cNvPicPr>
            <a:picLocks noChangeAspect="1"/>
          </p:cNvPicPr>
          <p:nvPr/>
        </p:nvPicPr>
        <p:blipFill>
          <a:blip r:embed="rId3"/>
          <a:stretch>
            <a:fillRect/>
          </a:stretch>
        </p:blipFill>
        <p:spPr>
          <a:xfrm>
            <a:off x="330198" y="54502"/>
            <a:ext cx="3064935" cy="3064935"/>
          </a:xfrm>
          <a:prstGeom prst="rect">
            <a:avLst/>
          </a:prstGeom>
        </p:spPr>
      </p:pic>
    </p:spTree>
    <p:extLst>
      <p:ext uri="{BB962C8B-B14F-4D97-AF65-F5344CB8AC3E}">
        <p14:creationId xmlns:p14="http://schemas.microsoft.com/office/powerpoint/2010/main" val="29581669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40027" y="-52829"/>
            <a:ext cx="2992373" cy="3664130"/>
          </a:xfrm>
          <a:prstGeom prst="rect">
            <a:avLst/>
          </a:prstGeom>
        </p:spPr>
      </p:pic>
      <p:pic>
        <p:nvPicPr>
          <p:cNvPr id="7" name="Content Placeholder 6"/>
          <p:cNvPicPr>
            <a:picLocks noGrp="1" noChangeAspect="1"/>
          </p:cNvPicPr>
          <p:nvPr>
            <p:ph idx="1"/>
          </p:nvPr>
        </p:nvPicPr>
        <p:blipFill>
          <a:blip r:embed="rId3"/>
          <a:srcRect l="-8172" r="-8172"/>
          <a:stretch>
            <a:fillRect/>
          </a:stretch>
        </p:blipFill>
        <p:spPr>
          <a:xfrm>
            <a:off x="1607518" y="0"/>
            <a:ext cx="3709781" cy="2040236"/>
          </a:xfrm>
        </p:spPr>
      </p:pic>
      <p:pic>
        <p:nvPicPr>
          <p:cNvPr id="8" name="Picture 7"/>
          <p:cNvPicPr>
            <a:picLocks noChangeAspect="1"/>
          </p:cNvPicPr>
          <p:nvPr/>
        </p:nvPicPr>
        <p:blipFill>
          <a:blip r:embed="rId4"/>
          <a:stretch>
            <a:fillRect/>
          </a:stretch>
        </p:blipFill>
        <p:spPr>
          <a:xfrm>
            <a:off x="1852605" y="2040236"/>
            <a:ext cx="2878371" cy="1619083"/>
          </a:xfrm>
          <a:prstGeom prst="rect">
            <a:avLst/>
          </a:prstGeom>
        </p:spPr>
      </p:pic>
      <p:pic>
        <p:nvPicPr>
          <p:cNvPr id="9" name="Picture 8"/>
          <p:cNvPicPr>
            <a:picLocks noChangeAspect="1"/>
          </p:cNvPicPr>
          <p:nvPr/>
        </p:nvPicPr>
        <p:blipFill>
          <a:blip r:embed="rId5"/>
          <a:stretch>
            <a:fillRect/>
          </a:stretch>
        </p:blipFill>
        <p:spPr>
          <a:xfrm>
            <a:off x="4730976" y="-52829"/>
            <a:ext cx="1741797" cy="2270207"/>
          </a:xfrm>
          <a:prstGeom prst="rect">
            <a:avLst/>
          </a:prstGeom>
        </p:spPr>
      </p:pic>
      <p:pic>
        <p:nvPicPr>
          <p:cNvPr id="10" name="Picture 9"/>
          <p:cNvPicPr>
            <a:picLocks noChangeAspect="1"/>
          </p:cNvPicPr>
          <p:nvPr/>
        </p:nvPicPr>
        <p:blipFill>
          <a:blip r:embed="rId6"/>
          <a:stretch>
            <a:fillRect/>
          </a:stretch>
        </p:blipFill>
        <p:spPr>
          <a:xfrm>
            <a:off x="6166085" y="-52829"/>
            <a:ext cx="2977915" cy="2382332"/>
          </a:xfrm>
          <a:prstGeom prst="rect">
            <a:avLst/>
          </a:prstGeom>
        </p:spPr>
      </p:pic>
      <p:pic>
        <p:nvPicPr>
          <p:cNvPr id="11" name="Picture 10"/>
          <p:cNvPicPr>
            <a:picLocks noChangeAspect="1"/>
          </p:cNvPicPr>
          <p:nvPr/>
        </p:nvPicPr>
        <p:blipFill>
          <a:blip r:embed="rId7"/>
          <a:stretch>
            <a:fillRect/>
          </a:stretch>
        </p:blipFill>
        <p:spPr>
          <a:xfrm>
            <a:off x="6166085" y="2217378"/>
            <a:ext cx="2977915" cy="2233436"/>
          </a:xfrm>
          <a:prstGeom prst="rect">
            <a:avLst/>
          </a:prstGeom>
        </p:spPr>
      </p:pic>
      <p:pic>
        <p:nvPicPr>
          <p:cNvPr id="12" name="Picture 11"/>
          <p:cNvPicPr>
            <a:picLocks noChangeAspect="1"/>
          </p:cNvPicPr>
          <p:nvPr/>
        </p:nvPicPr>
        <p:blipFill>
          <a:blip r:embed="rId8"/>
          <a:stretch>
            <a:fillRect/>
          </a:stretch>
        </p:blipFill>
        <p:spPr>
          <a:xfrm>
            <a:off x="4314077" y="1969746"/>
            <a:ext cx="2006443" cy="2016475"/>
          </a:xfrm>
          <a:prstGeom prst="rect">
            <a:avLst/>
          </a:prstGeom>
        </p:spPr>
      </p:pic>
      <p:pic>
        <p:nvPicPr>
          <p:cNvPr id="13" name="Picture 12"/>
          <p:cNvPicPr>
            <a:picLocks noChangeAspect="1"/>
          </p:cNvPicPr>
          <p:nvPr/>
        </p:nvPicPr>
        <p:blipFill>
          <a:blip r:embed="rId9"/>
          <a:stretch>
            <a:fillRect/>
          </a:stretch>
        </p:blipFill>
        <p:spPr>
          <a:xfrm>
            <a:off x="0" y="3526558"/>
            <a:ext cx="7291395" cy="1687823"/>
          </a:xfrm>
          <a:prstGeom prst="rect">
            <a:avLst/>
          </a:prstGeom>
        </p:spPr>
      </p:pic>
      <p:pic>
        <p:nvPicPr>
          <p:cNvPr id="14" name="Picture 13"/>
          <p:cNvPicPr>
            <a:picLocks noChangeAspect="1"/>
          </p:cNvPicPr>
          <p:nvPr/>
        </p:nvPicPr>
        <p:blipFill>
          <a:blip r:embed="rId10"/>
          <a:stretch>
            <a:fillRect/>
          </a:stretch>
        </p:blipFill>
        <p:spPr>
          <a:xfrm>
            <a:off x="3615273" y="4450814"/>
            <a:ext cx="5715000" cy="3060700"/>
          </a:xfrm>
          <a:prstGeom prst="rect">
            <a:avLst/>
          </a:prstGeom>
        </p:spPr>
      </p:pic>
      <p:pic>
        <p:nvPicPr>
          <p:cNvPr id="15" name="Picture 14"/>
          <p:cNvPicPr>
            <a:picLocks noChangeAspect="1"/>
          </p:cNvPicPr>
          <p:nvPr/>
        </p:nvPicPr>
        <p:blipFill>
          <a:blip r:embed="rId11"/>
          <a:stretch>
            <a:fillRect/>
          </a:stretch>
        </p:blipFill>
        <p:spPr>
          <a:xfrm>
            <a:off x="40027" y="4450814"/>
            <a:ext cx="3826701" cy="2551134"/>
          </a:xfrm>
          <a:prstGeom prst="rect">
            <a:avLst/>
          </a:prstGeom>
        </p:spPr>
      </p:pic>
    </p:spTree>
    <p:extLst>
      <p:ext uri="{BB962C8B-B14F-4D97-AF65-F5344CB8AC3E}">
        <p14:creationId xmlns:p14="http://schemas.microsoft.com/office/powerpoint/2010/main" val="225342763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039" y="6692324"/>
            <a:ext cx="8229600" cy="1371600"/>
          </a:xfrm>
        </p:spPr>
        <p:txBody>
          <a:bodyPr/>
          <a:lstStyle/>
          <a:p>
            <a:endParaRPr lang="en-US" dirty="0"/>
          </a:p>
        </p:txBody>
      </p:sp>
      <p:sp>
        <p:nvSpPr>
          <p:cNvPr id="3" name="Content Placeholder 2"/>
          <p:cNvSpPr>
            <a:spLocks noGrp="1"/>
          </p:cNvSpPr>
          <p:nvPr>
            <p:ph idx="1"/>
          </p:nvPr>
        </p:nvSpPr>
        <p:spPr>
          <a:xfrm>
            <a:off x="457200" y="2588713"/>
            <a:ext cx="8229600" cy="4114800"/>
          </a:xfrm>
        </p:spPr>
        <p:txBody>
          <a:bodyPr>
            <a:normAutofit fontScale="92500" lnSpcReduction="10000"/>
          </a:bodyPr>
          <a:lstStyle/>
          <a:p>
            <a:pPr marL="0" indent="0" algn="ctr">
              <a:buNone/>
            </a:pPr>
            <a:r>
              <a:rPr lang="en-US" sz="2000" dirty="0">
                <a:latin typeface="Goudy Old Style"/>
                <a:cs typeface="Goudy Old Style"/>
              </a:rPr>
              <a:t> </a:t>
            </a:r>
            <a:endParaRPr lang="en-US" sz="2000" dirty="0" smtClean="0">
              <a:latin typeface="Goudy Old Style"/>
              <a:cs typeface="Goudy Old Style"/>
            </a:endParaRPr>
          </a:p>
          <a:p>
            <a:pPr marL="0" indent="0" algn="ctr">
              <a:buNone/>
            </a:pPr>
            <a:endParaRPr lang="en-US" sz="2000" dirty="0">
              <a:latin typeface="Goudy Old Style"/>
              <a:cs typeface="Goudy Old Style"/>
            </a:endParaRPr>
          </a:p>
          <a:p>
            <a:pPr marL="0" indent="0" algn="ctr">
              <a:buNone/>
            </a:pPr>
            <a:r>
              <a:rPr lang="en-US" sz="2000" dirty="0" smtClean="0">
                <a:latin typeface="Goudy Old Style"/>
                <a:cs typeface="Goudy Old Style"/>
              </a:rPr>
              <a:t>“Good old dopamine, the chemical mover that gets us to chase after whatever it is we want, whatever spells relief.  For starving animals, dopamine makes the brain a vehicle for seeking food; for addicts, it send the brain hunting for drugs.  In fact, </a:t>
            </a:r>
            <a:r>
              <a:rPr lang="en-US" sz="2000" dirty="0" smtClean="0">
                <a:solidFill>
                  <a:schemeClr val="tx1"/>
                </a:solidFill>
                <a:latin typeface="Goudy Old Style"/>
                <a:cs typeface="Goudy Old Style"/>
              </a:rPr>
              <a:t>dopamine</a:t>
            </a:r>
            <a:r>
              <a:rPr lang="en-US" sz="2000" dirty="0">
                <a:solidFill>
                  <a:schemeClr val="tx1"/>
                </a:solidFill>
                <a:latin typeface="Goudy Old Style"/>
                <a:cs typeface="Goudy Old Style"/>
              </a:rPr>
              <a:t>-powered desperation can change the brain forever, because its message of intense wanting narrows the field of synaptic change, focusing it like a powerful microscope on one particular reward.  </a:t>
            </a:r>
            <a:r>
              <a:rPr lang="en-US" sz="2000" dirty="0">
                <a:solidFill>
                  <a:srgbClr val="000000"/>
                </a:solidFill>
                <a:latin typeface="Goudy Old Style"/>
                <a:cs typeface="Goudy Old Style"/>
              </a:rPr>
              <a:t>Whether in the service of food or heroin, love or gambling, dopamine forms a rut, a line of footprints in the neural flesh.  And those footprints harden and become indelible, beating an intractable path to a highly specialized – and limited – pot of gold.”</a:t>
            </a:r>
            <a:r>
              <a:rPr lang="en-US" sz="2000" dirty="0" smtClean="0">
                <a:solidFill>
                  <a:srgbClr val="000000"/>
                </a:solidFill>
                <a:effectLst/>
                <a:latin typeface="Goudy Old Style"/>
                <a:cs typeface="Goudy Old Style"/>
              </a:rPr>
              <a:t> </a:t>
            </a:r>
          </a:p>
          <a:p>
            <a:pPr marL="0" indent="0" algn="ctr">
              <a:buNone/>
            </a:pPr>
            <a:endParaRPr lang="en-US" sz="2000" dirty="0">
              <a:solidFill>
                <a:schemeClr val="tx1"/>
              </a:solidFill>
              <a:latin typeface="Goudy Old Style"/>
              <a:cs typeface="Goudy Old Style"/>
            </a:endParaRPr>
          </a:p>
          <a:p>
            <a:pPr marL="0" indent="0" algn="ctr">
              <a:buNone/>
            </a:pPr>
            <a:r>
              <a:rPr lang="en-US" sz="2000" dirty="0" smtClean="0">
                <a:solidFill>
                  <a:schemeClr val="tx1"/>
                </a:solidFill>
                <a:latin typeface="Goudy Old Style"/>
                <a:cs typeface="Goudy Old Style"/>
              </a:rPr>
              <a:t>Marc </a:t>
            </a:r>
            <a:r>
              <a:rPr lang="en-US" sz="2000" dirty="0">
                <a:solidFill>
                  <a:schemeClr val="tx1"/>
                </a:solidFill>
                <a:latin typeface="Goudy Old Style"/>
                <a:cs typeface="Goudy Old Style"/>
              </a:rPr>
              <a:t>Lewis,  </a:t>
            </a:r>
            <a:r>
              <a:rPr lang="en-US" sz="2000" i="1" dirty="0">
                <a:solidFill>
                  <a:schemeClr val="tx1"/>
                </a:solidFill>
                <a:latin typeface="Goudy Old Style"/>
                <a:cs typeface="Goudy Old Style"/>
              </a:rPr>
              <a:t>Memoirs of an Addicted Brain; A Neuroscientist Examines His Former Life on Drugs.  </a:t>
            </a:r>
            <a:r>
              <a:rPr lang="en-US" sz="2000" dirty="0">
                <a:solidFill>
                  <a:schemeClr val="tx1"/>
                </a:solidFill>
                <a:latin typeface="Goudy Old Style"/>
                <a:cs typeface="Goudy Old Style"/>
              </a:rPr>
              <a:t>Public Affairs, New York.  2011  pg 156.</a:t>
            </a:r>
          </a:p>
          <a:p>
            <a:endParaRPr lang="en-US" dirty="0">
              <a:solidFill>
                <a:schemeClr val="tx1"/>
              </a:solidFill>
              <a:latin typeface="+mn-lt"/>
              <a:ea typeface="+mn-ea"/>
              <a:cs typeface="+mn-cs"/>
            </a:endParaRPr>
          </a:p>
        </p:txBody>
      </p:sp>
      <p:pic>
        <p:nvPicPr>
          <p:cNvPr id="4" name="Picture 3"/>
          <p:cNvPicPr>
            <a:picLocks noChangeAspect="1"/>
          </p:cNvPicPr>
          <p:nvPr/>
        </p:nvPicPr>
        <p:blipFill>
          <a:blip r:embed="rId3"/>
          <a:stretch>
            <a:fillRect/>
          </a:stretch>
        </p:blipFill>
        <p:spPr>
          <a:xfrm>
            <a:off x="1552297" y="97287"/>
            <a:ext cx="1887452" cy="2954273"/>
          </a:xfrm>
          <a:prstGeom prst="rect">
            <a:avLst/>
          </a:prstGeom>
        </p:spPr>
      </p:pic>
      <p:pic>
        <p:nvPicPr>
          <p:cNvPr id="5" name="Picture 4"/>
          <p:cNvPicPr>
            <a:picLocks noChangeAspect="1"/>
          </p:cNvPicPr>
          <p:nvPr/>
        </p:nvPicPr>
        <p:blipFill>
          <a:blip r:embed="rId4"/>
          <a:stretch>
            <a:fillRect/>
          </a:stretch>
        </p:blipFill>
        <p:spPr>
          <a:xfrm>
            <a:off x="5821114" y="97287"/>
            <a:ext cx="1964778" cy="2947167"/>
          </a:xfrm>
          <a:prstGeom prst="rect">
            <a:avLst/>
          </a:prstGeom>
        </p:spPr>
      </p:pic>
    </p:spTree>
    <p:extLst>
      <p:ext uri="{BB962C8B-B14F-4D97-AF65-F5344CB8AC3E}">
        <p14:creationId xmlns:p14="http://schemas.microsoft.com/office/powerpoint/2010/main" val="28609051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subTitle" idx="1"/>
          </p:nvPr>
        </p:nvSpPr>
        <p:spPr>
          <a:xfrm>
            <a:off x="361612" y="2769534"/>
            <a:ext cx="8686800" cy="4648200"/>
          </a:xfrm>
        </p:spPr>
        <p:txBody>
          <a:bodyPr/>
          <a:lstStyle/>
          <a:p>
            <a:endParaRPr lang="en-US" sz="2400" dirty="0">
              <a:latin typeface="Abadi MT Condensed Extra Bold" charset="0"/>
            </a:endParaRPr>
          </a:p>
          <a:p>
            <a:r>
              <a:rPr lang="en-US" sz="3600" dirty="0">
                <a:solidFill>
                  <a:srgbClr val="000000"/>
                </a:solidFill>
                <a:latin typeface="Goudy Old Style"/>
                <a:cs typeface="Goudy Old Style"/>
              </a:rPr>
              <a:t>Addiction </a:t>
            </a:r>
            <a:r>
              <a:rPr lang="en-US" sz="3600" dirty="0" smtClean="0">
                <a:solidFill>
                  <a:srgbClr val="000000"/>
                </a:solidFill>
                <a:latin typeface="Goudy Old Style"/>
                <a:cs typeface="Goudy Old Style"/>
              </a:rPr>
              <a:t>represents a </a:t>
            </a:r>
            <a:r>
              <a:rPr lang="en-US" sz="3600" dirty="0">
                <a:solidFill>
                  <a:srgbClr val="000000"/>
                </a:solidFill>
                <a:latin typeface="Goudy Old Style"/>
                <a:cs typeface="Goudy Old Style"/>
              </a:rPr>
              <a:t>pathological, yet powerful, form of learning and memory.</a:t>
            </a:r>
            <a:r>
              <a:rPr lang="ja-JP" altLang="en-US" sz="3600" dirty="0">
                <a:solidFill>
                  <a:srgbClr val="000000"/>
                </a:solidFill>
                <a:latin typeface="Goudy Old Style"/>
                <a:cs typeface="Goudy Old Style"/>
              </a:rPr>
              <a:t>”</a:t>
            </a:r>
            <a:endParaRPr lang="en-US" sz="3600" dirty="0">
              <a:solidFill>
                <a:srgbClr val="000000"/>
              </a:solidFill>
              <a:latin typeface="Goudy Old Style"/>
              <a:cs typeface="Goudy Old Style"/>
            </a:endParaRPr>
          </a:p>
          <a:p>
            <a:pPr algn="l"/>
            <a:endParaRPr lang="en-US" sz="3600" dirty="0">
              <a:solidFill>
                <a:srgbClr val="000000"/>
              </a:solidFill>
              <a:latin typeface="Goudy Old Style"/>
              <a:cs typeface="Goudy Old Style"/>
            </a:endParaRPr>
          </a:p>
          <a:p>
            <a:r>
              <a:rPr lang="en-US" sz="2400" dirty="0" smtClean="0">
                <a:solidFill>
                  <a:srgbClr val="000000"/>
                </a:solidFill>
                <a:latin typeface="Goudy Old Style"/>
                <a:cs typeface="Goudy Old Style"/>
              </a:rPr>
              <a:t>Kaeur </a:t>
            </a:r>
            <a:r>
              <a:rPr lang="en-US" sz="2400" dirty="0">
                <a:solidFill>
                  <a:srgbClr val="000000"/>
                </a:solidFill>
                <a:latin typeface="Goudy Old Style"/>
                <a:cs typeface="Goudy Old Style"/>
              </a:rPr>
              <a:t>JA, Malenka JC: </a:t>
            </a:r>
            <a:r>
              <a:rPr lang="ja-JP" altLang="en-US" sz="2400" dirty="0">
                <a:solidFill>
                  <a:srgbClr val="000000"/>
                </a:solidFill>
                <a:latin typeface="Goudy Old Style"/>
                <a:cs typeface="Goudy Old Style"/>
              </a:rPr>
              <a:t>“</a:t>
            </a:r>
            <a:r>
              <a:rPr lang="en-US" sz="2400" dirty="0">
                <a:solidFill>
                  <a:srgbClr val="000000"/>
                </a:solidFill>
                <a:latin typeface="Goudy Old Style"/>
                <a:cs typeface="Goudy Old Style"/>
              </a:rPr>
              <a:t>Synaptic plasticity and addiction.</a:t>
            </a:r>
            <a:r>
              <a:rPr lang="ja-JP" altLang="en-US" sz="2400" dirty="0">
                <a:solidFill>
                  <a:srgbClr val="000000"/>
                </a:solidFill>
                <a:latin typeface="Goudy Old Style"/>
                <a:cs typeface="Goudy Old Style"/>
              </a:rPr>
              <a:t>”</a:t>
            </a:r>
            <a:r>
              <a:rPr lang="en-US" sz="2400" dirty="0">
                <a:solidFill>
                  <a:srgbClr val="000000"/>
                </a:solidFill>
                <a:latin typeface="Goudy Old Style"/>
                <a:cs typeface="Goudy Old Style"/>
              </a:rPr>
              <a:t> </a:t>
            </a:r>
            <a:r>
              <a:rPr lang="en-US" sz="2400" i="1" dirty="0">
                <a:solidFill>
                  <a:srgbClr val="000000"/>
                </a:solidFill>
                <a:latin typeface="Goudy Old Style"/>
                <a:cs typeface="Goudy Old Style"/>
              </a:rPr>
              <a:t>Nature Reviews Neuroscience</a:t>
            </a:r>
            <a:r>
              <a:rPr lang="en-US" sz="2400" dirty="0">
                <a:solidFill>
                  <a:srgbClr val="000000"/>
                </a:solidFill>
                <a:latin typeface="Goudy Old Style"/>
                <a:cs typeface="Goudy Old Style"/>
              </a:rPr>
              <a:t> 8, 844-858 (November 2007)</a:t>
            </a:r>
          </a:p>
        </p:txBody>
      </p:sp>
      <p:pic>
        <p:nvPicPr>
          <p:cNvPr id="2" name="Picture 1"/>
          <p:cNvPicPr>
            <a:picLocks noChangeAspect="1"/>
          </p:cNvPicPr>
          <p:nvPr/>
        </p:nvPicPr>
        <p:blipFill>
          <a:blip r:embed="rId3"/>
          <a:stretch>
            <a:fillRect/>
          </a:stretch>
        </p:blipFill>
        <p:spPr>
          <a:xfrm>
            <a:off x="3238500" y="474943"/>
            <a:ext cx="2667000" cy="2667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1026"/>
          <p:cNvSpPr>
            <a:spLocks noGrp="1" noChangeArrowheads="1"/>
          </p:cNvSpPr>
          <p:nvPr>
            <p:ph type="subTitle" idx="1"/>
          </p:nvPr>
        </p:nvSpPr>
        <p:spPr>
          <a:xfrm>
            <a:off x="0" y="0"/>
            <a:ext cx="9144000" cy="6858000"/>
          </a:xfrm>
        </p:spPr>
        <p:txBody>
          <a:bodyPr>
            <a:normAutofit fontScale="92500" lnSpcReduction="10000"/>
          </a:bodyPr>
          <a:lstStyle/>
          <a:p>
            <a:pPr eaLnBrk="1" hangingPunct="1">
              <a:defRPr/>
            </a:pPr>
            <a:endParaRPr lang="en-US" dirty="0" smtClean="0">
              <a:latin typeface="Goudy Old Style" charset="0"/>
              <a:cs typeface="+mn-cs"/>
            </a:endParaRPr>
          </a:p>
          <a:p>
            <a:pPr eaLnBrk="1" hangingPunct="1">
              <a:defRPr/>
            </a:pPr>
            <a:r>
              <a:rPr lang="en-US" sz="3900" dirty="0" smtClean="0">
                <a:solidFill>
                  <a:srgbClr val="000000"/>
                </a:solidFill>
                <a:latin typeface="Goudy Old Style" charset="0"/>
                <a:cs typeface="+mn-cs"/>
              </a:rPr>
              <a:t>Addiction Footprint…</a:t>
            </a:r>
          </a:p>
          <a:p>
            <a:pPr eaLnBrk="1" hangingPunct="1">
              <a:defRPr/>
            </a:pPr>
            <a:endParaRPr lang="en-US" dirty="0">
              <a:solidFill>
                <a:srgbClr val="000000"/>
              </a:solidFill>
              <a:latin typeface="Goudy Old Style" charset="0"/>
            </a:endParaRPr>
          </a:p>
          <a:p>
            <a:pPr eaLnBrk="1" hangingPunct="1">
              <a:defRPr/>
            </a:pPr>
            <a:r>
              <a:rPr lang="en-US" dirty="0" smtClean="0">
                <a:solidFill>
                  <a:srgbClr val="000000"/>
                </a:solidFill>
                <a:latin typeface="Goudy Old Style" charset="0"/>
                <a:cs typeface="+mn-cs"/>
              </a:rPr>
              <a:t>Atrophy seen in reward-associated pathways in both natural (process) addictions and drug addiction</a:t>
            </a:r>
          </a:p>
          <a:p>
            <a:pPr eaLnBrk="1" hangingPunct="1">
              <a:defRPr/>
            </a:pPr>
            <a:endParaRPr lang="en-US" dirty="0" smtClean="0">
              <a:solidFill>
                <a:srgbClr val="000000"/>
              </a:solidFill>
              <a:latin typeface="Goudy Old Style" charset="0"/>
              <a:cs typeface="+mn-cs"/>
            </a:endParaRPr>
          </a:p>
          <a:p>
            <a:pPr algn="l" eaLnBrk="1" hangingPunct="1">
              <a:buFont typeface="Wingdings" charset="0"/>
              <a:buChar char="§"/>
              <a:defRPr/>
            </a:pPr>
            <a:r>
              <a:rPr lang="en-US" dirty="0" smtClean="0">
                <a:solidFill>
                  <a:srgbClr val="000000"/>
                </a:solidFill>
                <a:latin typeface="Goudy Old Style" charset="0"/>
                <a:cs typeface="+mn-cs"/>
              </a:rPr>
              <a:t>Cocaine (Franklin, 2002 Biol Psych)</a:t>
            </a:r>
          </a:p>
          <a:p>
            <a:pPr algn="l" eaLnBrk="1" hangingPunct="1">
              <a:buFont typeface="Wingdings" charset="0"/>
              <a:buChar char="§"/>
              <a:defRPr/>
            </a:pPr>
            <a:r>
              <a:rPr lang="en-US" dirty="0" smtClean="0">
                <a:solidFill>
                  <a:srgbClr val="000000"/>
                </a:solidFill>
                <a:latin typeface="Goudy Old Style" charset="0"/>
                <a:cs typeface="+mn-cs"/>
              </a:rPr>
              <a:t>Methamphetamine (Thompson, 2004 J Neurosci)</a:t>
            </a:r>
          </a:p>
          <a:p>
            <a:pPr algn="l" eaLnBrk="1" hangingPunct="1">
              <a:buFont typeface="Wingdings" charset="0"/>
              <a:buChar char="§"/>
              <a:defRPr/>
            </a:pPr>
            <a:r>
              <a:rPr lang="en-US" dirty="0" smtClean="0">
                <a:solidFill>
                  <a:srgbClr val="000000"/>
                </a:solidFill>
                <a:latin typeface="Goudy Old Style" charset="0"/>
                <a:cs typeface="+mn-cs"/>
              </a:rPr>
              <a:t>Opiates (Lyoo, 2005 Psychopharmacology) </a:t>
            </a:r>
          </a:p>
          <a:p>
            <a:pPr algn="l" eaLnBrk="1" hangingPunct="1">
              <a:buFont typeface="Wingdings" charset="0"/>
              <a:buChar char="§"/>
              <a:defRPr/>
            </a:pPr>
            <a:r>
              <a:rPr lang="en-US" dirty="0" smtClean="0">
                <a:solidFill>
                  <a:srgbClr val="000000"/>
                </a:solidFill>
                <a:latin typeface="Goudy Old Style" charset="0"/>
                <a:cs typeface="+mn-cs"/>
              </a:rPr>
              <a:t>Obesity (Pannaccuilli, 2006 Neuroimage)</a:t>
            </a:r>
          </a:p>
          <a:p>
            <a:pPr algn="l" eaLnBrk="1" hangingPunct="1">
              <a:buFont typeface="Wingdings" charset="0"/>
              <a:buChar char="§"/>
              <a:defRPr/>
            </a:pPr>
            <a:r>
              <a:rPr lang="en-US" dirty="0" smtClean="0">
                <a:solidFill>
                  <a:srgbClr val="000000"/>
                </a:solidFill>
                <a:latin typeface="Goudy Old Style" charset="0"/>
                <a:cs typeface="+mn-cs"/>
              </a:rPr>
              <a:t>Sexuality (Schiffer, 2007 J Psych Research)</a:t>
            </a:r>
          </a:p>
          <a:p>
            <a:pPr algn="l" eaLnBrk="1" hangingPunct="1">
              <a:buFont typeface="Wingdings" charset="0"/>
              <a:buChar char="§"/>
              <a:defRPr/>
            </a:pPr>
            <a:r>
              <a:rPr lang="en-US" dirty="0" smtClean="0">
                <a:solidFill>
                  <a:srgbClr val="000000"/>
                </a:solidFill>
                <a:latin typeface="Goudy Old Style" charset="0"/>
                <a:cs typeface="+mn-cs"/>
              </a:rPr>
              <a:t>Internet Addiction (Zhou, 2011 Eur J Rad)</a:t>
            </a:r>
          </a:p>
          <a:p>
            <a:pPr algn="l" eaLnBrk="1" hangingPunct="1">
              <a:buFont typeface="Wingdings" charset="0"/>
              <a:buChar char="§"/>
              <a:defRPr/>
            </a:pPr>
            <a:r>
              <a:rPr lang="en-US" dirty="0" smtClean="0">
                <a:solidFill>
                  <a:srgbClr val="000000"/>
                </a:solidFill>
                <a:latin typeface="Goudy Old Style" charset="0"/>
              </a:rPr>
              <a:t>Pornography (Kuhn, 2014 JAMA Psychiatry)</a:t>
            </a:r>
            <a:endParaRPr lang="en-US" dirty="0" smtClean="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835" y="93821"/>
            <a:ext cx="8229600" cy="1143000"/>
          </a:xfrm>
        </p:spPr>
        <p:txBody>
          <a:bodyPr>
            <a:noAutofit/>
          </a:bodyPr>
          <a:lstStyle/>
          <a:p>
            <a:r>
              <a:rPr lang="en-US" sz="2800" b="1" dirty="0" smtClean="0">
                <a:latin typeface="Goudy Old Style"/>
                <a:cs typeface="Goudy Old Style"/>
              </a:rPr>
              <a:t>Brain Stucture and Functional Connectivity Associated With Pornography Consumption:</a:t>
            </a:r>
            <a:br>
              <a:rPr lang="en-US" sz="2800" b="1" dirty="0" smtClean="0">
                <a:latin typeface="Goudy Old Style"/>
                <a:cs typeface="Goudy Old Style"/>
              </a:rPr>
            </a:br>
            <a:r>
              <a:rPr lang="en-US" sz="2800" b="1" dirty="0" smtClean="0">
                <a:latin typeface="Goudy Old Style"/>
                <a:cs typeface="Goudy Old Style"/>
              </a:rPr>
              <a:t>The Brain on Porn</a:t>
            </a:r>
            <a:endParaRPr lang="en-US" sz="2800" b="1" dirty="0">
              <a:latin typeface="Goudy Old Style"/>
              <a:cs typeface="Goudy Old Style"/>
            </a:endParaRPr>
          </a:p>
        </p:txBody>
      </p:sp>
      <p:sp>
        <p:nvSpPr>
          <p:cNvPr id="3" name="Content Placeholder 2"/>
          <p:cNvSpPr>
            <a:spLocks noGrp="1"/>
          </p:cNvSpPr>
          <p:nvPr>
            <p:ph idx="1"/>
          </p:nvPr>
        </p:nvSpPr>
        <p:spPr>
          <a:xfrm>
            <a:off x="528835" y="3855357"/>
            <a:ext cx="8229600" cy="4525963"/>
          </a:xfrm>
        </p:spPr>
        <p:txBody>
          <a:bodyPr/>
          <a:lstStyle/>
          <a:p>
            <a:r>
              <a:rPr lang="en-US" sz="2400" b="1" dirty="0" smtClean="0">
                <a:latin typeface="Goudy Old Style"/>
                <a:cs typeface="Goudy Old Style"/>
              </a:rPr>
              <a:t>Brain atrophy </a:t>
            </a:r>
            <a:r>
              <a:rPr lang="en-US" sz="2400" dirty="0" smtClean="0">
                <a:latin typeface="Goudy Old Style"/>
                <a:cs typeface="Goudy Old Style"/>
              </a:rPr>
              <a:t>in the striatum (reward area: note that this is consistent with other studies on drug and other behavioral addictions)</a:t>
            </a:r>
          </a:p>
          <a:p>
            <a:r>
              <a:rPr lang="en-US" sz="2400" b="1" dirty="0" smtClean="0">
                <a:latin typeface="Goudy Old Style"/>
                <a:cs typeface="Goudy Old Style"/>
              </a:rPr>
              <a:t>Decreased frontal connectivity</a:t>
            </a:r>
          </a:p>
          <a:p>
            <a:r>
              <a:rPr lang="en-US" sz="2400" b="1" dirty="0" smtClean="0">
                <a:latin typeface="Goudy Old Style"/>
                <a:cs typeface="Goudy Old Style"/>
              </a:rPr>
              <a:t>The more hours viewing per week, the more the change in the brain</a:t>
            </a:r>
            <a:endParaRPr lang="en-US" b="1" dirty="0">
              <a:latin typeface="Goudy Old Style"/>
              <a:cs typeface="Goudy Old Style"/>
            </a:endParaRPr>
          </a:p>
          <a:p>
            <a:pPr marL="0" indent="0">
              <a:buNone/>
            </a:pPr>
            <a:r>
              <a:rPr lang="en-US" sz="1800" dirty="0" smtClean="0">
                <a:latin typeface="Goudy Old Style"/>
                <a:cs typeface="Goudy Old Style"/>
              </a:rPr>
              <a:t>Kuhn S., Gallinat J.  (2014).  </a:t>
            </a:r>
            <a:r>
              <a:rPr lang="en-US" sz="1800" i="1" dirty="0" smtClean="0">
                <a:latin typeface="Goudy Old Style"/>
                <a:cs typeface="Goudy Old Style"/>
              </a:rPr>
              <a:t>JAMA Psychiatry</a:t>
            </a:r>
            <a:r>
              <a:rPr lang="en-US" sz="1800" dirty="0" smtClean="0">
                <a:latin typeface="Goudy Old Style"/>
                <a:cs typeface="Goudy Old Style"/>
              </a:rPr>
              <a:t>, May 28</a:t>
            </a:r>
            <a:endParaRPr lang="en-US" sz="1800" dirty="0">
              <a:latin typeface="Goudy Old Style"/>
              <a:cs typeface="Goudy Old Style"/>
            </a:endParaRPr>
          </a:p>
        </p:txBody>
      </p:sp>
      <p:pic>
        <p:nvPicPr>
          <p:cNvPr id="4" name="Picture 3" descr="Screen Shot 2016-10-15 at 6.08.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8667" y="1472987"/>
            <a:ext cx="3285066" cy="2382370"/>
          </a:xfrm>
          <a:prstGeom prst="rect">
            <a:avLst/>
          </a:prstGeom>
        </p:spPr>
      </p:pic>
    </p:spTree>
    <p:extLst>
      <p:ext uri="{BB962C8B-B14F-4D97-AF65-F5344CB8AC3E}">
        <p14:creationId xmlns:p14="http://schemas.microsoft.com/office/powerpoint/2010/main" val="390390534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Goudy Old Style"/>
                <a:cs typeface="Goudy Old Style"/>
              </a:rPr>
              <a:t>Pornography </a:t>
            </a:r>
            <a:r>
              <a:rPr lang="en-US" dirty="0" smtClean="0">
                <a:latin typeface="Goudy Old Style"/>
                <a:cs typeface="Goudy Old Style"/>
              </a:rPr>
              <a:t>impairs </a:t>
            </a:r>
            <a:r>
              <a:rPr lang="en-US" dirty="0" smtClean="0">
                <a:latin typeface="Goudy Old Style"/>
                <a:cs typeface="Goudy Old Style"/>
              </a:rPr>
              <a:t/>
            </a:r>
            <a:br>
              <a:rPr lang="en-US" dirty="0" smtClean="0">
                <a:latin typeface="Goudy Old Style"/>
                <a:cs typeface="Goudy Old Style"/>
              </a:rPr>
            </a:br>
            <a:r>
              <a:rPr lang="en-US" dirty="0" smtClean="0">
                <a:latin typeface="Goudy Old Style"/>
                <a:cs typeface="Goudy Old Style"/>
              </a:rPr>
              <a:t>working memory function</a:t>
            </a:r>
            <a:endParaRPr lang="en-US" dirty="0">
              <a:latin typeface="Goudy Old Style"/>
              <a:cs typeface="Goudy Old Style"/>
            </a:endParaRPr>
          </a:p>
        </p:txBody>
      </p:sp>
      <p:sp>
        <p:nvSpPr>
          <p:cNvPr id="3" name="Content Placeholder 2"/>
          <p:cNvSpPr>
            <a:spLocks noGrp="1"/>
          </p:cNvSpPr>
          <p:nvPr>
            <p:ph idx="1"/>
          </p:nvPr>
        </p:nvSpPr>
        <p:spPr/>
        <p:txBody>
          <a:bodyPr>
            <a:normAutofit fontScale="92500"/>
          </a:bodyPr>
          <a:lstStyle/>
          <a:p>
            <a:pPr marL="0" indent="0">
              <a:buNone/>
            </a:pPr>
            <a:r>
              <a:rPr lang="en-US" sz="2400" dirty="0" smtClean="0">
                <a:latin typeface="Goudy Old Style"/>
                <a:cs typeface="Goudy Old Style"/>
              </a:rPr>
              <a:t>“Some </a:t>
            </a:r>
            <a:r>
              <a:rPr lang="en-US" sz="2400" dirty="0">
                <a:latin typeface="Goudy Old Style"/>
                <a:cs typeface="Goudy Old Style"/>
              </a:rPr>
              <a:t>individuals report problems during and after Internet sex engagement, such as missing sleep and forgetting appointments, which are associated with negative life consequences. One mechanism potentially leading to these kinds of problems is that sexual arousal during Internet sex might interfere with working memory (WM) capacity, resulting in a neglect of relevant environmental information and therefore disadvantageous decision making</a:t>
            </a:r>
            <a:r>
              <a:rPr lang="en-US" sz="2400" dirty="0" smtClean="0">
                <a:latin typeface="Goudy Old Style"/>
                <a:cs typeface="Goudy Old Style"/>
              </a:rPr>
              <a:t>.”</a:t>
            </a:r>
          </a:p>
          <a:p>
            <a:pPr marL="0" indent="0">
              <a:buNone/>
            </a:pPr>
            <a:endParaRPr lang="en-US" sz="2400" dirty="0">
              <a:latin typeface="Goudy Old Style"/>
              <a:cs typeface="Goudy Old Style"/>
            </a:endParaRPr>
          </a:p>
          <a:p>
            <a:pPr marL="0" indent="0">
              <a:buNone/>
            </a:pPr>
            <a:r>
              <a:rPr lang="en-US" sz="2400" dirty="0" smtClean="0">
                <a:latin typeface="Goudy Old Style"/>
                <a:cs typeface="Goudy Old Style"/>
              </a:rPr>
              <a:t>Laier, C., Schulte F.P., &amp; Brand M.  (2013).  Pornographic Picture Processing Interferes with Working Memory Performance. </a:t>
            </a:r>
            <a:r>
              <a:rPr lang="en-US" sz="2400" i="1" dirty="0" smtClean="0">
                <a:latin typeface="Goudy Old Style"/>
                <a:cs typeface="Goudy Old Style"/>
              </a:rPr>
              <a:t> The Journal of Sex Research</a:t>
            </a:r>
            <a:r>
              <a:rPr lang="en-US" sz="2400" dirty="0" smtClean="0">
                <a:latin typeface="Goudy Old Style"/>
                <a:cs typeface="Goudy Old Style"/>
              </a:rPr>
              <a:t>.  Vol 50 (7)</a:t>
            </a:r>
          </a:p>
          <a:p>
            <a:pPr marL="0" indent="0">
              <a:buNone/>
            </a:pPr>
            <a:r>
              <a:rPr lang="en-US" sz="2400" dirty="0" smtClean="0">
                <a:latin typeface="Goudy Old Style"/>
                <a:cs typeface="Goudy Old Style"/>
              </a:rPr>
              <a:t>DOI: </a:t>
            </a:r>
            <a:r>
              <a:rPr lang="en-US" sz="2400" dirty="0">
                <a:latin typeface="Goudy Old Style"/>
                <a:cs typeface="Goudy Old Style"/>
              </a:rPr>
              <a:t>10.1080/00224499.2012.716873</a:t>
            </a:r>
          </a:p>
        </p:txBody>
      </p:sp>
    </p:spTree>
    <p:extLst>
      <p:ext uri="{BB962C8B-B14F-4D97-AF65-F5344CB8AC3E}">
        <p14:creationId xmlns:p14="http://schemas.microsoft.com/office/powerpoint/2010/main" val="17405596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274" y="-237677"/>
            <a:ext cx="8229600" cy="1371600"/>
          </a:xfrm>
        </p:spPr>
        <p:txBody>
          <a:bodyPr>
            <a:normAutofit/>
          </a:bodyPr>
          <a:lstStyle/>
          <a:p>
            <a:r>
              <a:rPr lang="en-US" sz="2800" dirty="0" smtClean="0">
                <a:latin typeface="Goudy Old Style"/>
                <a:cs typeface="Goudy Old Style"/>
              </a:rPr>
              <a:t>Cognitive Brain </a:t>
            </a:r>
            <a:r>
              <a:rPr lang="en-US" sz="2800" dirty="0" err="1" smtClean="0">
                <a:latin typeface="Goudy Old Style"/>
                <a:cs typeface="Goudy Old Style"/>
              </a:rPr>
              <a:t>vs</a:t>
            </a:r>
            <a:r>
              <a:rPr lang="en-US" sz="2800" dirty="0" smtClean="0">
                <a:latin typeface="Goudy Old Style"/>
                <a:cs typeface="Goudy Old Style"/>
              </a:rPr>
              <a:t> Limbic Brain? </a:t>
            </a:r>
            <a:br>
              <a:rPr lang="en-US" sz="2800" dirty="0" smtClean="0">
                <a:latin typeface="Goudy Old Style"/>
                <a:cs typeface="Goudy Old Style"/>
              </a:rPr>
            </a:br>
            <a:r>
              <a:rPr lang="en-US" sz="2800" dirty="0" smtClean="0">
                <a:latin typeface="Goudy Old Style"/>
                <a:cs typeface="Goudy Old Style"/>
              </a:rPr>
              <a:t>No Contest!</a:t>
            </a:r>
            <a:endParaRPr lang="en-US" sz="2800" dirty="0">
              <a:latin typeface="Goudy Old Style"/>
              <a:cs typeface="Goudy Old Style"/>
            </a:endParaRPr>
          </a:p>
        </p:txBody>
      </p:sp>
      <p:sp>
        <p:nvSpPr>
          <p:cNvPr id="3" name="Content Placeholder 2"/>
          <p:cNvSpPr>
            <a:spLocks noGrp="1"/>
          </p:cNvSpPr>
          <p:nvPr>
            <p:ph idx="1"/>
          </p:nvPr>
        </p:nvSpPr>
        <p:spPr>
          <a:xfrm>
            <a:off x="457200" y="2817722"/>
            <a:ext cx="8229601" cy="2743114"/>
          </a:xfrm>
        </p:spPr>
        <p:txBody>
          <a:bodyPr>
            <a:noAutofit/>
          </a:bodyPr>
          <a:lstStyle/>
          <a:p>
            <a:pPr marL="0" indent="0">
              <a:buNone/>
            </a:pPr>
            <a:r>
              <a:rPr lang="en-US" sz="2000" dirty="0" smtClean="0">
                <a:latin typeface="Goudy Old Style"/>
                <a:cs typeface="Goudy Old Style"/>
              </a:rPr>
              <a:t>“One </a:t>
            </a:r>
            <a:r>
              <a:rPr lang="en-US" sz="2000" dirty="0">
                <a:latin typeface="Goudy Old Style"/>
                <a:cs typeface="Goudy Old Style"/>
              </a:rPr>
              <a:t>of the cerebral hallmarks of high </a:t>
            </a:r>
            <a:r>
              <a:rPr lang="en-US" sz="2000" dirty="0" smtClean="0">
                <a:latin typeface="Goudy Old Style"/>
                <a:cs typeface="Goudy Old Style"/>
              </a:rPr>
              <a:t>sexual  arousal </a:t>
            </a:r>
            <a:r>
              <a:rPr lang="en-US" sz="2000" dirty="0">
                <a:latin typeface="Goudy Old Style"/>
                <a:cs typeface="Goudy Old Style"/>
              </a:rPr>
              <a:t>during genital stimulation is </a:t>
            </a:r>
            <a:r>
              <a:rPr lang="en-US" sz="2000" dirty="0">
                <a:solidFill>
                  <a:srgbClr val="000000"/>
                </a:solidFill>
                <a:latin typeface="Goudy Old Style"/>
                <a:cs typeface="Goudy Old Style"/>
              </a:rPr>
              <a:t>a </a:t>
            </a:r>
            <a:r>
              <a:rPr lang="en-US" sz="2000" b="1" dirty="0">
                <a:solidFill>
                  <a:srgbClr val="000000"/>
                </a:solidFill>
                <a:latin typeface="Goudy Old Style"/>
                <a:cs typeface="Goudy Old Style"/>
              </a:rPr>
              <a:t>steady </a:t>
            </a:r>
            <a:r>
              <a:rPr lang="en-US" sz="2000" b="1" dirty="0" smtClean="0">
                <a:solidFill>
                  <a:srgbClr val="000000"/>
                </a:solidFill>
                <a:latin typeface="Goudy Old Style"/>
                <a:cs typeface="Goudy Old Style"/>
              </a:rPr>
              <a:t>decrease of </a:t>
            </a:r>
            <a:r>
              <a:rPr lang="en-US" sz="2000" b="1" dirty="0">
                <a:solidFill>
                  <a:srgbClr val="000000"/>
                </a:solidFill>
                <a:latin typeface="Goudy Old Style"/>
                <a:cs typeface="Goudy Old Style"/>
              </a:rPr>
              <a:t>activity in ventromedial PFC and medial </a:t>
            </a:r>
            <a:r>
              <a:rPr lang="en-US" sz="2000" b="1" dirty="0" smtClean="0">
                <a:solidFill>
                  <a:srgbClr val="000000"/>
                </a:solidFill>
                <a:latin typeface="Goudy Old Style"/>
                <a:cs typeface="Goudy Old Style"/>
              </a:rPr>
              <a:t>temporal cortices </a:t>
            </a:r>
            <a:r>
              <a:rPr lang="nl-NL" sz="2000" dirty="0" smtClean="0">
                <a:solidFill>
                  <a:srgbClr val="000000"/>
                </a:solidFill>
                <a:latin typeface="Goudy Old Style"/>
                <a:cs typeface="Goudy Old Style"/>
              </a:rPr>
              <a:t>...</a:t>
            </a:r>
            <a:r>
              <a:rPr lang="en-US" sz="2000" dirty="0">
                <a:solidFill>
                  <a:srgbClr val="000000"/>
                </a:solidFill>
                <a:latin typeface="Goudy Old Style"/>
                <a:cs typeface="Goudy Old Style"/>
              </a:rPr>
              <a:t> It is well-documented that these areas play </a:t>
            </a:r>
            <a:r>
              <a:rPr lang="en-US" sz="2000" dirty="0" smtClean="0">
                <a:solidFill>
                  <a:srgbClr val="000000"/>
                </a:solidFill>
                <a:latin typeface="Goudy Old Style"/>
                <a:cs typeface="Goudy Old Style"/>
              </a:rPr>
              <a:t>a critical </a:t>
            </a:r>
            <a:r>
              <a:rPr lang="en-US" sz="2000" dirty="0">
                <a:solidFill>
                  <a:srgbClr val="000000"/>
                </a:solidFill>
                <a:latin typeface="Goudy Old Style"/>
                <a:cs typeface="Goudy Old Style"/>
              </a:rPr>
              <a:t>role in moral </a:t>
            </a:r>
            <a:r>
              <a:rPr lang="en-US" sz="2000" dirty="0" smtClean="0">
                <a:solidFill>
                  <a:srgbClr val="000000"/>
                </a:solidFill>
                <a:latin typeface="Goudy Old Style"/>
                <a:cs typeface="Goudy Old Style"/>
              </a:rPr>
              <a:t> affiliations</a:t>
            </a:r>
            <a:r>
              <a:rPr lang="en-US" sz="2000" dirty="0">
                <a:solidFill>
                  <a:srgbClr val="000000"/>
                </a:solidFill>
                <a:latin typeface="Goudy Old Style"/>
                <a:cs typeface="Goudy Old Style"/>
              </a:rPr>
              <a:t>, self-other relations, </a:t>
            </a:r>
            <a:r>
              <a:rPr lang="en-US" sz="2000" dirty="0" smtClean="0">
                <a:solidFill>
                  <a:srgbClr val="000000"/>
                </a:solidFill>
                <a:latin typeface="Goudy Old Style"/>
                <a:cs typeface="Goudy Old Style"/>
              </a:rPr>
              <a:t>self awareness, and </a:t>
            </a:r>
            <a:r>
              <a:rPr lang="en-US" sz="2000" dirty="0">
                <a:solidFill>
                  <a:srgbClr val="000000"/>
                </a:solidFill>
                <a:latin typeface="Goudy Old Style"/>
                <a:cs typeface="Goudy Old Style"/>
              </a:rPr>
              <a:t>related </a:t>
            </a:r>
            <a:r>
              <a:rPr lang="en-US" sz="2000" dirty="0" smtClean="0">
                <a:solidFill>
                  <a:srgbClr val="000000"/>
                </a:solidFill>
                <a:latin typeface="Goudy Old Style"/>
                <a:cs typeface="Goudy Old Style"/>
              </a:rPr>
              <a:t>behaviors…</a:t>
            </a:r>
            <a:r>
              <a:rPr lang="en-US" sz="2000" dirty="0">
                <a:solidFill>
                  <a:srgbClr val="000000"/>
                </a:solidFill>
                <a:latin typeface="Goudy Old Style"/>
                <a:cs typeface="Goudy Old Style"/>
              </a:rPr>
              <a:t>One way to conceptualize deactivation of </a:t>
            </a:r>
            <a:r>
              <a:rPr lang="en-US" sz="2000" dirty="0" smtClean="0">
                <a:solidFill>
                  <a:srgbClr val="000000"/>
                </a:solidFill>
                <a:latin typeface="Goudy Old Style"/>
                <a:cs typeface="Goudy Old Style"/>
              </a:rPr>
              <a:t>these areas </a:t>
            </a:r>
            <a:r>
              <a:rPr lang="en-US" sz="2000" dirty="0">
                <a:solidFill>
                  <a:srgbClr val="000000"/>
                </a:solidFill>
                <a:latin typeface="Goudy Old Style"/>
                <a:cs typeface="Goudy Old Style"/>
              </a:rPr>
              <a:t>in relation to high sexual arousal is that it </a:t>
            </a:r>
            <a:r>
              <a:rPr lang="en-US" sz="2000" dirty="0" smtClean="0">
                <a:solidFill>
                  <a:srgbClr val="000000"/>
                </a:solidFill>
                <a:latin typeface="Goudy Old Style"/>
                <a:cs typeface="Goudy Old Style"/>
              </a:rPr>
              <a:t>helps to </a:t>
            </a:r>
            <a:r>
              <a:rPr lang="en-US" sz="2000" dirty="0">
                <a:solidFill>
                  <a:srgbClr val="000000"/>
                </a:solidFill>
                <a:latin typeface="Goudy Old Style"/>
                <a:cs typeface="Goudy Old Style"/>
              </a:rPr>
              <a:t>dissolve normal body boundaries, thereby facilitating</a:t>
            </a:r>
          </a:p>
          <a:p>
            <a:pPr marL="0" indent="0">
              <a:buNone/>
            </a:pPr>
            <a:r>
              <a:rPr lang="en-US" sz="2000" dirty="0">
                <a:solidFill>
                  <a:srgbClr val="000000"/>
                </a:solidFill>
                <a:latin typeface="Goudy Old Style"/>
                <a:cs typeface="Goudy Old Style"/>
              </a:rPr>
              <a:t>sexual interactions. </a:t>
            </a:r>
            <a:r>
              <a:rPr lang="en-US" sz="2000" dirty="0">
                <a:latin typeface="Goudy Old Style"/>
                <a:cs typeface="Goudy Old Style"/>
              </a:rPr>
              <a:t>In turn, this might contribute </a:t>
            </a:r>
            <a:r>
              <a:rPr lang="en-US" sz="2000" dirty="0" smtClean="0">
                <a:latin typeface="Goudy Old Style"/>
                <a:cs typeface="Goudy Old Style"/>
              </a:rPr>
              <a:t>significantly to </a:t>
            </a:r>
            <a:r>
              <a:rPr lang="en-US" sz="2000" dirty="0">
                <a:latin typeface="Goudy Old Style"/>
                <a:cs typeface="Goudy Old Style"/>
              </a:rPr>
              <a:t>the experience of sexual </a:t>
            </a:r>
            <a:r>
              <a:rPr lang="en-US" sz="2000" dirty="0" smtClean="0">
                <a:latin typeface="Goudy Old Style"/>
                <a:cs typeface="Goudy Old Style"/>
              </a:rPr>
              <a:t>arousal.”</a:t>
            </a:r>
            <a:r>
              <a:rPr lang="en-US" sz="2000" dirty="0">
                <a:latin typeface="Goudy Old Style"/>
                <a:cs typeface="Goudy Old Style"/>
              </a:rPr>
              <a:t> </a:t>
            </a:r>
            <a:r>
              <a:rPr lang="en-US" sz="2000" b="1" dirty="0">
                <a:latin typeface="Goudy Old Style"/>
                <a:cs typeface="Goudy Old Style"/>
              </a:rPr>
              <a:t>During orgasm</a:t>
            </a:r>
            <a:r>
              <a:rPr lang="en-US" sz="2000" b="1" dirty="0" smtClean="0">
                <a:latin typeface="Goudy Old Style"/>
                <a:cs typeface="Goudy Old Style"/>
              </a:rPr>
              <a:t>, activity </a:t>
            </a:r>
            <a:r>
              <a:rPr lang="en-US" sz="2000" b="1" dirty="0">
                <a:latin typeface="Goudy Old Style"/>
                <a:cs typeface="Goudy Old Style"/>
              </a:rPr>
              <a:t>in these areas seems to approach </a:t>
            </a:r>
            <a:r>
              <a:rPr lang="en-US" sz="2000" b="1" dirty="0" smtClean="0">
                <a:latin typeface="Goudy Old Style"/>
                <a:cs typeface="Goudy Old Style"/>
              </a:rPr>
              <a:t>minimum levels </a:t>
            </a:r>
            <a:r>
              <a:rPr lang="en-US" sz="2000" dirty="0">
                <a:latin typeface="Goudy Old Style"/>
                <a:cs typeface="Goudy Old Style"/>
              </a:rPr>
              <a:t>and, moreover, spreads to orbitofrontal and </a:t>
            </a:r>
            <a:r>
              <a:rPr lang="en-US" sz="2000" dirty="0" smtClean="0">
                <a:latin typeface="Goudy Old Style"/>
                <a:cs typeface="Goudy Old Style"/>
              </a:rPr>
              <a:t>dorsal parts </a:t>
            </a:r>
            <a:r>
              <a:rPr lang="en-US" sz="2000" dirty="0">
                <a:latin typeface="Goudy Old Style"/>
                <a:cs typeface="Goudy Old Style"/>
              </a:rPr>
              <a:t>of the PFC, which might at that point </a:t>
            </a:r>
            <a:r>
              <a:rPr lang="en-US" sz="2000" dirty="0" smtClean="0">
                <a:latin typeface="Goudy Old Style"/>
                <a:cs typeface="Goudy Old Style"/>
              </a:rPr>
              <a:t>reflect one </a:t>
            </a:r>
            <a:r>
              <a:rPr lang="en-US" sz="2000" dirty="0">
                <a:latin typeface="Goudy Old Style"/>
                <a:cs typeface="Goudy Old Style"/>
              </a:rPr>
              <a:t>of the main features of orgasm, the experience </a:t>
            </a:r>
            <a:r>
              <a:rPr lang="en-US" sz="2000" dirty="0" smtClean="0">
                <a:latin typeface="Goudy Old Style"/>
                <a:cs typeface="Goudy Old Style"/>
              </a:rPr>
              <a:t>of ‘loss </a:t>
            </a:r>
            <a:r>
              <a:rPr lang="en-US" sz="2000" dirty="0">
                <a:latin typeface="Goudy Old Style"/>
                <a:cs typeface="Goudy Old Style"/>
              </a:rPr>
              <a:t>of </a:t>
            </a:r>
            <a:r>
              <a:rPr lang="en-US" sz="2000" dirty="0" smtClean="0">
                <a:latin typeface="Goudy Old Style"/>
                <a:cs typeface="Goudy Old Style"/>
              </a:rPr>
              <a:t>control’.’</a:t>
            </a:r>
          </a:p>
          <a:p>
            <a:pPr marL="0" indent="0">
              <a:buNone/>
            </a:pPr>
            <a:r>
              <a:rPr lang="en-US" sz="2000" i="1" dirty="0" err="1" smtClean="0">
                <a:latin typeface="Goudy Old Style"/>
                <a:cs typeface="Goudy Old Style"/>
              </a:rPr>
              <a:t>Socioaffective</a:t>
            </a:r>
            <a:r>
              <a:rPr lang="en-US" sz="2000" i="1" dirty="0" smtClean="0">
                <a:latin typeface="Goudy Old Style"/>
                <a:cs typeface="Goudy Old Style"/>
              </a:rPr>
              <a:t> Neuroscience &amp; Psychology</a:t>
            </a:r>
            <a:r>
              <a:rPr lang="en-US" sz="2000" dirty="0" smtClean="0">
                <a:latin typeface="Goudy Old Style"/>
                <a:cs typeface="Goudy Old Style"/>
              </a:rPr>
              <a:t>, 2012.  2:17337.</a:t>
            </a:r>
            <a:endParaRPr lang="en-US" sz="2000" dirty="0">
              <a:latin typeface="Goudy Old Style"/>
              <a:cs typeface="Goudy Old Style"/>
            </a:endParaRPr>
          </a:p>
        </p:txBody>
      </p:sp>
      <p:pic>
        <p:nvPicPr>
          <p:cNvPr id="5" name="Picture 4"/>
          <p:cNvPicPr>
            <a:picLocks noChangeAspect="1"/>
          </p:cNvPicPr>
          <p:nvPr/>
        </p:nvPicPr>
        <p:blipFill>
          <a:blip r:embed="rId2"/>
          <a:stretch>
            <a:fillRect/>
          </a:stretch>
        </p:blipFill>
        <p:spPr>
          <a:xfrm>
            <a:off x="2624180" y="892242"/>
            <a:ext cx="3359729" cy="1925480"/>
          </a:xfrm>
          <a:prstGeom prst="rect">
            <a:avLst/>
          </a:prstGeom>
        </p:spPr>
      </p:pic>
    </p:spTree>
    <p:extLst>
      <p:ext uri="{BB962C8B-B14F-4D97-AF65-F5344CB8AC3E}">
        <p14:creationId xmlns:p14="http://schemas.microsoft.com/office/powerpoint/2010/main" val="117793593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9525"/>
            <a:ext cx="8229600" cy="1143000"/>
          </a:xfrm>
        </p:spPr>
        <p:txBody>
          <a:bodyPr>
            <a:normAutofit/>
          </a:bodyPr>
          <a:lstStyle/>
          <a:p>
            <a:r>
              <a:rPr lang="en-US" dirty="0" smtClean="0">
                <a:latin typeface="Goudy Old Style"/>
                <a:cs typeface="Goudy Old Style"/>
              </a:rPr>
              <a:t>Driving while intoxicated?</a:t>
            </a:r>
            <a:endParaRPr lang="en-US" dirty="0">
              <a:latin typeface="Goudy Old Style"/>
              <a:cs typeface="Goudy Old Style"/>
            </a:endParaRPr>
          </a:p>
        </p:txBody>
      </p:sp>
      <p:pic>
        <p:nvPicPr>
          <p:cNvPr id="6" name="Content Placeholder 5" descr="Screen Shot 2016-09-26 at 10.22.42 AM.png"/>
          <p:cNvPicPr>
            <a:picLocks noGrp="1" noChangeAspect="1"/>
          </p:cNvPicPr>
          <p:nvPr>
            <p:ph idx="1"/>
          </p:nvPr>
        </p:nvPicPr>
        <p:blipFill>
          <a:blip r:embed="rId2">
            <a:extLst>
              <a:ext uri="{28A0092B-C50C-407E-A947-70E740481C1C}">
                <a14:useLocalDpi xmlns:a14="http://schemas.microsoft.com/office/drawing/2010/main" val="0"/>
              </a:ext>
            </a:extLst>
          </a:blip>
          <a:srcRect t="-55593" b="-55593"/>
          <a:stretch>
            <a:fillRect/>
          </a:stretch>
        </p:blipFill>
        <p:spPr>
          <a:xfrm>
            <a:off x="635026" y="1478946"/>
            <a:ext cx="1846446" cy="1015474"/>
          </a:xfrm>
        </p:spPr>
      </p:pic>
      <p:pic>
        <p:nvPicPr>
          <p:cNvPr id="7" name="Picture 6" descr="Screen Shot 2016-09-26 at 10.22.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07605"/>
            <a:ext cx="6712312" cy="1620679"/>
          </a:xfrm>
          <a:prstGeom prst="rect">
            <a:avLst/>
          </a:prstGeom>
        </p:spPr>
      </p:pic>
      <p:pic>
        <p:nvPicPr>
          <p:cNvPr id="8" name="Picture 7" descr="Screen Shot 2016-09-26 at 10.23.0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549472"/>
            <a:ext cx="8356600" cy="2781300"/>
          </a:xfrm>
          <a:prstGeom prst="rect">
            <a:avLst/>
          </a:prstGeom>
        </p:spPr>
      </p:pic>
    </p:spTree>
    <p:extLst>
      <p:ext uri="{BB962C8B-B14F-4D97-AF65-F5344CB8AC3E}">
        <p14:creationId xmlns:p14="http://schemas.microsoft.com/office/powerpoint/2010/main" val="97405215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Shot 2016-09-26 at 10.36.52 AM.png"/>
          <p:cNvPicPr>
            <a:picLocks noGrp="1" noChangeAspect="1"/>
          </p:cNvPicPr>
          <p:nvPr>
            <p:ph idx="1"/>
          </p:nvPr>
        </p:nvPicPr>
        <p:blipFill>
          <a:blip r:embed="rId2">
            <a:extLst>
              <a:ext uri="{28A0092B-C50C-407E-A947-70E740481C1C}">
                <a14:useLocalDpi xmlns:a14="http://schemas.microsoft.com/office/drawing/2010/main" val="0"/>
              </a:ext>
            </a:extLst>
          </a:blip>
          <a:srcRect t="-50814" b="-50814"/>
          <a:stretch>
            <a:fillRect/>
          </a:stretch>
        </p:blipFill>
        <p:spPr>
          <a:xfrm>
            <a:off x="837231" y="3379635"/>
            <a:ext cx="7253287" cy="3988543"/>
          </a:xfrm>
        </p:spPr>
      </p:pic>
      <p:pic>
        <p:nvPicPr>
          <p:cNvPr id="4" name="Picture 3" descr="Screen Shot 2016-09-26 at 10.38.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830" y="274638"/>
            <a:ext cx="6200025" cy="3696024"/>
          </a:xfrm>
          <a:prstGeom prst="rect">
            <a:avLst/>
          </a:prstGeom>
        </p:spPr>
      </p:pic>
    </p:spTree>
    <p:extLst>
      <p:ext uri="{BB962C8B-B14F-4D97-AF65-F5344CB8AC3E}">
        <p14:creationId xmlns:p14="http://schemas.microsoft.com/office/powerpoint/2010/main" val="120976010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rcRect l="-60747" r="-60747"/>
          <a:stretch>
            <a:fillRect/>
          </a:stretch>
        </p:blipFill>
        <p:spPr>
          <a:xfrm>
            <a:off x="-1000900" y="381000"/>
            <a:ext cx="12330892" cy="6165446"/>
          </a:xfrm>
        </p:spPr>
      </p:pic>
    </p:spTree>
    <p:extLst>
      <p:ext uri="{BB962C8B-B14F-4D97-AF65-F5344CB8AC3E}">
        <p14:creationId xmlns:p14="http://schemas.microsoft.com/office/powerpoint/2010/main" val="216744472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57804"/>
            <a:ext cx="8229600" cy="1371600"/>
          </a:xfrm>
        </p:spPr>
        <p:txBody>
          <a:bodyPr/>
          <a:lstStyle/>
          <a:p>
            <a:r>
              <a:rPr lang="en-US" sz="1600" dirty="0" smtClean="0">
                <a:latin typeface="Goudy Old Style"/>
                <a:cs typeface="Goudy Old Style"/>
              </a:rPr>
              <a:t>“An </a:t>
            </a:r>
            <a:r>
              <a:rPr lang="en-US" sz="1600" dirty="0">
                <a:latin typeface="Goudy Old Style"/>
                <a:cs typeface="Goudy Old Style"/>
              </a:rPr>
              <a:t>Israeli rabbi has given his blessing to female agents of Israel's foreign secret service, </a:t>
            </a:r>
            <a:r>
              <a:rPr lang="en-US" sz="1600" dirty="0" err="1">
                <a:latin typeface="Goudy Old Style"/>
                <a:cs typeface="Goudy Old Style"/>
              </a:rPr>
              <a:t>Mossad</a:t>
            </a:r>
            <a:r>
              <a:rPr lang="en-US" sz="1600" dirty="0">
                <a:latin typeface="Goudy Old Style"/>
                <a:cs typeface="Goudy Old Style"/>
              </a:rPr>
              <a:t>, who may be required to have sex with the enemy in so-called </a:t>
            </a:r>
            <a:r>
              <a:rPr lang="en-US" sz="1600" dirty="0" smtClean="0">
                <a:latin typeface="Goudy Old Style"/>
                <a:cs typeface="Goudy Old Style"/>
              </a:rPr>
              <a:t>‘honey</a:t>
            </a:r>
            <a:r>
              <a:rPr lang="en-US" sz="1600" dirty="0">
                <a:latin typeface="Goudy Old Style"/>
                <a:cs typeface="Goudy Old Style"/>
              </a:rPr>
              <a:t>-</a:t>
            </a:r>
            <a:r>
              <a:rPr lang="en-US" sz="1600" dirty="0" smtClean="0">
                <a:latin typeface="Goudy Old Style"/>
                <a:cs typeface="Goudy Old Style"/>
              </a:rPr>
              <a:t>pot’ </a:t>
            </a:r>
            <a:r>
              <a:rPr lang="en-US" sz="1600" dirty="0">
                <a:latin typeface="Goudy Old Style"/>
                <a:cs typeface="Goudy Old Style"/>
              </a:rPr>
              <a:t>missions against terrorists.</a:t>
            </a:r>
            <a:br>
              <a:rPr lang="en-US" sz="1600" dirty="0">
                <a:latin typeface="Goudy Old Style"/>
                <a:cs typeface="Goudy Old Style"/>
              </a:rPr>
            </a:br>
            <a:r>
              <a:rPr lang="en-US" sz="1600" dirty="0">
                <a:latin typeface="Goudy Old Style"/>
                <a:cs typeface="Goudy Old Style"/>
              </a:rPr>
              <a:t>Rabbi Ari </a:t>
            </a:r>
            <a:r>
              <a:rPr lang="en-US" sz="1600" dirty="0" err="1">
                <a:latin typeface="Goudy Old Style"/>
                <a:cs typeface="Goudy Old Style"/>
              </a:rPr>
              <a:t>Shvat's</a:t>
            </a:r>
            <a:r>
              <a:rPr lang="en-US" sz="1600" dirty="0">
                <a:latin typeface="Goudy Old Style"/>
                <a:cs typeface="Goudy Old Style"/>
              </a:rPr>
              <a:t> ruling appeared in a study, </a:t>
            </a:r>
            <a:r>
              <a:rPr lang="en-US" sz="1600" dirty="0" smtClean="0">
                <a:latin typeface="Goudy Old Style"/>
                <a:cs typeface="Goudy Old Style"/>
              </a:rPr>
              <a:t>‘Illicit </a:t>
            </a:r>
            <a:r>
              <a:rPr lang="en-US" sz="1600" dirty="0">
                <a:latin typeface="Goudy Old Style"/>
                <a:cs typeface="Goudy Old Style"/>
              </a:rPr>
              <a:t>sex for the sake of national security</a:t>
            </a:r>
            <a:r>
              <a:rPr lang="en-US" sz="1600" dirty="0" smtClean="0">
                <a:latin typeface="Goudy Old Style"/>
                <a:cs typeface="Goudy Old Style"/>
              </a:rPr>
              <a:t>,”]’ </a:t>
            </a:r>
            <a:r>
              <a:rPr lang="en-US" sz="1600" dirty="0">
                <a:latin typeface="Goudy Old Style"/>
                <a:cs typeface="Goudy Old Style"/>
              </a:rPr>
              <a:t>published by the </a:t>
            </a:r>
            <a:r>
              <a:rPr lang="en-US" sz="1600" dirty="0" err="1">
                <a:latin typeface="Goudy Old Style"/>
                <a:cs typeface="Goudy Old Style"/>
              </a:rPr>
              <a:t>Tzomet</a:t>
            </a:r>
            <a:r>
              <a:rPr lang="en-US" sz="1600" dirty="0">
                <a:latin typeface="Goudy Old Style"/>
                <a:cs typeface="Goudy Old Style"/>
              </a:rPr>
              <a:t> Institute, which studies the interface between religion and modernity</a:t>
            </a:r>
            <a:r>
              <a:rPr lang="en-US" sz="1600" dirty="0" smtClean="0">
                <a:latin typeface="Goudy Old Style"/>
                <a:cs typeface="Goudy Old Style"/>
              </a:rPr>
              <a:t>.”</a:t>
            </a:r>
            <a:br>
              <a:rPr lang="en-US" sz="1600" dirty="0" smtClean="0">
                <a:latin typeface="Goudy Old Style"/>
                <a:cs typeface="Goudy Old Style"/>
              </a:rPr>
            </a:br>
            <a:r>
              <a:rPr lang="en-US" sz="1600" dirty="0" err="1" smtClean="0">
                <a:latin typeface="Goudy Old Style"/>
                <a:cs typeface="Goudy Old Style"/>
              </a:rPr>
              <a:t>Ha</a:t>
            </a:r>
            <a:r>
              <a:rPr lang="en-US" sz="1200" dirty="0" err="1" smtClean="0">
                <a:latin typeface="Goudy Old Style"/>
                <a:cs typeface="Goudy Old Style"/>
              </a:rPr>
              <a:t>aretz</a:t>
            </a:r>
            <a:r>
              <a:rPr lang="en-US" sz="1200" dirty="0">
                <a:latin typeface="Goudy Old Style"/>
                <a:cs typeface="Goudy Old Style"/>
              </a:rPr>
              <a:t> Oct 2010 http://</a:t>
            </a:r>
            <a:r>
              <a:rPr lang="en-US" sz="1200" dirty="0" err="1">
                <a:latin typeface="Goudy Old Style"/>
                <a:cs typeface="Goudy Old Style"/>
              </a:rPr>
              <a:t>www.haaretz.com</a:t>
            </a:r>
            <a:r>
              <a:rPr lang="en-US" sz="1200" dirty="0">
                <a:latin typeface="Goudy Old Style"/>
                <a:cs typeface="Goudy Old Style"/>
              </a:rPr>
              <a:t>/</a:t>
            </a:r>
            <a:r>
              <a:rPr lang="en-US" sz="1200" dirty="0" err="1">
                <a:latin typeface="Goudy Old Style"/>
                <a:cs typeface="Goudy Old Style"/>
              </a:rPr>
              <a:t>jewish</a:t>
            </a:r>
            <a:r>
              <a:rPr lang="en-US" sz="1200" dirty="0">
                <a:latin typeface="Goudy Old Style"/>
                <a:cs typeface="Goudy Old Style"/>
              </a:rPr>
              <a:t>-world/israeli-rabbi-honey-pot-sex-is-kosher-for-female-mossad-agents-1.317288</a:t>
            </a:r>
          </a:p>
        </p:txBody>
      </p:sp>
      <p:pic>
        <p:nvPicPr>
          <p:cNvPr id="4" name="Content Placeholder 3"/>
          <p:cNvPicPr>
            <a:picLocks noGrp="1" noChangeAspect="1"/>
          </p:cNvPicPr>
          <p:nvPr>
            <p:ph idx="1"/>
          </p:nvPr>
        </p:nvPicPr>
        <p:blipFill>
          <a:blip r:embed="rId3"/>
          <a:srcRect l="-90187" r="-90187"/>
          <a:stretch>
            <a:fillRect/>
          </a:stretch>
        </p:blipFill>
        <p:spPr>
          <a:xfrm>
            <a:off x="0" y="3196703"/>
            <a:ext cx="5790538" cy="2737436"/>
          </a:xfrm>
        </p:spPr>
      </p:pic>
      <p:pic>
        <p:nvPicPr>
          <p:cNvPr id="5" name="Picture 4"/>
          <p:cNvPicPr>
            <a:picLocks noChangeAspect="1"/>
          </p:cNvPicPr>
          <p:nvPr/>
        </p:nvPicPr>
        <p:blipFill>
          <a:blip r:embed="rId4"/>
          <a:stretch>
            <a:fillRect/>
          </a:stretch>
        </p:blipFill>
        <p:spPr>
          <a:xfrm>
            <a:off x="5812860" y="3320841"/>
            <a:ext cx="1959974" cy="2613298"/>
          </a:xfrm>
          <a:prstGeom prst="rect">
            <a:avLst/>
          </a:prstGeom>
        </p:spPr>
      </p:pic>
      <p:sp>
        <p:nvSpPr>
          <p:cNvPr id="6" name="TextBox 5"/>
          <p:cNvSpPr txBox="1"/>
          <p:nvPr/>
        </p:nvSpPr>
        <p:spPr>
          <a:xfrm>
            <a:off x="2271841" y="5942150"/>
            <a:ext cx="1126818" cy="369332"/>
          </a:xfrm>
          <a:prstGeom prst="rect">
            <a:avLst/>
          </a:prstGeom>
          <a:noFill/>
        </p:spPr>
        <p:txBody>
          <a:bodyPr wrap="none" rtlCol="0">
            <a:spAutoFit/>
          </a:bodyPr>
          <a:lstStyle/>
          <a:p>
            <a:r>
              <a:rPr lang="en-US" dirty="0" smtClean="0">
                <a:latin typeface="Goudy Old Style"/>
                <a:cs typeface="Goudy Old Style"/>
              </a:rPr>
              <a:t>Mata </a:t>
            </a:r>
            <a:r>
              <a:rPr lang="en-US" dirty="0" err="1" smtClean="0">
                <a:latin typeface="Goudy Old Style"/>
                <a:cs typeface="Goudy Old Style"/>
              </a:rPr>
              <a:t>Hari</a:t>
            </a:r>
            <a:endParaRPr lang="en-US" dirty="0">
              <a:latin typeface="Goudy Old Style"/>
              <a:cs typeface="Goudy Old Style"/>
            </a:endParaRPr>
          </a:p>
        </p:txBody>
      </p:sp>
      <p:sp>
        <p:nvSpPr>
          <p:cNvPr id="7" name="TextBox 6"/>
          <p:cNvSpPr txBox="1"/>
          <p:nvPr/>
        </p:nvSpPr>
        <p:spPr>
          <a:xfrm>
            <a:off x="5924013" y="5934139"/>
            <a:ext cx="1848821" cy="369332"/>
          </a:xfrm>
          <a:prstGeom prst="rect">
            <a:avLst/>
          </a:prstGeom>
          <a:noFill/>
        </p:spPr>
        <p:txBody>
          <a:bodyPr wrap="none" rtlCol="0">
            <a:spAutoFit/>
          </a:bodyPr>
          <a:lstStyle/>
          <a:p>
            <a:r>
              <a:rPr lang="en-US" dirty="0" smtClean="0">
                <a:latin typeface="Goudy Old Style"/>
                <a:cs typeface="Goudy Old Style"/>
              </a:rPr>
              <a:t>Mordecai </a:t>
            </a:r>
            <a:r>
              <a:rPr lang="en-US" dirty="0" err="1" smtClean="0">
                <a:latin typeface="Goudy Old Style"/>
                <a:cs typeface="Goudy Old Style"/>
              </a:rPr>
              <a:t>Vanunu</a:t>
            </a:r>
            <a:endParaRPr lang="en-US" dirty="0">
              <a:latin typeface="Goudy Old Style"/>
              <a:cs typeface="Goudy Old Style"/>
            </a:endParaRPr>
          </a:p>
        </p:txBody>
      </p:sp>
      <p:sp>
        <p:nvSpPr>
          <p:cNvPr id="3" name="TextBox 2"/>
          <p:cNvSpPr txBox="1"/>
          <p:nvPr/>
        </p:nvSpPr>
        <p:spPr>
          <a:xfrm>
            <a:off x="1660695" y="472123"/>
            <a:ext cx="6903283" cy="584776"/>
          </a:xfrm>
          <a:prstGeom prst="rect">
            <a:avLst/>
          </a:prstGeom>
          <a:noFill/>
        </p:spPr>
        <p:txBody>
          <a:bodyPr wrap="square" rtlCol="0">
            <a:spAutoFit/>
          </a:bodyPr>
          <a:lstStyle/>
          <a:p>
            <a:r>
              <a:rPr lang="en-US" sz="3200" dirty="0" smtClean="0">
                <a:latin typeface="Goudy Old Style"/>
                <a:cs typeface="Goudy Old Style"/>
              </a:rPr>
              <a:t>Thinking Brain </a:t>
            </a:r>
            <a:r>
              <a:rPr lang="en-US" sz="3200" dirty="0" err="1" smtClean="0">
                <a:latin typeface="Goudy Old Style"/>
                <a:cs typeface="Goudy Old Style"/>
              </a:rPr>
              <a:t>vs</a:t>
            </a:r>
            <a:r>
              <a:rPr lang="en-US" sz="3200" dirty="0" smtClean="0">
                <a:latin typeface="Goudy Old Style"/>
                <a:cs typeface="Goudy Old Style"/>
              </a:rPr>
              <a:t> Wanting Brain???</a:t>
            </a:r>
            <a:endParaRPr lang="en-US" sz="3200" dirty="0">
              <a:latin typeface="Goudy Old Style"/>
              <a:cs typeface="Goudy Old Style"/>
            </a:endParaRPr>
          </a:p>
        </p:txBody>
      </p:sp>
    </p:spTree>
    <p:extLst>
      <p:ext uri="{BB962C8B-B14F-4D97-AF65-F5344CB8AC3E}">
        <p14:creationId xmlns:p14="http://schemas.microsoft.com/office/powerpoint/2010/main" val="327965752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endParaRPr lang="en-US"/>
          </a:p>
        </p:txBody>
      </p:sp>
      <p:sp>
        <p:nvSpPr>
          <p:cNvPr id="15363" name="Rectangle 3"/>
          <p:cNvSpPr>
            <a:spLocks noGrp="1" noChangeArrowheads="1"/>
          </p:cNvSpPr>
          <p:nvPr>
            <p:ph type="body" idx="1"/>
          </p:nvPr>
        </p:nvSpPr>
        <p:spPr/>
        <p:txBody>
          <a:bodyPr/>
          <a:lstStyle/>
          <a:p>
            <a:endParaRPr lang="en-US"/>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9677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8087598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819" y="13868"/>
            <a:ext cx="8229600" cy="1143000"/>
          </a:xfrm>
        </p:spPr>
        <p:txBody>
          <a:bodyPr>
            <a:noAutofit/>
          </a:bodyPr>
          <a:lstStyle/>
          <a:p>
            <a:r>
              <a:rPr lang="en-US" sz="2800" dirty="0" smtClean="0">
                <a:latin typeface="Goudy Old Style"/>
                <a:cs typeface="Goudy Old Style"/>
              </a:rPr>
              <a:t>Similarities in the Voon Study between</a:t>
            </a:r>
            <a:br>
              <a:rPr lang="en-US" sz="2800" dirty="0" smtClean="0">
                <a:latin typeface="Goudy Old Style"/>
                <a:cs typeface="Goudy Old Style"/>
              </a:rPr>
            </a:br>
            <a:r>
              <a:rPr lang="en-US" sz="2800" dirty="0" smtClean="0">
                <a:latin typeface="Goudy Old Style"/>
                <a:cs typeface="Goudy Old Style"/>
              </a:rPr>
              <a:t> CSB and Drug Addiction</a:t>
            </a:r>
            <a:endParaRPr lang="en-US" sz="2800" dirty="0">
              <a:latin typeface="Goudy Old Style"/>
              <a:cs typeface="Goudy Old Style"/>
            </a:endParaRPr>
          </a:p>
        </p:txBody>
      </p:sp>
      <p:sp>
        <p:nvSpPr>
          <p:cNvPr id="3" name="Content Placeholder 2"/>
          <p:cNvSpPr>
            <a:spLocks noGrp="1"/>
          </p:cNvSpPr>
          <p:nvPr>
            <p:ph idx="1"/>
          </p:nvPr>
        </p:nvSpPr>
        <p:spPr>
          <a:xfrm>
            <a:off x="914400" y="3093389"/>
            <a:ext cx="8229600" cy="4525963"/>
          </a:xfrm>
        </p:spPr>
        <p:txBody>
          <a:bodyPr>
            <a:normAutofit/>
          </a:bodyPr>
          <a:lstStyle/>
          <a:p>
            <a:r>
              <a:rPr lang="en-US" sz="2000" dirty="0" smtClean="0">
                <a:latin typeface="Goudy Old Style"/>
                <a:cs typeface="Goudy Old Style"/>
              </a:rPr>
              <a:t>“The </a:t>
            </a:r>
            <a:r>
              <a:rPr lang="en-US" sz="2000" dirty="0">
                <a:latin typeface="Goudy Old Style"/>
                <a:cs typeface="Goudy Old Style"/>
              </a:rPr>
              <a:t>dissociation between desire or wanting and liking is </a:t>
            </a:r>
            <a:r>
              <a:rPr lang="en-US" sz="2000" b="1" dirty="0">
                <a:latin typeface="Goudy Old Style"/>
                <a:cs typeface="Goudy Old Style"/>
              </a:rPr>
              <a:t>consistent with theories of incentive motivation underlying CSB as in drug addictions</a:t>
            </a:r>
            <a:r>
              <a:rPr lang="en-US" sz="2000" dirty="0" smtClean="0">
                <a:latin typeface="Goudy Old Style"/>
                <a:cs typeface="Goudy Old Style"/>
              </a:rPr>
              <a:t>.”</a:t>
            </a:r>
            <a:endParaRPr lang="en-US" sz="2000" dirty="0">
              <a:latin typeface="Goudy Old Style"/>
              <a:cs typeface="Goudy Old Style"/>
            </a:endParaRPr>
          </a:p>
          <a:p>
            <a:r>
              <a:rPr lang="en-US" sz="2000" dirty="0" smtClean="0">
                <a:latin typeface="Goudy Old Style"/>
                <a:cs typeface="Goudy Old Style"/>
              </a:rPr>
              <a:t> “Neural </a:t>
            </a:r>
            <a:r>
              <a:rPr lang="en-US" sz="2000" dirty="0">
                <a:latin typeface="Goudy Old Style"/>
                <a:cs typeface="Goudy Old Style"/>
              </a:rPr>
              <a:t>differences in the processing of sexual-cue reactivity were identified in CSB subjects</a:t>
            </a:r>
            <a:r>
              <a:rPr lang="en-US" sz="2000" b="1" dirty="0">
                <a:latin typeface="Goudy Old Style"/>
                <a:cs typeface="Goudy Old Style"/>
              </a:rPr>
              <a:t> in regions previously implicated in drug-cue reactivity studies</a:t>
            </a:r>
            <a:r>
              <a:rPr lang="en-US" sz="2000" b="1" dirty="0" smtClean="0">
                <a:latin typeface="Goudy Old Style"/>
                <a:cs typeface="Goudy Old Style"/>
              </a:rPr>
              <a:t>.</a:t>
            </a:r>
          </a:p>
          <a:p>
            <a:r>
              <a:rPr lang="en-US" sz="2000" dirty="0" smtClean="0">
                <a:latin typeface="Goudy Old Style"/>
                <a:cs typeface="Goudy Old Style"/>
              </a:rPr>
              <a:t>The study demonstrated a classic addiction-like </a:t>
            </a:r>
            <a:r>
              <a:rPr lang="en-US" sz="2000" b="1" dirty="0" smtClean="0">
                <a:latin typeface="Goudy Old Style"/>
                <a:cs typeface="Goudy Old Style"/>
              </a:rPr>
              <a:t>wanting/liking split</a:t>
            </a:r>
          </a:p>
          <a:p>
            <a:r>
              <a:rPr lang="en-US" sz="2000" b="1" dirty="0" smtClean="0">
                <a:latin typeface="Goudy Old Style"/>
                <a:cs typeface="Goudy Old Style"/>
              </a:rPr>
              <a:t>Almost 6/10 experienced erectile dysfunction (with women, not with porn</a:t>
            </a:r>
            <a:r>
              <a:rPr lang="en-US" sz="2000" dirty="0" smtClean="0">
                <a:latin typeface="Goudy Old Style"/>
                <a:cs typeface="Goudy Old Style"/>
              </a:rPr>
              <a:t>)</a:t>
            </a:r>
            <a:endParaRPr lang="en-US" sz="1600" dirty="0" smtClean="0">
              <a:latin typeface="Goudy Old Style"/>
              <a:cs typeface="Goudy Old Style"/>
            </a:endParaRPr>
          </a:p>
          <a:p>
            <a:pPr marL="0" indent="0">
              <a:buNone/>
            </a:pPr>
            <a:r>
              <a:rPr lang="en-US" sz="1600" dirty="0" err="1" smtClean="0">
                <a:latin typeface="Goudy Old Style"/>
                <a:cs typeface="Goudy Old Style"/>
              </a:rPr>
              <a:t>Voon</a:t>
            </a:r>
            <a:r>
              <a:rPr lang="en-US" sz="1600" dirty="0" smtClean="0">
                <a:latin typeface="Goudy Old Style"/>
                <a:cs typeface="Goudy Old Style"/>
              </a:rPr>
              <a:t>, V., Mole T.B., Banca P., Porter L., Morris L., Mitchell S., Lapa T.R., Potenza M.N., Irvine M.  (2014).  Neural Correlates of Sexual cue Reactivity In Individuals with and without Compulsive Sexual Behaviors.  </a:t>
            </a:r>
            <a:r>
              <a:rPr lang="en-US" sz="1600" i="1" dirty="0" smtClean="0">
                <a:latin typeface="Goudy Old Style"/>
                <a:cs typeface="Goudy Old Style"/>
              </a:rPr>
              <a:t>Plos One</a:t>
            </a:r>
            <a:r>
              <a:rPr lang="en-US" sz="1600" dirty="0" smtClean="0">
                <a:latin typeface="Goudy Old Style"/>
                <a:cs typeface="Goudy Old Style"/>
              </a:rPr>
              <a:t>, July 11, 2014</a:t>
            </a:r>
          </a:p>
          <a:p>
            <a:pPr marL="0" indent="0">
              <a:buNone/>
            </a:pPr>
            <a:r>
              <a:rPr lang="en-US" sz="1600" dirty="0" smtClean="0">
                <a:latin typeface="Goudy Old Style"/>
                <a:cs typeface="Goudy Old Style"/>
              </a:rPr>
              <a:t>DOI: 10.1371/journal.pone.012419</a:t>
            </a:r>
            <a:endParaRPr lang="en-US" sz="1600" dirty="0">
              <a:latin typeface="Goudy Old Style"/>
              <a:cs typeface="Goudy Old Style"/>
            </a:endParaRPr>
          </a:p>
        </p:txBody>
      </p:sp>
      <p:pic>
        <p:nvPicPr>
          <p:cNvPr id="6" name="Content Placeholder 3"/>
          <p:cNvPicPr>
            <a:picLocks noChangeAspect="1"/>
          </p:cNvPicPr>
          <p:nvPr/>
        </p:nvPicPr>
        <p:blipFill>
          <a:blip r:embed="rId2"/>
          <a:srcRect l="-5245" r="-5245"/>
          <a:stretch>
            <a:fillRect/>
          </a:stretch>
        </p:blipFill>
        <p:spPr>
          <a:xfrm>
            <a:off x="2355968" y="1156868"/>
            <a:ext cx="3824481" cy="1912241"/>
          </a:xfrm>
          <a:prstGeom prst="rect">
            <a:avLst/>
          </a:prstGeom>
        </p:spPr>
      </p:pic>
    </p:spTree>
    <p:extLst>
      <p:ext uri="{BB962C8B-B14F-4D97-AF65-F5344CB8AC3E}">
        <p14:creationId xmlns:p14="http://schemas.microsoft.com/office/powerpoint/2010/main" val="31459302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Goudy Old Style"/>
                <a:cs typeface="Goudy Old Style"/>
              </a:rPr>
              <a:t>Nicholas Tinbergen</a:t>
            </a:r>
            <a:br>
              <a:rPr lang="en-US" dirty="0" smtClean="0">
                <a:latin typeface="Goudy Old Style"/>
                <a:cs typeface="Goudy Old Style"/>
              </a:rPr>
            </a:br>
            <a:r>
              <a:rPr lang="en-US" dirty="0" smtClean="0">
                <a:latin typeface="Goudy Old Style"/>
                <a:cs typeface="Goudy Old Style"/>
              </a:rPr>
              <a:t>Supra-normal Stimulus</a:t>
            </a:r>
            <a:endParaRPr lang="en-US" dirty="0">
              <a:latin typeface="Goudy Old Style"/>
              <a:cs typeface="Goudy Old Style"/>
            </a:endParaRPr>
          </a:p>
        </p:txBody>
      </p:sp>
      <p:sp>
        <p:nvSpPr>
          <p:cNvPr id="3" name="Content Placeholder 2"/>
          <p:cNvSpPr>
            <a:spLocks noGrp="1"/>
          </p:cNvSpPr>
          <p:nvPr>
            <p:ph idx="1"/>
          </p:nvPr>
        </p:nvSpPr>
        <p:spPr/>
        <p:txBody>
          <a:bodyPr/>
          <a:lstStyle/>
          <a:p>
            <a:pPr marL="0" indent="0">
              <a:buNone/>
            </a:pPr>
            <a:endParaRPr lang="en-US" dirty="0">
              <a:latin typeface="Goudy Old Style"/>
              <a:cs typeface="Goudy Old Style"/>
            </a:endParaRPr>
          </a:p>
          <a:p>
            <a:pPr marL="0" indent="0">
              <a:buNone/>
            </a:pPr>
            <a:endParaRPr lang="en-US" sz="3600" dirty="0" smtClean="0">
              <a:latin typeface="Goudy Old Style"/>
              <a:cs typeface="Goudy Old Style"/>
            </a:endParaRPr>
          </a:p>
          <a:p>
            <a:r>
              <a:rPr lang="en-US" sz="3600" dirty="0" smtClean="0">
                <a:latin typeface="Goudy Old Style"/>
                <a:cs typeface="Goudy Old Style"/>
              </a:rPr>
              <a:t>Birds and Eggs</a:t>
            </a:r>
          </a:p>
          <a:p>
            <a:endParaRPr lang="en-US" sz="3600" dirty="0" smtClean="0">
              <a:latin typeface="Goudy Old Style"/>
              <a:cs typeface="Goudy Old Style"/>
            </a:endParaRPr>
          </a:p>
          <a:p>
            <a:r>
              <a:rPr lang="en-US" sz="3600" dirty="0" smtClean="0">
                <a:latin typeface="Goudy Old Style"/>
                <a:cs typeface="Goudy Old Style"/>
              </a:rPr>
              <a:t>Butterflies</a:t>
            </a:r>
          </a:p>
          <a:p>
            <a:endParaRPr lang="en-US" dirty="0"/>
          </a:p>
        </p:txBody>
      </p:sp>
      <p:pic>
        <p:nvPicPr>
          <p:cNvPr id="5" name="Picture 4"/>
          <p:cNvPicPr>
            <a:picLocks noChangeAspect="1"/>
          </p:cNvPicPr>
          <p:nvPr/>
        </p:nvPicPr>
        <p:blipFill>
          <a:blip r:embed="rId3"/>
          <a:stretch>
            <a:fillRect/>
          </a:stretch>
        </p:blipFill>
        <p:spPr>
          <a:xfrm>
            <a:off x="4192355" y="1736139"/>
            <a:ext cx="4320333" cy="4696014"/>
          </a:xfrm>
          <a:prstGeom prst="rect">
            <a:avLst/>
          </a:prstGeom>
        </p:spPr>
      </p:pic>
    </p:spTree>
    <p:extLst>
      <p:ext uri="{BB962C8B-B14F-4D97-AF65-F5344CB8AC3E}">
        <p14:creationId xmlns:p14="http://schemas.microsoft.com/office/powerpoint/2010/main" val="454835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srcRect l="-4435" r="-4435"/>
          <a:stretch>
            <a:fillRect/>
          </a:stretch>
        </p:blipFill>
        <p:spPr>
          <a:xfrm>
            <a:off x="-472142" y="253999"/>
            <a:ext cx="10488706" cy="5244353"/>
          </a:xfrm>
        </p:spPr>
      </p:pic>
      <p:pic>
        <p:nvPicPr>
          <p:cNvPr id="8" name="Picture 7"/>
          <p:cNvPicPr>
            <a:picLocks noChangeAspect="1"/>
          </p:cNvPicPr>
          <p:nvPr/>
        </p:nvPicPr>
        <p:blipFill>
          <a:blip r:embed="rId3"/>
          <a:stretch>
            <a:fillRect/>
          </a:stretch>
        </p:blipFill>
        <p:spPr>
          <a:xfrm>
            <a:off x="0" y="5777006"/>
            <a:ext cx="9144000" cy="521487"/>
          </a:xfrm>
          <a:prstGeom prst="rect">
            <a:avLst/>
          </a:prstGeom>
        </p:spPr>
      </p:pic>
    </p:spTree>
    <p:extLst>
      <p:ext uri="{BB962C8B-B14F-4D97-AF65-F5344CB8AC3E}">
        <p14:creationId xmlns:p14="http://schemas.microsoft.com/office/powerpoint/2010/main" val="381568997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a:noFill/>
          <a:ln/>
          <a:effectLst>
            <a:outerShdw blurRad="63500" dist="35907" dir="16979964"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539" name="Rectangle 1027"/>
          <p:cNvSpPr>
            <a:spLocks noGrp="1" noChangeArrowheads="1"/>
          </p:cNvSpPr>
          <p:nvPr>
            <p:ph type="body" sz="half" idx="1"/>
          </p:nvPr>
        </p:nvSpPr>
        <p:spPr>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800"/>
          </a:p>
        </p:txBody>
      </p:sp>
      <p:sp>
        <p:nvSpPr>
          <p:cNvPr id="65540" name="Rectangle 1028"/>
          <p:cNvSpPr>
            <a:spLocks noGrp="1" noChangeArrowheads="1"/>
          </p:cNvSpPr>
          <p:nvPr>
            <p:ph type="chart" sz="half" idx="2"/>
          </p:nvPr>
        </p:nvSpPr>
        <p:spPr>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pic>
        <p:nvPicPr>
          <p:cNvPr id="65541" name="Picture 1029" descr="Gypsy Mo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0063" y="55563"/>
            <a:ext cx="5602287" cy="6745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57156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p:cNvSpPr>
            <a:spLocks noGrp="1" noChangeArrowheads="1"/>
          </p:cNvSpPr>
          <p:nvPr>
            <p:ph type="body" idx="1"/>
          </p:nvPr>
        </p:nvSpPr>
        <p:spPr>
          <a:xfrm>
            <a:off x="0" y="0"/>
            <a:ext cx="9144000" cy="6858000"/>
          </a:xfrm>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endParaRPr lang="en-US" dirty="0">
              <a:latin typeface="Goudy Old Style" charset="0"/>
            </a:endParaRPr>
          </a:p>
          <a:p>
            <a:pPr>
              <a:buFontTx/>
              <a:buNone/>
            </a:pPr>
            <a:endParaRPr lang="en-US" dirty="0">
              <a:latin typeface="Goudy Old Style" charset="0"/>
            </a:endParaRPr>
          </a:p>
          <a:p>
            <a:pPr>
              <a:buFontTx/>
              <a:buNone/>
            </a:pPr>
            <a:endParaRPr lang="en-US" dirty="0">
              <a:latin typeface="Goudy Old Style" charset="0"/>
            </a:endParaRPr>
          </a:p>
          <a:p>
            <a:pPr>
              <a:buFontTx/>
              <a:buNone/>
            </a:pPr>
            <a:endParaRPr lang="en-US" altLang="ja-JP" dirty="0" smtClean="0">
              <a:latin typeface="Goudy Old Style" charset="0"/>
            </a:endParaRPr>
          </a:p>
          <a:p>
            <a:pPr>
              <a:buFontTx/>
              <a:buNone/>
            </a:pPr>
            <a:r>
              <a:rPr lang="ja-JP" altLang="en-US" dirty="0" smtClean="0">
                <a:latin typeface="Goudy Old Style" charset="0"/>
              </a:rPr>
              <a:t>“</a:t>
            </a:r>
            <a:r>
              <a:rPr lang="en-US" dirty="0">
                <a:latin typeface="Goudy Old Style" charset="0"/>
              </a:rPr>
              <a:t>The male either becomes </a:t>
            </a:r>
            <a:r>
              <a:rPr lang="en-US" dirty="0">
                <a:solidFill>
                  <a:srgbClr val="000000"/>
                </a:solidFill>
                <a:latin typeface="Goudy Old Style" charset="0"/>
              </a:rPr>
              <a:t>confused and </a:t>
            </a:r>
            <a:r>
              <a:rPr lang="en-US" dirty="0" err="1">
                <a:solidFill>
                  <a:srgbClr val="000000"/>
                </a:solidFill>
                <a:latin typeface="Goudy Old Style" charset="0"/>
              </a:rPr>
              <a:t>doesn</a:t>
            </a:r>
            <a:r>
              <a:rPr lang="ja-JP" altLang="en-US" dirty="0">
                <a:solidFill>
                  <a:srgbClr val="000000"/>
                </a:solidFill>
                <a:latin typeface="Goudy Old Style" charset="0"/>
              </a:rPr>
              <a:t>’</a:t>
            </a:r>
            <a:r>
              <a:rPr lang="en-US" dirty="0">
                <a:solidFill>
                  <a:srgbClr val="000000"/>
                </a:solidFill>
                <a:latin typeface="Goudy Old Style" charset="0"/>
              </a:rPr>
              <a:t>t know which direction to turn for the female, or he becomes desensitized to the lower levels of pheromones naturally given out by the female and has no incentive </a:t>
            </a:r>
            <a:r>
              <a:rPr lang="en-US" dirty="0">
                <a:latin typeface="Goudy Old Style" charset="0"/>
              </a:rPr>
              <a:t>to mate with her.</a:t>
            </a:r>
            <a:r>
              <a:rPr lang="ja-JP" altLang="en-US" dirty="0" smtClean="0">
                <a:latin typeface="Goudy Old Style" charset="0"/>
              </a:rPr>
              <a:t>”</a:t>
            </a:r>
            <a:endParaRPr lang="en-US" altLang="ja-JP" dirty="0" smtClean="0">
              <a:latin typeface="Goudy Old Style" charset="0"/>
            </a:endParaRPr>
          </a:p>
          <a:p>
            <a:pPr>
              <a:buFontTx/>
              <a:buNone/>
            </a:pPr>
            <a:endParaRPr lang="en-US" dirty="0">
              <a:latin typeface="Goudy Old Style" charset="0"/>
            </a:endParaRPr>
          </a:p>
          <a:p>
            <a:pPr>
              <a:buFontTx/>
              <a:buNone/>
            </a:pPr>
            <a:endParaRPr lang="en-US" dirty="0">
              <a:latin typeface="Times New Roman" charset="0"/>
            </a:endParaRPr>
          </a:p>
        </p:txBody>
      </p:sp>
      <p:pic>
        <p:nvPicPr>
          <p:cNvPr id="2" name="Picture 1" descr="Screen Shot 2016-06-18 at 8.38.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25" y="174303"/>
            <a:ext cx="8893875" cy="1339606"/>
          </a:xfrm>
          <a:prstGeom prst="rect">
            <a:avLst/>
          </a:prstGeom>
        </p:spPr>
      </p:pic>
    </p:spTree>
    <p:extLst>
      <p:ext uri="{BB962C8B-B14F-4D97-AF65-F5344CB8AC3E}">
        <p14:creationId xmlns:p14="http://schemas.microsoft.com/office/powerpoint/2010/main" val="170194969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383" y="713450"/>
            <a:ext cx="8229600" cy="1143000"/>
          </a:xfrm>
        </p:spPr>
        <p:txBody>
          <a:bodyPr>
            <a:normAutofit/>
          </a:bodyPr>
          <a:lstStyle/>
          <a:p>
            <a:r>
              <a:rPr lang="en-US" sz="3600" dirty="0" err="1" smtClean="0">
                <a:latin typeface="Goudy Old Style"/>
                <a:cs typeface="Goudy Old Style"/>
              </a:rPr>
              <a:t>Supranormal</a:t>
            </a:r>
            <a:r>
              <a:rPr lang="en-US" sz="3600" dirty="0" smtClean="0">
                <a:latin typeface="Goudy Old Style"/>
                <a:cs typeface="Goudy Old Style"/>
              </a:rPr>
              <a:t> Satisfaction?</a:t>
            </a:r>
            <a:endParaRPr lang="en-US" sz="3600" dirty="0">
              <a:latin typeface="Goudy Old Style"/>
              <a:cs typeface="Goudy Old Style"/>
            </a:endParaRPr>
          </a:p>
        </p:txBody>
      </p:sp>
      <p:sp>
        <p:nvSpPr>
          <p:cNvPr id="3" name="Content Placeholder 2"/>
          <p:cNvSpPr>
            <a:spLocks noGrp="1"/>
          </p:cNvSpPr>
          <p:nvPr>
            <p:ph idx="1"/>
          </p:nvPr>
        </p:nvSpPr>
        <p:spPr>
          <a:xfrm>
            <a:off x="457200" y="2498594"/>
            <a:ext cx="8229600" cy="4525963"/>
          </a:xfrm>
        </p:spPr>
        <p:txBody>
          <a:bodyPr>
            <a:normAutofit fontScale="92500" lnSpcReduction="20000"/>
          </a:bodyPr>
          <a:lstStyle/>
          <a:p>
            <a:pPr marL="0" indent="0">
              <a:buNone/>
            </a:pPr>
            <a:r>
              <a:rPr lang="en-US" dirty="0" smtClean="0">
                <a:latin typeface="Goudy Old Style"/>
                <a:cs typeface="Goudy Old Style"/>
              </a:rPr>
              <a:t>Millions ( of young Japanese men) </a:t>
            </a:r>
            <a:r>
              <a:rPr lang="en-US" dirty="0">
                <a:latin typeface="Goudy Old Style"/>
                <a:cs typeface="Goudy Old Style"/>
              </a:rPr>
              <a:t>remain at home as "parasite singles", meaning they live with, and off, their parents. </a:t>
            </a:r>
            <a:r>
              <a:rPr lang="en-US" b="1" dirty="0">
                <a:solidFill>
                  <a:srgbClr val="000000"/>
                </a:solidFill>
                <a:latin typeface="Goudy Old Style"/>
                <a:cs typeface="Goudy Old Style"/>
              </a:rPr>
              <a:t>The pressing need to find a partner has been alleviated by the ubiquity of porn, sex toys and virtual sex on bedroom computers – one reason, say analysts, why consumption of condoms has been falling for a decade</a:t>
            </a:r>
            <a:r>
              <a:rPr lang="en-US" b="1" dirty="0" smtClean="0">
                <a:solidFill>
                  <a:srgbClr val="000000"/>
                </a:solidFill>
                <a:latin typeface="Goudy Old Style"/>
                <a:cs typeface="Goudy Old Style"/>
              </a:rPr>
              <a:t>.</a:t>
            </a:r>
          </a:p>
          <a:p>
            <a:pPr marL="0" indent="0">
              <a:buNone/>
            </a:pPr>
            <a:endParaRPr lang="en-US" dirty="0" smtClean="0">
              <a:latin typeface="Goudy Old Style"/>
              <a:cs typeface="Goudy Old Style"/>
            </a:endParaRPr>
          </a:p>
          <a:p>
            <a:pPr marL="0" indent="0">
              <a:buNone/>
            </a:pPr>
            <a:r>
              <a:rPr lang="en-US" sz="2400" dirty="0" smtClean="0">
                <a:latin typeface="Goudy Old Style"/>
                <a:cs typeface="Goudy Old Style"/>
              </a:rPr>
              <a:t>Japan’s Generation X, David McNeill</a:t>
            </a:r>
          </a:p>
          <a:p>
            <a:pPr marL="0" indent="0">
              <a:buNone/>
            </a:pPr>
            <a:r>
              <a:rPr lang="en-US" sz="2400" dirty="0" smtClean="0">
                <a:latin typeface="Goudy Old Style"/>
                <a:cs typeface="Goudy Old Style"/>
              </a:rPr>
              <a:t>The Independent June 13, 2009</a:t>
            </a:r>
          </a:p>
          <a:p>
            <a:pPr marL="0" indent="0">
              <a:buNone/>
            </a:pPr>
            <a:r>
              <a:rPr lang="en-US" sz="2400" dirty="0">
                <a:latin typeface="Goudy Old Style"/>
                <a:cs typeface="Goudy Old Style"/>
              </a:rPr>
              <a:t>http://</a:t>
            </a:r>
            <a:r>
              <a:rPr lang="en-US" sz="2400" dirty="0" err="1">
                <a:latin typeface="Goudy Old Style"/>
                <a:cs typeface="Goudy Old Style"/>
              </a:rPr>
              <a:t>www.independent.co.uk</a:t>
            </a:r>
            <a:r>
              <a:rPr lang="en-US" sz="2400" dirty="0">
                <a:latin typeface="Goudy Old Style"/>
                <a:cs typeface="Goudy Old Style"/>
              </a:rPr>
              <a:t>/news/world/</a:t>
            </a:r>
            <a:r>
              <a:rPr lang="en-US" sz="2400" dirty="0" err="1">
                <a:latin typeface="Goudy Old Style"/>
                <a:cs typeface="Goudy Old Style"/>
              </a:rPr>
              <a:t>asia</a:t>
            </a:r>
            <a:r>
              <a:rPr lang="en-US" sz="2400" dirty="0">
                <a:latin typeface="Goudy Old Style"/>
                <a:cs typeface="Goudy Old Style"/>
              </a:rPr>
              <a:t>/japans-generation-xx-1704155.html</a:t>
            </a:r>
            <a:endParaRPr lang="en-US" sz="2400" dirty="0" smtClean="0">
              <a:latin typeface="Goudy Old Style"/>
              <a:cs typeface="Goudy Old Style"/>
            </a:endParaRPr>
          </a:p>
        </p:txBody>
      </p:sp>
      <p:pic>
        <p:nvPicPr>
          <p:cNvPr id="4" name="Picture 3"/>
          <p:cNvPicPr>
            <a:picLocks noChangeAspect="1"/>
          </p:cNvPicPr>
          <p:nvPr/>
        </p:nvPicPr>
        <p:blipFill>
          <a:blip r:embed="rId2"/>
          <a:stretch>
            <a:fillRect/>
          </a:stretch>
        </p:blipFill>
        <p:spPr>
          <a:xfrm>
            <a:off x="5173146" y="0"/>
            <a:ext cx="3340376" cy="2505282"/>
          </a:xfrm>
          <a:prstGeom prst="rect">
            <a:avLst/>
          </a:prstGeom>
        </p:spPr>
      </p:pic>
    </p:spTree>
    <p:extLst>
      <p:ext uri="{BB962C8B-B14F-4D97-AF65-F5344CB8AC3E}">
        <p14:creationId xmlns:p14="http://schemas.microsoft.com/office/powerpoint/2010/main" val="393172528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625" y="444500"/>
            <a:ext cx="8229600" cy="2973388"/>
          </a:xfrm>
        </p:spPr>
        <p:txBody>
          <a:bodyPr>
            <a:normAutofit/>
          </a:bodyPr>
          <a:lstStyle/>
          <a:p>
            <a:pPr algn="l"/>
            <a:r>
              <a:rPr lang="en-US" sz="2000" b="1" dirty="0" smtClean="0">
                <a:latin typeface="Goudy Old Style"/>
                <a:cs typeface="Goudy Old Style"/>
              </a:rPr>
              <a:t/>
            </a:r>
            <a:br>
              <a:rPr lang="en-US" sz="2000" b="1" dirty="0" smtClean="0">
                <a:latin typeface="Goudy Old Style"/>
                <a:cs typeface="Goudy Old Style"/>
              </a:rPr>
            </a:br>
            <a:r>
              <a:rPr lang="en-US" sz="3200" b="1" dirty="0" smtClean="0">
                <a:latin typeface="Goudy Old Style"/>
                <a:cs typeface="Goudy Old Style"/>
              </a:rPr>
              <a:t>Sexual Conditioning: Learning to like the hum of a computer</a:t>
            </a:r>
            <a:r>
              <a:rPr lang="is-IS" sz="3200" b="1" dirty="0" smtClean="0">
                <a:latin typeface="Goudy Old Style"/>
                <a:cs typeface="Goudy Old Style"/>
              </a:rPr>
              <a:t>…</a:t>
            </a:r>
            <a:br>
              <a:rPr lang="is-IS" sz="3200" b="1" dirty="0" smtClean="0">
                <a:latin typeface="Goudy Old Style"/>
                <a:cs typeface="Goudy Old Style"/>
              </a:rPr>
            </a:br>
            <a:r>
              <a:rPr lang="is-IS" sz="2000" b="1" dirty="0">
                <a:latin typeface="Goudy Old Style"/>
                <a:cs typeface="Goudy Old Style"/>
              </a:rPr>
              <a:t/>
            </a:r>
            <a:br>
              <a:rPr lang="is-IS" sz="2000" b="1" dirty="0">
                <a:latin typeface="Goudy Old Style"/>
                <a:cs typeface="Goudy Old Style"/>
              </a:rPr>
            </a:br>
            <a:r>
              <a:rPr lang="en-US" sz="2000" b="1" dirty="0" smtClean="0">
                <a:latin typeface="Goudy Old Style"/>
                <a:cs typeface="Goudy Old Style"/>
              </a:rPr>
              <a:t>Normal rats avoid </a:t>
            </a:r>
            <a:r>
              <a:rPr lang="en-US" sz="2000" b="1" dirty="0" err="1" smtClean="0">
                <a:latin typeface="Goudy Old Style"/>
                <a:cs typeface="Goudy Old Style"/>
              </a:rPr>
              <a:t>cadavarine</a:t>
            </a:r>
            <a:r>
              <a:rPr lang="en-US" sz="2000" b="1" dirty="0" smtClean="0">
                <a:latin typeface="Goudy Old Style"/>
                <a:cs typeface="Goudy Old Style"/>
              </a:rPr>
              <a:t> (smell of dead bodies)</a:t>
            </a:r>
            <a:br>
              <a:rPr lang="en-US" sz="2000" b="1" dirty="0" smtClean="0">
                <a:latin typeface="Goudy Old Style"/>
                <a:cs typeface="Goudy Old Style"/>
              </a:rPr>
            </a:br>
            <a:r>
              <a:rPr lang="en-US" sz="2000" b="1" dirty="0" smtClean="0">
                <a:latin typeface="Goudy Old Style"/>
                <a:cs typeface="Goudy Old Style"/>
              </a:rPr>
              <a:t/>
            </a:r>
            <a:br>
              <a:rPr lang="en-US" sz="2000" b="1" dirty="0" smtClean="0">
                <a:latin typeface="Goudy Old Style"/>
                <a:cs typeface="Goudy Old Style"/>
              </a:rPr>
            </a:br>
            <a:r>
              <a:rPr lang="en-US" sz="2000" b="1" dirty="0" smtClean="0">
                <a:latin typeface="Goudy Old Style"/>
                <a:cs typeface="Goudy Old Style"/>
              </a:rPr>
              <a:t>When rats are exposed to </a:t>
            </a:r>
            <a:r>
              <a:rPr lang="en-US" sz="2000" b="1" dirty="0" err="1" smtClean="0">
                <a:latin typeface="Goudy Old Style"/>
                <a:cs typeface="Goudy Old Style"/>
              </a:rPr>
              <a:t>cadavarine</a:t>
            </a:r>
            <a:r>
              <a:rPr lang="en-US" sz="2000" b="1" dirty="0" smtClean="0">
                <a:latin typeface="Goudy Old Style"/>
                <a:cs typeface="Goudy Old Style"/>
              </a:rPr>
              <a:t> only during sex, they learn to associate it with sex, and seek it out!</a:t>
            </a:r>
            <a:endParaRPr lang="en-US" sz="2000" b="1" dirty="0">
              <a:latin typeface="Goudy Old Style"/>
              <a:cs typeface="Goudy Old Style"/>
            </a:endParaRPr>
          </a:p>
        </p:txBody>
      </p:sp>
      <p:pic>
        <p:nvPicPr>
          <p:cNvPr id="5" name="Content Placeholder 4" descr="Screen Shot 2016-10-15 at 6.51.16 AM.png"/>
          <p:cNvPicPr>
            <a:picLocks noGrp="1" noChangeAspect="1"/>
          </p:cNvPicPr>
          <p:nvPr>
            <p:ph idx="1"/>
          </p:nvPr>
        </p:nvPicPr>
        <p:blipFill>
          <a:blip r:embed="rId2">
            <a:extLst>
              <a:ext uri="{28A0092B-C50C-407E-A947-70E740481C1C}">
                <a14:useLocalDpi xmlns:a14="http://schemas.microsoft.com/office/drawing/2010/main" val="0"/>
              </a:ext>
            </a:extLst>
          </a:blip>
          <a:srcRect t="5873" b="5873"/>
          <a:stretch>
            <a:fillRect/>
          </a:stretch>
        </p:blipFill>
        <p:spPr>
          <a:xfrm>
            <a:off x="0" y="3797300"/>
            <a:ext cx="4670425" cy="2568554"/>
          </a:xfrm>
        </p:spPr>
      </p:pic>
      <p:pic>
        <p:nvPicPr>
          <p:cNvPr id="4" name="Picture 3" descr="Screen Shot 2016-10-15 at 6.51.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1874" y="5664200"/>
            <a:ext cx="2412999" cy="1133532"/>
          </a:xfrm>
          <a:prstGeom prst="rect">
            <a:avLst/>
          </a:prstGeom>
        </p:spPr>
      </p:pic>
      <p:pic>
        <p:nvPicPr>
          <p:cNvPr id="6" name="Picture 5" descr="Screen Shot 2016-10-15 at 6.49.2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0425" y="4061306"/>
            <a:ext cx="4318001" cy="1602894"/>
          </a:xfrm>
          <a:prstGeom prst="rect">
            <a:avLst/>
          </a:prstGeom>
        </p:spPr>
      </p:pic>
    </p:spTree>
    <p:extLst>
      <p:ext uri="{BB962C8B-B14F-4D97-AF65-F5344CB8AC3E}">
        <p14:creationId xmlns:p14="http://schemas.microsoft.com/office/powerpoint/2010/main" val="318529110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subTitle" idx="1"/>
          </p:nvPr>
        </p:nvSpPr>
        <p:spPr>
          <a:xfrm>
            <a:off x="0" y="0"/>
            <a:ext cx="9144000" cy="6858000"/>
          </a:xfrm>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endParaRPr lang="en-US" dirty="0">
              <a:latin typeface="Times New Roman" charset="0"/>
            </a:endParaRPr>
          </a:p>
          <a:p>
            <a:endParaRPr lang="en-US" dirty="0">
              <a:latin typeface="Times New Roman" charset="0"/>
            </a:endParaRPr>
          </a:p>
          <a:p>
            <a:endParaRPr lang="en-US" dirty="0">
              <a:latin typeface="Times New Roman" charset="0"/>
            </a:endParaRPr>
          </a:p>
          <a:p>
            <a:endParaRPr lang="en-US" altLang="ja-JP" dirty="0" smtClean="0">
              <a:solidFill>
                <a:schemeClr val="bg1"/>
              </a:solidFill>
              <a:latin typeface="Arial"/>
            </a:endParaRPr>
          </a:p>
          <a:p>
            <a:endParaRPr lang="en-US" altLang="ja-JP" dirty="0">
              <a:solidFill>
                <a:schemeClr val="bg1"/>
              </a:solidFill>
              <a:latin typeface="Arial"/>
            </a:endParaRPr>
          </a:p>
          <a:p>
            <a:endParaRPr lang="en-US" altLang="ja-JP" dirty="0" smtClean="0">
              <a:solidFill>
                <a:schemeClr val="bg1"/>
              </a:solidFill>
              <a:latin typeface="Arial"/>
            </a:endParaRPr>
          </a:p>
          <a:p>
            <a:endParaRPr lang="en-US" altLang="ja-JP" dirty="0">
              <a:solidFill>
                <a:srgbClr val="000000"/>
              </a:solidFill>
              <a:latin typeface="Arial"/>
            </a:endParaRPr>
          </a:p>
          <a:p>
            <a:r>
              <a:rPr lang="ja-JP" altLang="en-US" dirty="0" smtClean="0">
                <a:solidFill>
                  <a:srgbClr val="000000"/>
                </a:solidFill>
                <a:latin typeface="Arial"/>
              </a:rPr>
              <a:t>“</a:t>
            </a:r>
            <a:r>
              <a:rPr lang="en-US" dirty="0">
                <a:solidFill>
                  <a:srgbClr val="000000"/>
                </a:solidFill>
                <a:latin typeface="Times New Roman" charset="0"/>
              </a:rPr>
              <a:t>We suggest that</a:t>
            </a:r>
            <a:r>
              <a:rPr lang="en-US" dirty="0">
                <a:solidFill>
                  <a:srgbClr val="000000"/>
                </a:solidFill>
                <a:latin typeface="Arial"/>
              </a:rPr>
              <a:t>…</a:t>
            </a:r>
            <a:r>
              <a:rPr lang="en-US" dirty="0">
                <a:solidFill>
                  <a:srgbClr val="000000"/>
                </a:solidFill>
                <a:latin typeface="Times New Roman" charset="0"/>
              </a:rPr>
              <a:t> the mirror-neuron system prompts the observers to resonate with the motivational state of other individuals appearing in visual depictions of sexual interactions.</a:t>
            </a:r>
            <a:r>
              <a:rPr lang="ja-JP" altLang="en-US" dirty="0">
                <a:solidFill>
                  <a:srgbClr val="000000"/>
                </a:solidFill>
                <a:latin typeface="Arial"/>
              </a:rPr>
              <a:t>”</a:t>
            </a:r>
            <a:endParaRPr lang="en-US" dirty="0">
              <a:solidFill>
                <a:srgbClr val="000000"/>
              </a:solidFill>
              <a:latin typeface="Times New Roman" charset="0"/>
            </a:endParaRPr>
          </a:p>
          <a:p>
            <a:endParaRPr lang="en-US" dirty="0">
              <a:solidFill>
                <a:srgbClr val="000000"/>
              </a:solidFill>
              <a:latin typeface="Times New Roman" charset="0"/>
            </a:endParaRPr>
          </a:p>
          <a:p>
            <a:r>
              <a:rPr lang="en-US" i="1" dirty="0" err="1" smtClean="0">
                <a:solidFill>
                  <a:srgbClr val="000000"/>
                </a:solidFill>
                <a:latin typeface="Times New Roman" charset="0"/>
              </a:rPr>
              <a:t>Mouras</a:t>
            </a:r>
            <a:r>
              <a:rPr lang="en-US" i="1" dirty="0" smtClean="0">
                <a:solidFill>
                  <a:srgbClr val="000000"/>
                </a:solidFill>
                <a:latin typeface="Times New Roman" charset="0"/>
              </a:rPr>
              <a:t> et al, </a:t>
            </a:r>
            <a:r>
              <a:rPr lang="en-US" i="1" dirty="0" err="1" smtClean="0">
                <a:solidFill>
                  <a:srgbClr val="000000"/>
                </a:solidFill>
                <a:latin typeface="Times New Roman" charset="0"/>
              </a:rPr>
              <a:t>Neuroimage</a:t>
            </a:r>
            <a:r>
              <a:rPr lang="en-US" dirty="0">
                <a:solidFill>
                  <a:srgbClr val="000000"/>
                </a:solidFill>
                <a:latin typeface="Times New Roman" charset="0"/>
              </a:rPr>
              <a:t>, 2008</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075" y="317921"/>
            <a:ext cx="4648706" cy="3486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3"/>
          <p:cNvSpPr>
            <a:spLocks noGrp="1" noChangeArrowheads="1"/>
          </p:cNvSpPr>
          <p:nvPr>
            <p:ph type="body" idx="1"/>
          </p:nvPr>
        </p:nvSpPr>
        <p:spPr>
          <a:xfrm>
            <a:off x="0" y="0"/>
            <a:ext cx="9144000" cy="6858000"/>
          </a:xfrm>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buFontTx/>
              <a:buNone/>
            </a:pPr>
            <a:endParaRPr lang="en-US" dirty="0">
              <a:latin typeface="Times New Roman" charset="0"/>
            </a:endParaRPr>
          </a:p>
          <a:p>
            <a:pPr>
              <a:lnSpc>
                <a:spcPct val="90000"/>
              </a:lnSpc>
              <a:buFontTx/>
              <a:buNone/>
            </a:pPr>
            <a:endParaRPr lang="en-US" sz="2400" dirty="0">
              <a:latin typeface="Times New Roman" charset="0"/>
            </a:endParaRPr>
          </a:p>
          <a:p>
            <a:pPr>
              <a:lnSpc>
                <a:spcPct val="90000"/>
              </a:lnSpc>
              <a:buFontTx/>
              <a:buNone/>
            </a:pPr>
            <a:r>
              <a:rPr lang="en-US" sz="2400" dirty="0">
                <a:latin typeface="Optima" charset="0"/>
              </a:rPr>
              <a:t> </a:t>
            </a:r>
            <a:r>
              <a:rPr lang="en-US" sz="2400" dirty="0">
                <a:latin typeface="Goudy Old Style"/>
                <a:cs typeface="Goudy Old Style"/>
              </a:rPr>
              <a:t> </a:t>
            </a:r>
            <a:endParaRPr lang="en-US" sz="2400" dirty="0" smtClean="0">
              <a:latin typeface="Goudy Old Style"/>
              <a:cs typeface="Goudy Old Style"/>
            </a:endParaRPr>
          </a:p>
          <a:p>
            <a:pPr>
              <a:lnSpc>
                <a:spcPct val="90000"/>
              </a:lnSpc>
              <a:buFontTx/>
              <a:buNone/>
            </a:pPr>
            <a:endParaRPr lang="en-US" sz="2400" dirty="0">
              <a:latin typeface="Goudy Old Style"/>
              <a:cs typeface="Goudy Old Style"/>
            </a:endParaRPr>
          </a:p>
          <a:p>
            <a:pPr>
              <a:lnSpc>
                <a:spcPct val="90000"/>
              </a:lnSpc>
              <a:buFontTx/>
              <a:buNone/>
            </a:pPr>
            <a:endParaRPr lang="en-US" sz="2400" dirty="0" smtClean="0">
              <a:latin typeface="Goudy Old Style"/>
              <a:cs typeface="Goudy Old Style"/>
            </a:endParaRPr>
          </a:p>
          <a:p>
            <a:pPr>
              <a:lnSpc>
                <a:spcPct val="90000"/>
              </a:lnSpc>
              <a:buFontTx/>
              <a:buNone/>
            </a:pPr>
            <a:endParaRPr lang="en-US" sz="2400" dirty="0">
              <a:latin typeface="Goudy Old Style"/>
              <a:cs typeface="Goudy Old Style"/>
            </a:endParaRPr>
          </a:p>
          <a:p>
            <a:pPr>
              <a:lnSpc>
                <a:spcPct val="90000"/>
              </a:lnSpc>
              <a:buFontTx/>
              <a:buNone/>
            </a:pPr>
            <a:endParaRPr lang="en-US" sz="2400" dirty="0" smtClean="0">
              <a:latin typeface="Goudy Old Style"/>
              <a:cs typeface="Goudy Old Style"/>
            </a:endParaRPr>
          </a:p>
          <a:p>
            <a:pPr>
              <a:lnSpc>
                <a:spcPct val="90000"/>
              </a:lnSpc>
              <a:buFontTx/>
              <a:buNone/>
            </a:pPr>
            <a:endParaRPr lang="en-US" sz="2400" dirty="0">
              <a:latin typeface="Goudy Old Style"/>
              <a:cs typeface="Goudy Old Style"/>
            </a:endParaRPr>
          </a:p>
          <a:p>
            <a:pPr>
              <a:lnSpc>
                <a:spcPct val="90000"/>
              </a:lnSpc>
              <a:buFontTx/>
              <a:buNone/>
            </a:pPr>
            <a:r>
              <a:rPr lang="en-US" sz="2400" dirty="0" smtClean="0">
                <a:latin typeface="Goudy Old Style"/>
                <a:cs typeface="Goudy Old Style"/>
              </a:rPr>
              <a:t> </a:t>
            </a:r>
            <a:r>
              <a:rPr lang="ja-JP" altLang="en-US" dirty="0">
                <a:latin typeface="Goudy Old Style"/>
                <a:cs typeface="Goudy Old Style"/>
              </a:rPr>
              <a:t>“</a:t>
            </a:r>
            <a:r>
              <a:rPr lang="en-US" dirty="0">
                <a:latin typeface="Goudy Old Style"/>
                <a:cs typeface="Goudy Old Style"/>
              </a:rPr>
              <a:t>I</a:t>
            </a:r>
            <a:r>
              <a:rPr lang="ja-JP" altLang="en-US" dirty="0">
                <a:latin typeface="Goudy Old Style"/>
                <a:cs typeface="Goudy Old Style"/>
              </a:rPr>
              <a:t>’</a:t>
            </a:r>
            <a:r>
              <a:rPr lang="en-US" dirty="0">
                <a:latin typeface="Goudy Old Style"/>
                <a:cs typeface="Goudy Old Style"/>
              </a:rPr>
              <a:t>d like to really show what I believe the men want to see: violence against women.  I firmly believe that we serve a purpose by showing that. </a:t>
            </a:r>
            <a:r>
              <a:rPr lang="en-US" dirty="0">
                <a:solidFill>
                  <a:srgbClr val="262626"/>
                </a:solidFill>
                <a:latin typeface="Goudy Old Style"/>
                <a:cs typeface="Goudy Old Style"/>
              </a:rPr>
              <a:t>  </a:t>
            </a:r>
          </a:p>
          <a:p>
            <a:pPr algn="ctr">
              <a:lnSpc>
                <a:spcPct val="90000"/>
              </a:lnSpc>
              <a:buFontTx/>
              <a:buNone/>
            </a:pPr>
            <a:endParaRPr lang="en-US" sz="2400" dirty="0" smtClean="0">
              <a:latin typeface="Goudy Old Style"/>
              <a:cs typeface="Goudy Old Style"/>
            </a:endParaRPr>
          </a:p>
          <a:p>
            <a:pPr algn="ctr">
              <a:lnSpc>
                <a:spcPct val="90000"/>
              </a:lnSpc>
              <a:buFontTx/>
              <a:buNone/>
            </a:pPr>
            <a:r>
              <a:rPr lang="en-US" sz="2400" dirty="0" smtClean="0">
                <a:latin typeface="Goudy Old Style"/>
                <a:cs typeface="Goudy Old Style"/>
              </a:rPr>
              <a:t>Bill </a:t>
            </a:r>
            <a:r>
              <a:rPr lang="en-US" sz="2400" dirty="0">
                <a:latin typeface="Goudy Old Style"/>
                <a:cs typeface="Goudy Old Style"/>
              </a:rPr>
              <a:t>Margold, pornography </a:t>
            </a:r>
            <a:r>
              <a:rPr lang="en-US" sz="2400" dirty="0" smtClean="0">
                <a:latin typeface="Goudy Old Style"/>
                <a:cs typeface="Goudy Old Style"/>
              </a:rPr>
              <a:t>performer</a:t>
            </a:r>
          </a:p>
          <a:p>
            <a:pPr algn="ctr">
              <a:lnSpc>
                <a:spcPct val="90000"/>
              </a:lnSpc>
              <a:buFontTx/>
              <a:buNone/>
            </a:pPr>
            <a:r>
              <a:rPr lang="en-US" sz="2400" dirty="0" smtClean="0">
                <a:latin typeface="Goudy Old Style"/>
                <a:cs typeface="Goudy Old Style"/>
              </a:rPr>
              <a:t>Gail Dines, </a:t>
            </a:r>
            <a:r>
              <a:rPr lang="en-US" sz="2400" i="1" dirty="0" smtClean="0">
                <a:latin typeface="Goudy Old Style"/>
                <a:cs typeface="Goudy Old Style"/>
              </a:rPr>
              <a:t>Pornland: How Porn Has Hijacked our Sexuality</a:t>
            </a:r>
            <a:r>
              <a:rPr lang="en-US" sz="2400" dirty="0" smtClean="0">
                <a:latin typeface="Goudy Old Style"/>
                <a:cs typeface="Goudy Old Style"/>
              </a:rPr>
              <a:t>. Beacon Press, Boston 2010, pg xxvi </a:t>
            </a:r>
          </a:p>
          <a:p>
            <a:pPr algn="ctr">
              <a:lnSpc>
                <a:spcPct val="90000"/>
              </a:lnSpc>
              <a:buFontTx/>
              <a:buNone/>
            </a:pPr>
            <a:endParaRPr lang="en-US" dirty="0">
              <a:solidFill>
                <a:srgbClr val="262626"/>
              </a:solidFill>
              <a:latin typeface="Goudy Old Style"/>
              <a:cs typeface="Goudy Old Style"/>
            </a:endParaRPr>
          </a:p>
          <a:p>
            <a:pPr>
              <a:lnSpc>
                <a:spcPct val="90000"/>
              </a:lnSpc>
              <a:buFontTx/>
              <a:buNone/>
            </a:pPr>
            <a:endParaRPr lang="en-US" dirty="0">
              <a:solidFill>
                <a:srgbClr val="262626"/>
              </a:solidFill>
              <a:latin typeface="Times New Roman" charset="0"/>
            </a:endParaRPr>
          </a:p>
          <a:p>
            <a:pPr>
              <a:lnSpc>
                <a:spcPct val="90000"/>
              </a:lnSpc>
              <a:buFontTx/>
              <a:buNone/>
            </a:pPr>
            <a:endParaRPr lang="en-US" dirty="0">
              <a:solidFill>
                <a:srgbClr val="262626"/>
              </a:solidFill>
              <a:latin typeface="Times New Roman" charset="0"/>
            </a:endParaRPr>
          </a:p>
        </p:txBody>
      </p:sp>
      <p:pic>
        <p:nvPicPr>
          <p:cNvPr id="2" name="Picture 1"/>
          <p:cNvPicPr>
            <a:picLocks noChangeAspect="1"/>
          </p:cNvPicPr>
          <p:nvPr/>
        </p:nvPicPr>
        <p:blipFill>
          <a:blip r:embed="rId3"/>
          <a:stretch>
            <a:fillRect/>
          </a:stretch>
        </p:blipFill>
        <p:spPr>
          <a:xfrm>
            <a:off x="3496120" y="423198"/>
            <a:ext cx="1715723" cy="257358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000000"/>
                </a:solidFill>
                <a:latin typeface="Goudy Old Style"/>
                <a:cs typeface="Goudy Old Style"/>
              </a:rPr>
              <a:t>Top 250 Porn Titles and Aggression…</a:t>
            </a:r>
            <a:endParaRPr lang="en-US" sz="2800" b="1" dirty="0">
              <a:solidFill>
                <a:srgbClr val="000000"/>
              </a:solidFill>
              <a:latin typeface="Goudy Old Style"/>
              <a:cs typeface="Goudy Old Style"/>
            </a:endParaRPr>
          </a:p>
        </p:txBody>
      </p:sp>
      <p:sp>
        <p:nvSpPr>
          <p:cNvPr id="4" name="Content Placeholder 3"/>
          <p:cNvSpPr>
            <a:spLocks noGrp="1"/>
          </p:cNvSpPr>
          <p:nvPr>
            <p:ph idx="1"/>
          </p:nvPr>
        </p:nvSpPr>
        <p:spPr>
          <a:xfrm>
            <a:off x="457200" y="1416839"/>
            <a:ext cx="8229600" cy="5126044"/>
          </a:xfrm>
        </p:spPr>
        <p:txBody>
          <a:bodyPr>
            <a:normAutofit fontScale="70000" lnSpcReduction="20000"/>
          </a:bodyPr>
          <a:lstStyle/>
          <a:p>
            <a:pPr marL="0" indent="0">
              <a:buNone/>
            </a:pPr>
            <a:r>
              <a:rPr lang="en-US" sz="3100" dirty="0" smtClean="0">
                <a:solidFill>
                  <a:srgbClr val="000000"/>
                </a:solidFill>
                <a:latin typeface="Goudy Old Style"/>
                <a:cs typeface="Goudy Old Style"/>
              </a:rPr>
              <a:t>“This </a:t>
            </a:r>
            <a:r>
              <a:rPr lang="en-US" sz="3100" dirty="0">
                <a:solidFill>
                  <a:srgbClr val="000000"/>
                </a:solidFill>
                <a:latin typeface="Goudy Old Style"/>
                <a:cs typeface="Goudy Old Style"/>
              </a:rPr>
              <a:t>current study analyzes the content of popular pornographic videos, with the objectives of updating depictions of aggression, degradation, and sexual practices and comparing the study’s results to previous content analysis studies</a:t>
            </a:r>
            <a:r>
              <a:rPr lang="en-US" sz="3100" dirty="0" smtClean="0">
                <a:solidFill>
                  <a:srgbClr val="000000"/>
                </a:solidFill>
                <a:latin typeface="Goudy Old Style"/>
                <a:cs typeface="Goudy Old Style"/>
              </a:rPr>
              <a:t>.</a:t>
            </a:r>
          </a:p>
          <a:p>
            <a:pPr marL="0" indent="0">
              <a:buNone/>
            </a:pPr>
            <a:endParaRPr lang="en-US" sz="3100" dirty="0" smtClean="0">
              <a:solidFill>
                <a:srgbClr val="000000"/>
              </a:solidFill>
              <a:latin typeface="Goudy Old Style"/>
              <a:cs typeface="Goudy Old Style"/>
            </a:endParaRPr>
          </a:p>
          <a:p>
            <a:pPr marL="0" indent="0">
              <a:buNone/>
            </a:pPr>
            <a:r>
              <a:rPr lang="en-US" sz="3100" dirty="0" smtClean="0">
                <a:solidFill>
                  <a:srgbClr val="000000"/>
                </a:solidFill>
                <a:latin typeface="Goudy Old Style"/>
                <a:cs typeface="Goudy Old Style"/>
              </a:rPr>
              <a:t> </a:t>
            </a:r>
            <a:r>
              <a:rPr lang="en-US" sz="3100" dirty="0">
                <a:solidFill>
                  <a:srgbClr val="000000"/>
                </a:solidFill>
                <a:latin typeface="Goudy Old Style"/>
                <a:cs typeface="Goudy Old Style"/>
              </a:rPr>
              <a:t>Findings indicate </a:t>
            </a:r>
            <a:r>
              <a:rPr lang="en-US" sz="3100" b="1" dirty="0">
                <a:solidFill>
                  <a:srgbClr val="000000"/>
                </a:solidFill>
                <a:latin typeface="Goudy Old Style"/>
                <a:cs typeface="Goudy Old Style"/>
              </a:rPr>
              <a:t>high levels of </a:t>
            </a:r>
            <a:r>
              <a:rPr lang="en-US" sz="3100" b="1" dirty="0" smtClean="0">
                <a:solidFill>
                  <a:srgbClr val="000000"/>
                </a:solidFill>
                <a:latin typeface="Goudy Old Style"/>
                <a:cs typeface="Goudy Old Style"/>
              </a:rPr>
              <a:t>aggression </a:t>
            </a:r>
            <a:r>
              <a:rPr lang="en-US" sz="3100" b="1" dirty="0">
                <a:solidFill>
                  <a:srgbClr val="000000"/>
                </a:solidFill>
                <a:latin typeface="Goudy Old Style"/>
                <a:cs typeface="Goudy Old Style"/>
              </a:rPr>
              <a:t>in pornography </a:t>
            </a:r>
            <a:r>
              <a:rPr lang="en-US" sz="3100" dirty="0">
                <a:solidFill>
                  <a:srgbClr val="000000"/>
                </a:solidFill>
                <a:latin typeface="Goudy Old Style"/>
                <a:cs typeface="Goudy Old Style"/>
              </a:rPr>
              <a:t>in both verbal and physical forms. </a:t>
            </a:r>
            <a:r>
              <a:rPr lang="en-US" sz="3100" b="1" dirty="0">
                <a:solidFill>
                  <a:srgbClr val="000000"/>
                </a:solidFill>
                <a:latin typeface="Goudy Old Style"/>
                <a:cs typeface="Goudy Old Style"/>
              </a:rPr>
              <a:t>Of the 304 scenes analyzed, 88.2% contained physical aggression, principally spanking, gagging, and slapping, while 48.7% of scenes contained verbal aggression, primarily name-calling. </a:t>
            </a:r>
            <a:endParaRPr lang="en-US" sz="3100" b="1" dirty="0" smtClean="0">
              <a:solidFill>
                <a:srgbClr val="000000"/>
              </a:solidFill>
              <a:latin typeface="Goudy Old Style"/>
              <a:cs typeface="Goudy Old Style"/>
            </a:endParaRPr>
          </a:p>
          <a:p>
            <a:pPr marL="0" indent="0">
              <a:buNone/>
            </a:pPr>
            <a:endParaRPr lang="en-US" sz="3100" b="1" dirty="0">
              <a:solidFill>
                <a:srgbClr val="000000"/>
              </a:solidFill>
              <a:latin typeface="Goudy Old Style"/>
              <a:cs typeface="Goudy Old Style"/>
            </a:endParaRPr>
          </a:p>
          <a:p>
            <a:pPr marL="0" indent="0">
              <a:buNone/>
            </a:pPr>
            <a:r>
              <a:rPr lang="en-US" sz="3100" dirty="0" smtClean="0">
                <a:solidFill>
                  <a:srgbClr val="000000"/>
                </a:solidFill>
                <a:latin typeface="Goudy Old Style"/>
                <a:cs typeface="Goudy Old Style"/>
              </a:rPr>
              <a:t>Perpetrators </a:t>
            </a:r>
            <a:r>
              <a:rPr lang="en-US" sz="3100" dirty="0">
                <a:solidFill>
                  <a:srgbClr val="000000"/>
                </a:solidFill>
                <a:latin typeface="Goudy Old Style"/>
                <a:cs typeface="Goudy Old Style"/>
              </a:rPr>
              <a:t>of aggression were usually</a:t>
            </a:r>
            <a:r>
              <a:rPr lang="en-US" sz="3100" b="1" dirty="0">
                <a:solidFill>
                  <a:srgbClr val="000000"/>
                </a:solidFill>
                <a:latin typeface="Goudy Old Style"/>
                <a:cs typeface="Goudy Old Style"/>
              </a:rPr>
              <a:t> male</a:t>
            </a:r>
            <a:r>
              <a:rPr lang="en-US" sz="3100" dirty="0">
                <a:solidFill>
                  <a:srgbClr val="000000"/>
                </a:solidFill>
                <a:latin typeface="Goudy Old Style"/>
                <a:cs typeface="Goudy Old Style"/>
              </a:rPr>
              <a:t>, whereas targets of aggression were </a:t>
            </a:r>
            <a:r>
              <a:rPr lang="en-US" sz="3100" b="1" dirty="0">
                <a:solidFill>
                  <a:srgbClr val="000000"/>
                </a:solidFill>
                <a:latin typeface="Goudy Old Style"/>
                <a:cs typeface="Goudy Old Style"/>
              </a:rPr>
              <a:t>overwhelmingly female</a:t>
            </a:r>
            <a:r>
              <a:rPr lang="en-US" sz="3100" dirty="0">
                <a:solidFill>
                  <a:srgbClr val="000000"/>
                </a:solidFill>
                <a:latin typeface="Goudy Old Style"/>
                <a:cs typeface="Goudy Old Style"/>
              </a:rPr>
              <a:t>. Targets most often showed pleasure or responded neutrally to the aggression</a:t>
            </a:r>
            <a:r>
              <a:rPr lang="en-US" sz="3100" dirty="0" smtClean="0">
                <a:solidFill>
                  <a:srgbClr val="000000"/>
                </a:solidFill>
                <a:latin typeface="Goudy Old Style"/>
                <a:cs typeface="Goudy Old Style"/>
              </a:rPr>
              <a:t>.” </a:t>
            </a:r>
            <a:endParaRPr lang="en-US" sz="3100" dirty="0">
              <a:solidFill>
                <a:srgbClr val="000000"/>
              </a:solidFill>
              <a:latin typeface="Goudy Old Style"/>
              <a:cs typeface="Goudy Old Style"/>
            </a:endParaRPr>
          </a:p>
          <a:p>
            <a:pPr marL="0" indent="0">
              <a:buNone/>
            </a:pPr>
            <a:endParaRPr lang="en-US" sz="2200" dirty="0">
              <a:latin typeface="Goudy Old Style"/>
              <a:cs typeface="Goudy Old Style"/>
            </a:endParaRPr>
          </a:p>
          <a:p>
            <a:pPr marL="0" indent="0">
              <a:buNone/>
            </a:pPr>
            <a:endParaRPr lang="en-US" sz="1600" dirty="0" smtClean="0">
              <a:latin typeface="Goudy Old Style"/>
              <a:cs typeface="Goudy Old Style"/>
            </a:endParaRPr>
          </a:p>
          <a:p>
            <a:pPr marL="0" indent="0">
              <a:buNone/>
            </a:pPr>
            <a:endParaRPr lang="en-US" sz="1600" dirty="0">
              <a:latin typeface="Goudy Old Style"/>
              <a:cs typeface="Goudy Old Style"/>
            </a:endParaRPr>
          </a:p>
          <a:p>
            <a:pPr marL="0" indent="0">
              <a:buNone/>
            </a:pPr>
            <a:endParaRPr lang="en-US" sz="1600" dirty="0" smtClean="0">
              <a:latin typeface="Goudy Old Style"/>
              <a:cs typeface="Goudy Old Style"/>
            </a:endParaRPr>
          </a:p>
          <a:p>
            <a:pPr marL="0" indent="0">
              <a:buNone/>
            </a:pPr>
            <a:r>
              <a:rPr lang="en-US" sz="1600" dirty="0" smtClean="0">
                <a:latin typeface="Goudy Old Style"/>
                <a:cs typeface="Goudy Old Style"/>
              </a:rPr>
              <a:t>Ana </a:t>
            </a:r>
            <a:r>
              <a:rPr lang="en-US" sz="1600" dirty="0">
                <a:latin typeface="Goudy Old Style"/>
                <a:cs typeface="Goudy Old Style"/>
              </a:rPr>
              <a:t>J. </a:t>
            </a:r>
            <a:r>
              <a:rPr lang="en-US" sz="1600" dirty="0" smtClean="0">
                <a:latin typeface="Goudy Old Style"/>
                <a:cs typeface="Goudy Old Style"/>
              </a:rPr>
              <a:t>Bridges, </a:t>
            </a:r>
            <a:r>
              <a:rPr lang="en-US" sz="1600" dirty="0">
                <a:latin typeface="Goudy Old Style"/>
                <a:cs typeface="Goudy Old Style"/>
              </a:rPr>
              <a:t>Robert </a:t>
            </a:r>
            <a:r>
              <a:rPr lang="en-US" sz="1600" dirty="0" smtClean="0">
                <a:latin typeface="Goudy Old Style"/>
                <a:cs typeface="Goudy Old Style"/>
              </a:rPr>
              <a:t>Wosnitzer, </a:t>
            </a:r>
            <a:r>
              <a:rPr lang="en-US" sz="1600" dirty="0">
                <a:latin typeface="Goudy Old Style"/>
                <a:cs typeface="Goudy Old Style"/>
              </a:rPr>
              <a:t>Erica </a:t>
            </a:r>
            <a:r>
              <a:rPr lang="en-US" sz="1600" dirty="0" smtClean="0">
                <a:latin typeface="Goudy Old Style"/>
                <a:cs typeface="Goudy Old Style"/>
              </a:rPr>
              <a:t>Scharrer, </a:t>
            </a:r>
            <a:r>
              <a:rPr lang="en-US" sz="1600" dirty="0">
                <a:latin typeface="Goudy Old Style"/>
                <a:cs typeface="Goudy Old Style"/>
              </a:rPr>
              <a:t>Chyng </a:t>
            </a:r>
            <a:r>
              <a:rPr lang="en-US" sz="1600" dirty="0" smtClean="0">
                <a:latin typeface="Goudy Old Style"/>
                <a:cs typeface="Goudy Old Style"/>
              </a:rPr>
              <a:t>Sun,</a:t>
            </a:r>
            <a:r>
              <a:rPr lang="en-US" sz="1600" dirty="0">
                <a:latin typeface="Goudy Old Style"/>
                <a:cs typeface="Goudy Old Style"/>
              </a:rPr>
              <a:t/>
            </a:r>
            <a:br>
              <a:rPr lang="en-US" sz="1600" dirty="0">
                <a:latin typeface="Goudy Old Style"/>
                <a:cs typeface="Goudy Old Style"/>
              </a:rPr>
            </a:br>
            <a:r>
              <a:rPr lang="en-US" sz="1600" dirty="0">
                <a:latin typeface="Goudy Old Style"/>
                <a:cs typeface="Goudy Old Style"/>
              </a:rPr>
              <a:t>and Rachael </a:t>
            </a:r>
            <a:r>
              <a:rPr lang="en-US" sz="1600" dirty="0" smtClean="0">
                <a:latin typeface="Goudy Old Style"/>
                <a:cs typeface="Goudy Old Style"/>
              </a:rPr>
              <a:t>Liberman.   </a:t>
            </a:r>
            <a:r>
              <a:rPr lang="en-US" sz="1600" b="1" dirty="0">
                <a:latin typeface="Goudy Old Style"/>
                <a:cs typeface="Goudy Old Style"/>
              </a:rPr>
              <a:t>Aggression and Sexual Behavior in Best-Selling Pornography Videos:</a:t>
            </a:r>
            <a:br>
              <a:rPr lang="en-US" sz="1600" b="1" dirty="0">
                <a:latin typeface="Goudy Old Style"/>
                <a:cs typeface="Goudy Old Style"/>
              </a:rPr>
            </a:br>
            <a:r>
              <a:rPr lang="en-US" sz="1600" b="1" dirty="0">
                <a:latin typeface="Goudy Old Style"/>
                <a:cs typeface="Goudy Old Style"/>
              </a:rPr>
              <a:t>A Content Analysis </a:t>
            </a:r>
            <a:r>
              <a:rPr lang="en-US" sz="1600" b="1" dirty="0" smtClean="0">
                <a:latin typeface="Goudy Old Style"/>
                <a:cs typeface="Goudy Old Style"/>
              </a:rPr>
              <a:t>Update. </a:t>
            </a:r>
            <a:r>
              <a:rPr lang="en-US" sz="1600" i="1" dirty="0">
                <a:latin typeface="Goudy Old Style"/>
                <a:cs typeface="Goudy Old Style"/>
              </a:rPr>
              <a:t>Violence Against Women </a:t>
            </a:r>
            <a:r>
              <a:rPr lang="en-US" sz="1600" dirty="0">
                <a:latin typeface="Goudy Old Style"/>
                <a:cs typeface="Goudy Old Style"/>
              </a:rPr>
              <a:t>16(10) 1065-1085 </a:t>
            </a:r>
          </a:p>
          <a:p>
            <a:pPr marL="0" indent="0">
              <a:buNone/>
            </a:pPr>
            <a:endParaRPr lang="en-US" sz="1800" dirty="0"/>
          </a:p>
          <a:p>
            <a:pPr marL="0" indent="0">
              <a:buNone/>
            </a:pPr>
            <a:endParaRPr lang="en-US" sz="1800" dirty="0">
              <a:latin typeface="Goudy Old Style"/>
              <a:cs typeface="Goudy Old Style"/>
            </a:endParaRPr>
          </a:p>
          <a:p>
            <a:endParaRPr lang="en-US" dirty="0"/>
          </a:p>
        </p:txBody>
      </p:sp>
    </p:spTree>
    <p:extLst>
      <p:ext uri="{BB962C8B-B14F-4D97-AF65-F5344CB8AC3E}">
        <p14:creationId xmlns:p14="http://schemas.microsoft.com/office/powerpoint/2010/main" val="28881453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p:txBody>
          <a:bodyPr/>
          <a:lstStyle/>
          <a:p>
            <a:endParaRPr lang="en-US"/>
          </a:p>
        </p:txBody>
      </p:sp>
      <p:sp>
        <p:nvSpPr>
          <p:cNvPr id="43011" name="Rectangle 3"/>
          <p:cNvSpPr>
            <a:spLocks noGrp="1" noChangeArrowheads="1"/>
          </p:cNvSpPr>
          <p:nvPr>
            <p:ph type="subTitle" idx="1"/>
          </p:nvPr>
        </p:nvSpPr>
        <p:spPr/>
        <p:txBody>
          <a:bodyPr/>
          <a:lstStyle/>
          <a:p>
            <a:endParaRPr lang="en-US"/>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729710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Goudy Old Style"/>
                <a:cs typeface="Goudy Old Style"/>
              </a:rPr>
              <a:t>Limbic drive wins in a head to head battle with cognition</a:t>
            </a:r>
            <a:endParaRPr lang="en-US" sz="3200" dirty="0">
              <a:latin typeface="Goudy Old Style"/>
              <a:cs typeface="Goudy Old Style"/>
            </a:endParaRPr>
          </a:p>
        </p:txBody>
      </p:sp>
      <p:sp>
        <p:nvSpPr>
          <p:cNvPr id="3" name="Content Placeholder 2"/>
          <p:cNvSpPr>
            <a:spLocks noGrp="1"/>
          </p:cNvSpPr>
          <p:nvPr>
            <p:ph idx="1"/>
          </p:nvPr>
        </p:nvSpPr>
        <p:spPr>
          <a:xfrm>
            <a:off x="914400" y="4047699"/>
            <a:ext cx="8229600" cy="4525963"/>
          </a:xfrm>
        </p:spPr>
        <p:txBody>
          <a:bodyPr>
            <a:normAutofit/>
          </a:bodyPr>
          <a:lstStyle/>
          <a:p>
            <a:pPr marL="0" indent="0">
              <a:buNone/>
            </a:pPr>
            <a:r>
              <a:rPr lang="is-IS" sz="2400" dirty="0" smtClean="0">
                <a:latin typeface="Goudy Old Style"/>
                <a:cs typeface="Goudy Old Style"/>
              </a:rPr>
              <a:t>Sex is progression from emotional inception to autonomic arousal...</a:t>
            </a:r>
            <a:endParaRPr lang="is-IS" sz="2400" dirty="0">
              <a:latin typeface="Goudy Old Style"/>
              <a:cs typeface="Goudy Old Style"/>
            </a:endParaRPr>
          </a:p>
          <a:p>
            <a:pPr marL="0" indent="0">
              <a:buNone/>
            </a:pPr>
            <a:r>
              <a:rPr lang="is-IS" sz="2400" dirty="0" smtClean="0">
                <a:latin typeface="Goudy Old Style"/>
                <a:cs typeface="Goudy Old Style"/>
              </a:rPr>
              <a:t>It is always prone to sympathetic overshoot...catecholamines tend to dominate</a:t>
            </a:r>
            <a:endParaRPr lang="is-IS" sz="2400" dirty="0">
              <a:latin typeface="Goudy Old Style"/>
              <a:cs typeface="Goudy Old Style"/>
            </a:endParaRPr>
          </a:p>
          <a:p>
            <a:pPr marL="0" indent="0">
              <a:buNone/>
            </a:pPr>
            <a:r>
              <a:rPr lang="is-IS" sz="2400" dirty="0" smtClean="0">
                <a:latin typeface="Goudy Old Style"/>
                <a:cs typeface="Goudy Old Style"/>
              </a:rPr>
              <a:t>Aggression is the end game of autonomic sympathetic arousal..</a:t>
            </a:r>
          </a:p>
        </p:txBody>
      </p:sp>
      <p:pic>
        <p:nvPicPr>
          <p:cNvPr id="4" name="Picture 3" descr="Screen Shot 2016-06-18 at 7.58.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072" y="1532303"/>
            <a:ext cx="3244412" cy="2282914"/>
          </a:xfrm>
          <a:prstGeom prst="rect">
            <a:avLst/>
          </a:prstGeom>
        </p:spPr>
      </p:pic>
      <p:pic>
        <p:nvPicPr>
          <p:cNvPr id="5" name="Picture 4" descr="Screen Shot 2016-06-18 at 7.57.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5541" y="1532303"/>
            <a:ext cx="3520995" cy="2245983"/>
          </a:xfrm>
          <a:prstGeom prst="rect">
            <a:avLst/>
          </a:prstGeom>
        </p:spPr>
      </p:pic>
    </p:spTree>
    <p:extLst>
      <p:ext uri="{BB962C8B-B14F-4D97-AF65-F5344CB8AC3E}">
        <p14:creationId xmlns:p14="http://schemas.microsoft.com/office/powerpoint/2010/main" val="444799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861627"/>
            <a:ext cx="8229600" cy="4525963"/>
          </a:xfrm>
        </p:spPr>
        <p:txBody>
          <a:bodyPr/>
          <a:lstStyle/>
          <a:p>
            <a:pPr marL="0" indent="0" algn="ctr">
              <a:buNone/>
            </a:pPr>
            <a:r>
              <a:rPr lang="en-US" sz="3600" dirty="0" smtClean="0">
                <a:latin typeface="Goudy Old Style"/>
                <a:cs typeface="Goudy Old Style"/>
              </a:rPr>
              <a:t>“Instead of experiencing the widely reported “great decline” in rape, America is in the midst of a hidden rape crisis.”</a:t>
            </a:r>
          </a:p>
          <a:p>
            <a:pPr marL="0" indent="0" algn="ctr">
              <a:buNone/>
            </a:pPr>
            <a:endParaRPr lang="en-US" dirty="0">
              <a:latin typeface="Goudy Old Style"/>
              <a:cs typeface="Goudy Old Style"/>
            </a:endParaRPr>
          </a:p>
          <a:p>
            <a:pPr marL="0" indent="0" algn="ctr">
              <a:buNone/>
            </a:pPr>
            <a:r>
              <a:rPr lang="en-US" dirty="0" smtClean="0">
                <a:latin typeface="Goudy Old Style"/>
                <a:cs typeface="Goudy Old Style"/>
              </a:rPr>
              <a:t>Yung, </a:t>
            </a:r>
            <a:r>
              <a:rPr lang="en-US" i="1" dirty="0" smtClean="0">
                <a:latin typeface="Goudy Old Style"/>
                <a:cs typeface="Goudy Old Style"/>
              </a:rPr>
              <a:t>Iowa Law Review</a:t>
            </a:r>
            <a:r>
              <a:rPr lang="en-US" dirty="0" smtClean="0">
                <a:latin typeface="Goudy Old Style"/>
                <a:cs typeface="Goudy Old Style"/>
              </a:rPr>
              <a:t>, 2014, Volume 99:1197-1255.</a:t>
            </a:r>
          </a:p>
        </p:txBody>
      </p:sp>
      <p:sp>
        <p:nvSpPr>
          <p:cNvPr id="8" name="Title 7"/>
          <p:cNvSpPr>
            <a:spLocks noGrp="1"/>
          </p:cNvSpPr>
          <p:nvPr>
            <p:ph type="title"/>
          </p:nvPr>
        </p:nvSpPr>
        <p:spPr/>
        <p:txBody>
          <a:bodyPr/>
          <a:lstStyle/>
          <a:p>
            <a:endParaRPr lang="en-US" dirty="0"/>
          </a:p>
        </p:txBody>
      </p:sp>
    </p:spTree>
    <p:extLst>
      <p:ext uri="{BB962C8B-B14F-4D97-AF65-F5344CB8AC3E}">
        <p14:creationId xmlns:p14="http://schemas.microsoft.com/office/powerpoint/2010/main" val="216071364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descr="Screen Shot 2016-06-18 at 8.04.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127" y="274638"/>
            <a:ext cx="5021744" cy="2559721"/>
          </a:xfrm>
          <a:prstGeom prst="rect">
            <a:avLst/>
          </a:prstGeom>
        </p:spPr>
      </p:pic>
      <p:pic>
        <p:nvPicPr>
          <p:cNvPr id="9" name="Content Placeholder 8" descr="Screen Shot 2016-06-18 at 8.04.20 AM.png"/>
          <p:cNvPicPr>
            <a:picLocks noGrp="1" noChangeAspect="1"/>
          </p:cNvPicPr>
          <p:nvPr>
            <p:ph idx="1"/>
          </p:nvPr>
        </p:nvPicPr>
        <p:blipFill>
          <a:blip r:embed="rId3">
            <a:extLst>
              <a:ext uri="{28A0092B-C50C-407E-A947-70E740481C1C}">
                <a14:useLocalDpi xmlns:a14="http://schemas.microsoft.com/office/drawing/2010/main" val="0"/>
              </a:ext>
            </a:extLst>
          </a:blip>
          <a:srcRect t="-21550" b="-21550"/>
          <a:stretch>
            <a:fillRect/>
          </a:stretch>
        </p:blipFill>
        <p:spPr>
          <a:xfrm>
            <a:off x="707325" y="2158843"/>
            <a:ext cx="8229600" cy="4525963"/>
          </a:xfrm>
        </p:spPr>
      </p:pic>
      <p:sp>
        <p:nvSpPr>
          <p:cNvPr id="10" name="TextBox 9"/>
          <p:cNvSpPr txBox="1"/>
          <p:nvPr/>
        </p:nvSpPr>
        <p:spPr>
          <a:xfrm>
            <a:off x="423289" y="6311958"/>
            <a:ext cx="7593620" cy="369332"/>
          </a:xfrm>
          <a:prstGeom prst="rect">
            <a:avLst/>
          </a:prstGeom>
          <a:noFill/>
        </p:spPr>
        <p:txBody>
          <a:bodyPr wrap="none" rtlCol="0">
            <a:spAutoFit/>
          </a:bodyPr>
          <a:lstStyle/>
          <a:p>
            <a:r>
              <a:rPr lang="en-US" dirty="0" smtClean="0">
                <a:latin typeface="Goudy Old Style"/>
                <a:cs typeface="Goudy Old Style"/>
              </a:rPr>
              <a:t>Violence Against Women, </a:t>
            </a:r>
            <a:r>
              <a:rPr lang="en-US" dirty="0">
                <a:latin typeface="Goudy Old Style"/>
                <a:cs typeface="Goudy Old Style"/>
              </a:rPr>
              <a:t>1077801216648795, first published on May 22, 2016</a:t>
            </a:r>
          </a:p>
        </p:txBody>
      </p:sp>
    </p:spTree>
    <p:extLst>
      <p:ext uri="{BB962C8B-B14F-4D97-AF65-F5344CB8AC3E}">
        <p14:creationId xmlns:p14="http://schemas.microsoft.com/office/powerpoint/2010/main" val="375596934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oudy Old Style"/>
                <a:cs typeface="Goudy Old Style"/>
              </a:rPr>
              <a:t>Porn-Induced Sexual Dysfunction</a:t>
            </a:r>
            <a:endParaRPr lang="en-US" dirty="0">
              <a:latin typeface="Goudy Old Style"/>
              <a:cs typeface="Goudy Old Style"/>
            </a:endParaRPr>
          </a:p>
        </p:txBody>
      </p:sp>
      <p:sp>
        <p:nvSpPr>
          <p:cNvPr id="3" name="Content Placeholder 2"/>
          <p:cNvSpPr>
            <a:spLocks noGrp="1"/>
          </p:cNvSpPr>
          <p:nvPr>
            <p:ph idx="1"/>
          </p:nvPr>
        </p:nvSpPr>
        <p:spPr>
          <a:xfrm>
            <a:off x="611123" y="2100538"/>
            <a:ext cx="8229600" cy="4525963"/>
          </a:xfrm>
        </p:spPr>
        <p:txBody>
          <a:bodyPr/>
          <a:lstStyle/>
          <a:p>
            <a:pPr marL="0" indent="0">
              <a:buNone/>
            </a:pPr>
            <a:r>
              <a:rPr lang="en-US" dirty="0">
                <a:latin typeface="Goudy Old Style"/>
                <a:cs typeface="Goudy Old Style"/>
              </a:rPr>
              <a:t>“It’s hard to know exactly how many young men are suffering from porn-induced ED, but it’s clear that this is a new phenomenon, and it’s not rare.”   </a:t>
            </a:r>
            <a:endParaRPr lang="en-US" dirty="0" smtClean="0">
              <a:latin typeface="Goudy Old Style"/>
              <a:cs typeface="Goudy Old Style"/>
            </a:endParaRPr>
          </a:p>
          <a:p>
            <a:pPr marL="0" indent="0">
              <a:buNone/>
            </a:pPr>
            <a:endParaRPr lang="en-US" dirty="0">
              <a:latin typeface="Goudy Old Style"/>
              <a:cs typeface="Goudy Old Style"/>
            </a:endParaRPr>
          </a:p>
          <a:p>
            <a:pPr marL="0" indent="0">
              <a:buNone/>
            </a:pPr>
            <a:r>
              <a:rPr lang="en-US" dirty="0" smtClean="0">
                <a:latin typeface="Goudy Old Style"/>
                <a:cs typeface="Goudy Old Style"/>
              </a:rPr>
              <a:t> Abraham </a:t>
            </a:r>
            <a:r>
              <a:rPr lang="en-US" dirty="0" err="1" smtClean="0">
                <a:latin typeface="Goudy Old Style"/>
                <a:cs typeface="Goudy Old Style"/>
              </a:rPr>
              <a:t>Morgentaler</a:t>
            </a:r>
            <a:r>
              <a:rPr lang="en-US" dirty="0" smtClean="0">
                <a:latin typeface="Goudy Old Style"/>
                <a:cs typeface="Goudy Old Style"/>
              </a:rPr>
              <a:t>, Harvard urologist</a:t>
            </a:r>
            <a:endParaRPr lang="en-US" dirty="0">
              <a:latin typeface="Goudy Old Style"/>
              <a:cs typeface="Goudy Old Style"/>
            </a:endParaRPr>
          </a:p>
        </p:txBody>
      </p:sp>
    </p:spTree>
    <p:extLst>
      <p:ext uri="{BB962C8B-B14F-4D97-AF65-F5344CB8AC3E}">
        <p14:creationId xmlns:p14="http://schemas.microsoft.com/office/powerpoint/2010/main" val="70506855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718" y="5419369"/>
            <a:ext cx="8229600" cy="1143000"/>
          </a:xfrm>
        </p:spPr>
        <p:txBody>
          <a:bodyPr>
            <a:normAutofit fontScale="90000"/>
          </a:bodyPr>
          <a:lstStyle/>
          <a:p>
            <a:r>
              <a:rPr lang="en-US" sz="2800" dirty="0" smtClean="0">
                <a:latin typeface="Goudy Old Style"/>
                <a:cs typeface="Goudy Old Style"/>
              </a:rPr>
              <a:t>Harry </a:t>
            </a:r>
            <a:r>
              <a:rPr lang="en-US" sz="2800" dirty="0" err="1" smtClean="0">
                <a:latin typeface="Goudy Old Style"/>
                <a:cs typeface="Goudy Old Style"/>
              </a:rPr>
              <a:t>Fisch</a:t>
            </a:r>
            <a:r>
              <a:rPr lang="en-US" sz="2800" dirty="0" smtClean="0">
                <a:latin typeface="Goudy Old Style"/>
                <a:cs typeface="Goudy Old Style"/>
              </a:rPr>
              <a:t>, MD</a:t>
            </a:r>
            <a:br>
              <a:rPr lang="en-US" sz="2800" dirty="0" smtClean="0">
                <a:latin typeface="Goudy Old Style"/>
                <a:cs typeface="Goudy Old Style"/>
              </a:rPr>
            </a:br>
            <a:r>
              <a:rPr lang="en-US" sz="2800" dirty="0" smtClean="0">
                <a:latin typeface="Goudy Old Style"/>
                <a:cs typeface="Goudy Old Style"/>
              </a:rPr>
              <a:t>Cornell Urologist</a:t>
            </a:r>
            <a:br>
              <a:rPr lang="en-US" sz="2800" dirty="0" smtClean="0">
                <a:latin typeface="Goudy Old Style"/>
                <a:cs typeface="Goudy Old Style"/>
              </a:rPr>
            </a:br>
            <a:r>
              <a:rPr lang="en-US" sz="2800" i="1" dirty="0" smtClean="0">
                <a:latin typeface="Goudy Old Style"/>
                <a:cs typeface="Goudy Old Style"/>
              </a:rPr>
              <a:t>The New Normal</a:t>
            </a:r>
            <a:endParaRPr lang="en-US" sz="2800" i="1" dirty="0">
              <a:latin typeface="Goudy Old Style"/>
              <a:cs typeface="Goudy Old Style"/>
            </a:endParaRPr>
          </a:p>
        </p:txBody>
      </p:sp>
      <p:sp>
        <p:nvSpPr>
          <p:cNvPr id="3" name="Content Placeholder 2"/>
          <p:cNvSpPr>
            <a:spLocks noGrp="1"/>
          </p:cNvSpPr>
          <p:nvPr>
            <p:ph idx="1"/>
          </p:nvPr>
        </p:nvSpPr>
        <p:spPr>
          <a:xfrm>
            <a:off x="591883" y="893406"/>
            <a:ext cx="8229600" cy="4525963"/>
          </a:xfrm>
        </p:spPr>
        <p:txBody>
          <a:bodyPr>
            <a:normAutofit lnSpcReduction="10000"/>
          </a:bodyPr>
          <a:lstStyle/>
          <a:p>
            <a:pPr marL="0" indent="0">
              <a:buNone/>
            </a:pPr>
            <a:r>
              <a:rPr lang="en-US" dirty="0" smtClean="0">
                <a:latin typeface="Goudy Old Style"/>
                <a:cs typeface="Goudy Old Style"/>
              </a:rPr>
              <a:t> </a:t>
            </a:r>
            <a:r>
              <a:rPr lang="en-US" dirty="0">
                <a:latin typeface="Goudy Old Style"/>
                <a:cs typeface="Goudy Old Style"/>
              </a:rPr>
              <a:t>"When I say that porn is killing America's sexual behavior, I am not kidding, nor am I exaggerating. I see the detrimental and grave effects of porn on men and women and their relationships every day in my office, and I hear about it every time I go on the radio.  I'm particularly blunt about this topic because I believe porn is ...harming every aspect of sexual health… A man who masturbates frequently [to porn] can become unable to have sex.” </a:t>
            </a:r>
          </a:p>
        </p:txBody>
      </p:sp>
    </p:spTree>
    <p:extLst>
      <p:ext uri="{BB962C8B-B14F-4D97-AF65-F5344CB8AC3E}">
        <p14:creationId xmlns:p14="http://schemas.microsoft.com/office/powerpoint/2010/main" val="224484557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creen Shot 2016-10-14 at 10.24.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467" y="748771"/>
            <a:ext cx="7440066" cy="2692400"/>
          </a:xfrm>
          <a:prstGeom prst="rect">
            <a:avLst/>
          </a:prstGeom>
        </p:spPr>
      </p:pic>
      <p:pic>
        <p:nvPicPr>
          <p:cNvPr id="8" name="Content Placeholder 7" descr="Screen Shot 2016-10-14 at 10.26.33 PM.png"/>
          <p:cNvPicPr>
            <a:picLocks noGrp="1" noChangeAspect="1"/>
          </p:cNvPicPr>
          <p:nvPr>
            <p:ph idx="1"/>
          </p:nvPr>
        </p:nvPicPr>
        <p:blipFill>
          <a:blip r:embed="rId3">
            <a:extLst>
              <a:ext uri="{28A0092B-C50C-407E-A947-70E740481C1C}">
                <a14:useLocalDpi xmlns:a14="http://schemas.microsoft.com/office/drawing/2010/main" val="0"/>
              </a:ext>
            </a:extLst>
          </a:blip>
          <a:srcRect t="-354281" b="-354281"/>
          <a:stretch>
            <a:fillRect/>
          </a:stretch>
        </p:blipFill>
        <p:spPr>
          <a:xfrm>
            <a:off x="457200" y="2484437"/>
            <a:ext cx="8229600" cy="4525963"/>
          </a:xfrm>
        </p:spPr>
      </p:pic>
    </p:spTree>
    <p:extLst>
      <p:ext uri="{BB962C8B-B14F-4D97-AF65-F5344CB8AC3E}">
        <p14:creationId xmlns:p14="http://schemas.microsoft.com/office/powerpoint/2010/main" val="133800757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 y="-333800"/>
            <a:ext cx="8229600" cy="1371600"/>
          </a:xfrm>
        </p:spPr>
        <p:txBody>
          <a:bodyPr/>
          <a:lstStyle/>
          <a:p>
            <a:r>
              <a:rPr lang="en-US" sz="3200" dirty="0" smtClean="0">
                <a:latin typeface="Goudy Old Style"/>
                <a:cs typeface="Goudy Old Style"/>
              </a:rPr>
              <a:t>Multi-modal Neuroplasticity and </a:t>
            </a:r>
            <a:r>
              <a:rPr lang="en-US" sz="3200" dirty="0" err="1" smtClean="0">
                <a:latin typeface="Goudy Old Style"/>
                <a:cs typeface="Goudy Old Style"/>
              </a:rPr>
              <a:t>Megaplasticity</a:t>
            </a:r>
            <a:endParaRPr lang="en-US" sz="3200" dirty="0">
              <a:latin typeface="Goudy Old Style"/>
              <a:cs typeface="Goudy Old Style"/>
            </a:endParaRPr>
          </a:p>
        </p:txBody>
      </p:sp>
      <p:sp>
        <p:nvSpPr>
          <p:cNvPr id="3" name="Content Placeholder 2"/>
          <p:cNvSpPr>
            <a:spLocks noGrp="1"/>
          </p:cNvSpPr>
          <p:nvPr>
            <p:ph idx="1"/>
          </p:nvPr>
        </p:nvSpPr>
        <p:spPr>
          <a:xfrm>
            <a:off x="822960" y="3825294"/>
            <a:ext cx="7777480" cy="2905760"/>
          </a:xfrm>
        </p:spPr>
        <p:txBody>
          <a:bodyPr/>
          <a:lstStyle/>
          <a:p>
            <a:pPr>
              <a:buFont typeface="Arial"/>
              <a:buChar char="•"/>
            </a:pPr>
            <a:r>
              <a:rPr lang="en-US" sz="2000" dirty="0" smtClean="0">
                <a:latin typeface="Goudy Old Style"/>
                <a:cs typeface="Goudy Old Style"/>
              </a:rPr>
              <a:t>Study published in </a:t>
            </a:r>
            <a:r>
              <a:rPr lang="en-US" sz="2000" i="1" dirty="0" smtClean="0">
                <a:latin typeface="Goudy Old Style"/>
                <a:cs typeface="Goudy Old Style"/>
              </a:rPr>
              <a:t>Child Development </a:t>
            </a:r>
            <a:r>
              <a:rPr lang="en-US" sz="2000" dirty="0" smtClean="0">
                <a:latin typeface="Goudy Old Style"/>
                <a:cs typeface="Goudy Old Style"/>
              </a:rPr>
              <a:t>demonstrated enhanced learning in math when teacher used hand gestures (</a:t>
            </a:r>
            <a:r>
              <a:rPr lang="en-US" sz="2000" dirty="0" err="1" smtClean="0">
                <a:latin typeface="Goudy Old Style"/>
                <a:cs typeface="Goudy Old Style"/>
              </a:rPr>
              <a:t>Fenn</a:t>
            </a:r>
            <a:r>
              <a:rPr lang="en-US" sz="2000" dirty="0" smtClean="0">
                <a:latin typeface="Goudy Old Style"/>
                <a:cs typeface="Goudy Old Style"/>
              </a:rPr>
              <a:t>, Duffy &amp; Cook, 2013)</a:t>
            </a:r>
          </a:p>
          <a:p>
            <a:pPr>
              <a:buFont typeface="Arial"/>
              <a:buChar char="•"/>
            </a:pPr>
            <a:endParaRPr lang="en-US" sz="2000" dirty="0" smtClean="0">
              <a:latin typeface="Goudy Old Style"/>
              <a:cs typeface="Goudy Old Style"/>
            </a:endParaRPr>
          </a:p>
          <a:p>
            <a:pPr>
              <a:buFont typeface="Arial"/>
              <a:buChar char="•"/>
            </a:pPr>
            <a:r>
              <a:rPr lang="en-US" sz="2000" dirty="0" smtClean="0">
                <a:latin typeface="Goudy Old Style"/>
                <a:cs typeface="Goudy Old Style"/>
              </a:rPr>
              <a:t>Meditation/Mindfulness Therapy/Yoga merges physical with emotional and spiritual</a:t>
            </a:r>
          </a:p>
          <a:p>
            <a:pPr>
              <a:buFont typeface="Arial"/>
              <a:buChar char="•"/>
            </a:pPr>
            <a:endParaRPr lang="en-US" sz="2000" dirty="0" smtClean="0">
              <a:latin typeface="Goudy Old Style"/>
              <a:cs typeface="Goudy Old Style"/>
            </a:endParaRPr>
          </a:p>
          <a:p>
            <a:pPr>
              <a:buFont typeface="Arial"/>
              <a:buChar char="•"/>
            </a:pPr>
            <a:r>
              <a:rPr lang="en-US" sz="2000" dirty="0" smtClean="0">
                <a:latin typeface="Goudy Old Style"/>
                <a:cs typeface="Goudy Old Style"/>
              </a:rPr>
              <a:t>Musical performance enhances all learning (Kraus et al., </a:t>
            </a:r>
            <a:r>
              <a:rPr lang="en-US" sz="2000" i="1" dirty="0" smtClean="0">
                <a:latin typeface="Goudy Old Style"/>
                <a:cs typeface="Goudy Old Style"/>
              </a:rPr>
              <a:t>Nature Reviews Neuroscience</a:t>
            </a:r>
            <a:r>
              <a:rPr lang="en-US" sz="2000" dirty="0" smtClean="0">
                <a:latin typeface="Goudy Old Style"/>
                <a:cs typeface="Goudy Old Style"/>
              </a:rPr>
              <a:t>, 2010)</a:t>
            </a:r>
          </a:p>
        </p:txBody>
      </p:sp>
      <p:pic>
        <p:nvPicPr>
          <p:cNvPr id="5" name="Content Placeholder 5"/>
          <p:cNvPicPr>
            <a:picLocks noChangeAspect="1"/>
          </p:cNvPicPr>
          <p:nvPr/>
        </p:nvPicPr>
        <p:blipFill>
          <a:blip r:embed="rId2"/>
          <a:srcRect l="-24920" r="-24920"/>
          <a:stretch>
            <a:fillRect/>
          </a:stretch>
        </p:blipFill>
        <p:spPr>
          <a:xfrm>
            <a:off x="-711751" y="757507"/>
            <a:ext cx="4643120" cy="2321560"/>
          </a:xfrm>
          <a:prstGeom prst="rect">
            <a:avLst/>
          </a:prstGeom>
        </p:spPr>
      </p:pic>
      <p:pic>
        <p:nvPicPr>
          <p:cNvPr id="7" name="Picture 6"/>
          <p:cNvPicPr>
            <a:picLocks noChangeAspect="1"/>
          </p:cNvPicPr>
          <p:nvPr/>
        </p:nvPicPr>
        <p:blipFill>
          <a:blip r:embed="rId3"/>
          <a:stretch>
            <a:fillRect/>
          </a:stretch>
        </p:blipFill>
        <p:spPr>
          <a:xfrm>
            <a:off x="3113841" y="664730"/>
            <a:ext cx="1981201" cy="2971802"/>
          </a:xfrm>
          <a:prstGeom prst="rect">
            <a:avLst/>
          </a:prstGeom>
        </p:spPr>
      </p:pic>
      <p:pic>
        <p:nvPicPr>
          <p:cNvPr id="9" name="Picture 8"/>
          <p:cNvPicPr>
            <a:picLocks noChangeAspect="1"/>
          </p:cNvPicPr>
          <p:nvPr/>
        </p:nvPicPr>
        <p:blipFill>
          <a:blip r:embed="rId4"/>
          <a:stretch>
            <a:fillRect/>
          </a:stretch>
        </p:blipFill>
        <p:spPr>
          <a:xfrm>
            <a:off x="5080110" y="664730"/>
            <a:ext cx="3520330" cy="2550160"/>
          </a:xfrm>
          <a:prstGeom prst="rect">
            <a:avLst/>
          </a:prstGeom>
        </p:spPr>
      </p:pic>
    </p:spTree>
    <p:extLst>
      <p:ext uri="{BB962C8B-B14F-4D97-AF65-F5344CB8AC3E}">
        <p14:creationId xmlns:p14="http://schemas.microsoft.com/office/powerpoint/2010/main" val="83868145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rcRect t="1094" b="1094"/>
          <a:stretch>
            <a:fillRect/>
          </a:stretch>
        </p:blipFill>
        <p:spPr>
          <a:xfrm>
            <a:off x="4858730" y="836830"/>
            <a:ext cx="4140957" cy="2277367"/>
          </a:xfrm>
        </p:spPr>
      </p:pic>
      <p:pic>
        <p:nvPicPr>
          <p:cNvPr id="5" name="Picture 4" descr="Screen Shot 2015-04-04 at 2.56.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65204"/>
            <a:ext cx="4094587" cy="2648993"/>
          </a:xfrm>
          <a:prstGeom prst="rect">
            <a:avLst/>
          </a:prstGeom>
        </p:spPr>
      </p:pic>
      <p:pic>
        <p:nvPicPr>
          <p:cNvPr id="6" name="Picture 5" descr="Screen Shot 2015-04-04 at 2.58.2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369" y="3114197"/>
            <a:ext cx="6807200" cy="1333500"/>
          </a:xfrm>
          <a:prstGeom prst="rect">
            <a:avLst/>
          </a:prstGeom>
        </p:spPr>
      </p:pic>
      <p:pic>
        <p:nvPicPr>
          <p:cNvPr id="7" name="Picture 6" descr="Screen Shot 2015-04-04 at 3.03.4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4346" y="4649255"/>
            <a:ext cx="5574882" cy="1602671"/>
          </a:xfrm>
          <a:prstGeom prst="rect">
            <a:avLst/>
          </a:prstGeom>
        </p:spPr>
      </p:pic>
      <p:sp>
        <p:nvSpPr>
          <p:cNvPr id="8" name="TextBox 7"/>
          <p:cNvSpPr txBox="1"/>
          <p:nvPr/>
        </p:nvSpPr>
        <p:spPr>
          <a:xfrm>
            <a:off x="2106962" y="6183381"/>
            <a:ext cx="4586600" cy="646331"/>
          </a:xfrm>
          <a:prstGeom prst="rect">
            <a:avLst/>
          </a:prstGeom>
          <a:noFill/>
        </p:spPr>
        <p:txBody>
          <a:bodyPr wrap="none" rtlCol="0">
            <a:spAutoFit/>
          </a:bodyPr>
          <a:lstStyle/>
          <a:p>
            <a:pPr algn="ctr"/>
            <a:r>
              <a:rPr lang="en-US" dirty="0" err="1">
                <a:solidFill>
                  <a:srgbClr val="000000"/>
                </a:solidFill>
                <a:latin typeface="Goudy Old Style"/>
                <a:cs typeface="Goudy Old Style"/>
              </a:rPr>
              <a:t>Zoltan</a:t>
            </a:r>
            <a:r>
              <a:rPr lang="en-US" dirty="0">
                <a:solidFill>
                  <a:srgbClr val="000000"/>
                </a:solidFill>
                <a:latin typeface="Goudy Old Style"/>
                <a:cs typeface="Goudy Old Style"/>
              </a:rPr>
              <a:t> </a:t>
            </a:r>
            <a:r>
              <a:rPr lang="en-US" dirty="0" err="1">
                <a:solidFill>
                  <a:srgbClr val="000000"/>
                </a:solidFill>
                <a:latin typeface="Goudy Old Style"/>
                <a:cs typeface="Goudy Old Style"/>
              </a:rPr>
              <a:t>Istvan</a:t>
            </a:r>
            <a:r>
              <a:rPr lang="en-US" dirty="0">
                <a:solidFill>
                  <a:srgbClr val="000000"/>
                </a:solidFill>
                <a:latin typeface="Goudy Old Style"/>
                <a:cs typeface="Goudy Old Style"/>
              </a:rPr>
              <a:t>, The </a:t>
            </a:r>
            <a:r>
              <a:rPr lang="en-US" dirty="0" err="1">
                <a:solidFill>
                  <a:srgbClr val="000000"/>
                </a:solidFill>
                <a:latin typeface="Goudy Old Style"/>
                <a:cs typeface="Goudy Old Style"/>
              </a:rPr>
              <a:t>Transhumanist</a:t>
            </a:r>
            <a:r>
              <a:rPr lang="en-US" dirty="0">
                <a:solidFill>
                  <a:srgbClr val="000000"/>
                </a:solidFill>
                <a:latin typeface="Goudy Old Style"/>
                <a:cs typeface="Goudy Old Style"/>
              </a:rPr>
              <a:t> Future of Sex</a:t>
            </a:r>
          </a:p>
          <a:p>
            <a:pPr algn="ctr"/>
            <a:r>
              <a:rPr lang="en-US" dirty="0">
                <a:solidFill>
                  <a:srgbClr val="000000"/>
                </a:solidFill>
                <a:latin typeface="Goudy Old Style"/>
                <a:cs typeface="Goudy Old Style"/>
              </a:rPr>
              <a:t>October 20, 2014</a:t>
            </a:r>
          </a:p>
        </p:txBody>
      </p:sp>
    </p:spTree>
    <p:extLst>
      <p:ext uri="{BB962C8B-B14F-4D97-AF65-F5344CB8AC3E}">
        <p14:creationId xmlns:p14="http://schemas.microsoft.com/office/powerpoint/2010/main" val="355553666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5-04-04 at 3.30.51 PM.png"/>
          <p:cNvPicPr>
            <a:picLocks noGrp="1" noChangeAspect="1"/>
          </p:cNvPicPr>
          <p:nvPr>
            <p:ph idx="1"/>
          </p:nvPr>
        </p:nvPicPr>
        <p:blipFill>
          <a:blip r:embed="rId2">
            <a:extLst>
              <a:ext uri="{28A0092B-C50C-407E-A947-70E740481C1C}">
                <a14:useLocalDpi xmlns:a14="http://schemas.microsoft.com/office/drawing/2010/main" val="0"/>
              </a:ext>
            </a:extLst>
          </a:blip>
          <a:srcRect t="-50625" b="-50625"/>
          <a:stretch>
            <a:fillRect/>
          </a:stretch>
        </p:blipFill>
        <p:spPr>
          <a:xfrm>
            <a:off x="-73331" y="274638"/>
            <a:ext cx="5630531" cy="3096575"/>
          </a:xfrm>
        </p:spPr>
      </p:pic>
      <p:pic>
        <p:nvPicPr>
          <p:cNvPr id="5" name="Picture 4" descr="Screen Shot 2015-04-04 at 3.31.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4726" y="3371213"/>
            <a:ext cx="3502674" cy="2619117"/>
          </a:xfrm>
          <a:prstGeom prst="rect">
            <a:avLst/>
          </a:prstGeom>
        </p:spPr>
      </p:pic>
      <p:pic>
        <p:nvPicPr>
          <p:cNvPr id="3" name="Picture 2" descr="Screen Shot 2015-10-30 at 4.45.0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2177413"/>
            <a:ext cx="5638800" cy="1193800"/>
          </a:xfrm>
          <a:prstGeom prst="rect">
            <a:avLst/>
          </a:prstGeom>
        </p:spPr>
      </p:pic>
      <p:pic>
        <p:nvPicPr>
          <p:cNvPr id="7" name="Picture 6" descr="Screen Shot 2015-04-04 at 2.53.3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407400" cy="1066800"/>
          </a:xfrm>
          <a:prstGeom prst="rect">
            <a:avLst/>
          </a:prstGeom>
        </p:spPr>
      </p:pic>
      <p:sp>
        <p:nvSpPr>
          <p:cNvPr id="9" name="TextBox 8"/>
          <p:cNvSpPr txBox="1"/>
          <p:nvPr/>
        </p:nvSpPr>
        <p:spPr>
          <a:xfrm>
            <a:off x="457200" y="3610903"/>
            <a:ext cx="3755910" cy="2677656"/>
          </a:xfrm>
          <a:prstGeom prst="rect">
            <a:avLst/>
          </a:prstGeom>
          <a:noFill/>
        </p:spPr>
        <p:txBody>
          <a:bodyPr wrap="square" rtlCol="0">
            <a:spAutoFit/>
          </a:bodyPr>
          <a:lstStyle/>
          <a:p>
            <a:pPr algn="ctr"/>
            <a:r>
              <a:rPr lang="en-US" sz="3200" b="1" dirty="0">
                <a:solidFill>
                  <a:srgbClr val="000000"/>
                </a:solidFill>
                <a:latin typeface="Goudy Old Style"/>
                <a:cs typeface="Goudy Old Style"/>
              </a:rPr>
              <a:t>“Virtual reality porn will make 2D porn obsolete.” </a:t>
            </a:r>
          </a:p>
          <a:p>
            <a:pPr algn="ctr"/>
            <a:r>
              <a:rPr lang="en-US" sz="2400" dirty="0">
                <a:solidFill>
                  <a:srgbClr val="000000"/>
                </a:solidFill>
                <a:latin typeface="Goudy Old Style"/>
                <a:cs typeface="Goudy Old Style"/>
              </a:rPr>
              <a:t>Alec </a:t>
            </a:r>
            <a:r>
              <a:rPr lang="en-US" sz="2400" dirty="0" err="1">
                <a:solidFill>
                  <a:srgbClr val="000000"/>
                </a:solidFill>
                <a:latin typeface="Goudy Old Style"/>
                <a:cs typeface="Goudy Old Style"/>
              </a:rPr>
              <a:t>Helmy</a:t>
            </a:r>
            <a:r>
              <a:rPr lang="en-US" sz="2400" dirty="0">
                <a:solidFill>
                  <a:srgbClr val="000000"/>
                </a:solidFill>
                <a:latin typeface="Goudy Old Style"/>
                <a:cs typeface="Goudy Old Style"/>
              </a:rPr>
              <a:t>,</a:t>
            </a:r>
          </a:p>
          <a:p>
            <a:pPr algn="ctr"/>
            <a:r>
              <a:rPr lang="en-US" sz="2400" dirty="0">
                <a:solidFill>
                  <a:srgbClr val="000000"/>
                </a:solidFill>
                <a:latin typeface="Goudy Old Style"/>
                <a:cs typeface="Goudy Old Style"/>
              </a:rPr>
              <a:t> founder and president </a:t>
            </a:r>
          </a:p>
          <a:p>
            <a:pPr algn="ctr"/>
            <a:r>
              <a:rPr lang="en-US" sz="2400" dirty="0">
                <a:solidFill>
                  <a:srgbClr val="000000"/>
                </a:solidFill>
                <a:latin typeface="Goudy Old Style"/>
                <a:cs typeface="Goudy Old Style"/>
              </a:rPr>
              <a:t>of </a:t>
            </a:r>
            <a:r>
              <a:rPr lang="en-US" sz="2400" dirty="0" err="1">
                <a:solidFill>
                  <a:srgbClr val="000000"/>
                </a:solidFill>
                <a:latin typeface="Goudy Old Style"/>
                <a:cs typeface="Goudy Old Style"/>
              </a:rPr>
              <a:t>Xbiz</a:t>
            </a:r>
            <a:r>
              <a:rPr lang="en-US" sz="2400" dirty="0">
                <a:solidFill>
                  <a:srgbClr val="000000"/>
                </a:solidFill>
                <a:latin typeface="Goudy Old Style"/>
                <a:cs typeface="Goudy Old Style"/>
              </a:rPr>
              <a:t> </a:t>
            </a:r>
            <a:endParaRPr lang="en-US" sz="2400" dirty="0">
              <a:solidFill>
                <a:srgbClr val="000000"/>
              </a:solidFill>
              <a:latin typeface="Calibri"/>
            </a:endParaRPr>
          </a:p>
        </p:txBody>
      </p:sp>
    </p:spTree>
    <p:extLst>
      <p:ext uri="{BB962C8B-B14F-4D97-AF65-F5344CB8AC3E}">
        <p14:creationId xmlns:p14="http://schemas.microsoft.com/office/powerpoint/2010/main" val="155301813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reen Shot 2016-04-01 at 7.24.07 AM.png"/>
          <p:cNvPicPr>
            <a:picLocks noGrp="1" noChangeAspect="1"/>
          </p:cNvPicPr>
          <p:nvPr>
            <p:ph idx="1"/>
          </p:nvPr>
        </p:nvPicPr>
        <p:blipFill>
          <a:blip r:embed="rId2">
            <a:extLst>
              <a:ext uri="{28A0092B-C50C-407E-A947-70E740481C1C}">
                <a14:useLocalDpi xmlns:a14="http://schemas.microsoft.com/office/drawing/2010/main" val="0"/>
              </a:ext>
            </a:extLst>
          </a:blip>
          <a:srcRect t="-138391" b="-138391"/>
          <a:stretch>
            <a:fillRect/>
          </a:stretch>
        </p:blipFill>
        <p:spPr>
          <a:xfrm>
            <a:off x="257409" y="3652159"/>
            <a:ext cx="8720752" cy="4796078"/>
          </a:xfrm>
        </p:spPr>
      </p:pic>
      <p:pic>
        <p:nvPicPr>
          <p:cNvPr id="5" name="Picture 4" descr="Screen Shot 2016-04-01 at 7.23.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211" y="2175156"/>
            <a:ext cx="5494734" cy="3117043"/>
          </a:xfrm>
          <a:prstGeom prst="rect">
            <a:avLst/>
          </a:prstGeom>
        </p:spPr>
      </p:pic>
      <p:pic>
        <p:nvPicPr>
          <p:cNvPr id="10" name="Picture 9" descr="Screen Shot 2016-04-01 at 7.21.3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593851" cy="1598706"/>
          </a:xfrm>
          <a:prstGeom prst="rect">
            <a:avLst/>
          </a:prstGeom>
        </p:spPr>
      </p:pic>
      <p:pic>
        <p:nvPicPr>
          <p:cNvPr id="11" name="Picture 10" descr="Screen Shot 2016-04-01 at 7.21.2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93323"/>
            <a:ext cx="4291936" cy="781833"/>
          </a:xfrm>
          <a:prstGeom prst="rect">
            <a:avLst/>
          </a:prstGeom>
        </p:spPr>
      </p:pic>
    </p:spTree>
    <p:extLst>
      <p:ext uri="{BB962C8B-B14F-4D97-AF65-F5344CB8AC3E}">
        <p14:creationId xmlns:p14="http://schemas.microsoft.com/office/powerpoint/2010/main" val="31075523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endParaRPr lang="en-US"/>
          </a:p>
        </p:txBody>
      </p:sp>
      <p:sp>
        <p:nvSpPr>
          <p:cNvPr id="45059" name="Rectangle 3"/>
          <p:cNvSpPr>
            <a:spLocks noGrp="1" noChangeArrowheads="1"/>
          </p:cNvSpPr>
          <p:nvPr>
            <p:ph type="body" idx="1"/>
          </p:nvPr>
        </p:nvSpPr>
        <p:spPr/>
        <p:txBody>
          <a:bodyPr/>
          <a:lstStyle/>
          <a:p>
            <a:endParaRPr lang="en-US"/>
          </a:p>
        </p:txBody>
      </p:sp>
      <p:pic>
        <p:nvPicPr>
          <p:cNvPr id="45060" name="Picture 4"/>
          <p:cNvPicPr>
            <a:picLocks noChangeAspect="1" noChangeArrowheads="1"/>
          </p:cNvPicPr>
          <p:nvPr/>
        </p:nvPicPr>
        <p:blipFill>
          <a:blip r:embed="rId3">
            <a:lum bright="-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511797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734" y="-110988"/>
            <a:ext cx="8229600" cy="1143000"/>
          </a:xfrm>
        </p:spPr>
        <p:txBody>
          <a:bodyPr/>
          <a:lstStyle/>
          <a:p>
            <a:endParaRPr lang="en-US" dirty="0">
              <a:latin typeface="Goudy Old Style"/>
              <a:cs typeface="Goudy Old Style"/>
            </a:endParaRPr>
          </a:p>
        </p:txBody>
      </p:sp>
      <p:pic>
        <p:nvPicPr>
          <p:cNvPr id="5" name="Content Placeholder 4" descr="Screen Shot 2016-03-26 at 11.26.56 PM.png"/>
          <p:cNvPicPr>
            <a:picLocks noGrp="1" noChangeAspect="1"/>
          </p:cNvPicPr>
          <p:nvPr>
            <p:ph idx="1"/>
          </p:nvPr>
        </p:nvPicPr>
        <p:blipFill>
          <a:blip r:embed="rId2">
            <a:extLst>
              <a:ext uri="{28A0092B-C50C-407E-A947-70E740481C1C}">
                <a14:useLocalDpi xmlns:a14="http://schemas.microsoft.com/office/drawing/2010/main" val="0"/>
              </a:ext>
            </a:extLst>
          </a:blip>
          <a:srcRect l="-6822" r="-6822"/>
          <a:stretch>
            <a:fillRect/>
          </a:stretch>
        </p:blipFill>
        <p:spPr>
          <a:xfrm>
            <a:off x="1967034" y="1662247"/>
            <a:ext cx="5108965" cy="2809734"/>
          </a:xfrm>
        </p:spPr>
      </p:pic>
      <p:pic>
        <p:nvPicPr>
          <p:cNvPr id="4" name="Picture 3" descr="Screen Shot 2016-03-26 at 11.27.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100" y="4809556"/>
            <a:ext cx="8216900" cy="1816100"/>
          </a:xfrm>
          <a:prstGeom prst="rect">
            <a:avLst/>
          </a:prstGeom>
        </p:spPr>
      </p:pic>
      <p:pic>
        <p:nvPicPr>
          <p:cNvPr id="6" name="Picture 5" descr="Screen Shot 2016-03-26 at 11.26.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397" y="634792"/>
            <a:ext cx="9144000" cy="794440"/>
          </a:xfrm>
          <a:prstGeom prst="rect">
            <a:avLst/>
          </a:prstGeom>
        </p:spPr>
      </p:pic>
    </p:spTree>
    <p:extLst>
      <p:ext uri="{BB962C8B-B14F-4D97-AF65-F5344CB8AC3E}">
        <p14:creationId xmlns:p14="http://schemas.microsoft.com/office/powerpoint/2010/main" val="419255765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body" idx="1"/>
          </p:nvPr>
        </p:nvSpPr>
        <p:spPr>
          <a:xfrm>
            <a:off x="0" y="0"/>
            <a:ext cx="9144000" cy="6858000"/>
          </a:xfrm>
        </p:spPr>
        <p:txBody>
          <a:bodyPr/>
          <a:lstStyle/>
          <a:p>
            <a:pPr algn="ctr">
              <a:buFontTx/>
              <a:buNone/>
            </a:pPr>
            <a:r>
              <a:rPr lang="en-US" dirty="0">
                <a:latin typeface="Goudy Old Style"/>
                <a:cs typeface="Goudy Old Style"/>
              </a:rPr>
              <a:t>New ASAM </a:t>
            </a:r>
            <a:r>
              <a:rPr lang="en-US" dirty="0" smtClean="0">
                <a:latin typeface="Goudy Old Style"/>
                <a:cs typeface="Goudy Old Style"/>
              </a:rPr>
              <a:t>Definition (2011)</a:t>
            </a:r>
            <a:endParaRPr lang="en-US" dirty="0">
              <a:latin typeface="Goudy Old Style"/>
              <a:cs typeface="Goudy Old Style"/>
            </a:endParaRPr>
          </a:p>
          <a:p>
            <a:pPr>
              <a:buFontTx/>
              <a:buNone/>
            </a:pPr>
            <a:endParaRPr lang="en-US" dirty="0">
              <a:latin typeface="Goudy Old Style"/>
              <a:cs typeface="Goudy Old Style"/>
            </a:endParaRPr>
          </a:p>
          <a:p>
            <a:pPr>
              <a:buFont typeface="Times" charset="0"/>
              <a:buChar char="•"/>
            </a:pPr>
            <a:r>
              <a:rPr lang="en-US" dirty="0">
                <a:latin typeface="Goudy Old Style"/>
                <a:cs typeface="Goudy Old Style"/>
              </a:rPr>
              <a:t>Addiction is a chronic disease of the brain affecting the reward/motivation/memory systems</a:t>
            </a:r>
          </a:p>
          <a:p>
            <a:pPr>
              <a:buFont typeface="Times" charset="0"/>
              <a:buChar char="•"/>
            </a:pPr>
            <a:endParaRPr lang="en-US" dirty="0">
              <a:latin typeface="Goudy Old Style"/>
              <a:cs typeface="Goudy Old Style"/>
            </a:endParaRPr>
          </a:p>
          <a:p>
            <a:pPr>
              <a:buFont typeface="Times" charset="0"/>
              <a:buChar char="•"/>
            </a:pPr>
            <a:r>
              <a:rPr lang="en-US" dirty="0">
                <a:latin typeface="Goudy Old Style"/>
                <a:cs typeface="Goudy Old Style"/>
              </a:rPr>
              <a:t>For the first time, addiction is defined as including non-substance addictions such as to food, sex, and gambling</a:t>
            </a:r>
          </a:p>
          <a:p>
            <a:pPr>
              <a:buFont typeface="Times" charset="0"/>
              <a:buChar char="•"/>
            </a:pPr>
            <a:endParaRPr lang="en-US" dirty="0">
              <a:latin typeface="Goudy Old Style"/>
              <a:cs typeface="Goudy Old Style"/>
            </a:endParaRPr>
          </a:p>
          <a:p>
            <a:pPr>
              <a:buFont typeface="Times" charset="0"/>
              <a:buChar char="•"/>
            </a:pPr>
            <a:r>
              <a:rPr lang="en-US" dirty="0">
                <a:latin typeface="Goudy Old Style"/>
                <a:cs typeface="Goudy Old Style"/>
              </a:rPr>
              <a:t>In other words, sexual addiction, including pornography addiction, is a chronic disease of the brain affecting the reward/motivation/memory areas. </a:t>
            </a:r>
          </a:p>
        </p:txBody>
      </p:sp>
    </p:spTree>
    <p:extLst>
      <p:ext uri="{BB962C8B-B14F-4D97-AF65-F5344CB8AC3E}">
        <p14:creationId xmlns:p14="http://schemas.microsoft.com/office/powerpoint/2010/main" val="193040824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creen Shot 2016-03-27 at 12.08.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125" y="1662085"/>
            <a:ext cx="6604000" cy="5195915"/>
          </a:xfrm>
          <a:prstGeom prst="rect">
            <a:avLst/>
          </a:prstGeom>
        </p:spPr>
      </p:pic>
      <p:pic>
        <p:nvPicPr>
          <p:cNvPr id="6" name="Picture 5" descr="Screen Shot 2016-03-26 at 11.54.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699375" cy="5165669"/>
          </a:xfrm>
          <a:prstGeom prst="rect">
            <a:avLst/>
          </a:prstGeom>
        </p:spPr>
      </p:pic>
      <p:sp>
        <p:nvSpPr>
          <p:cNvPr id="7" name="Content Placeholder 6"/>
          <p:cNvSpPr>
            <a:spLocks noGrp="1"/>
          </p:cNvSpPr>
          <p:nvPr>
            <p:ph idx="1"/>
          </p:nvPr>
        </p:nvSpPr>
        <p:spPr>
          <a:xfrm>
            <a:off x="-3956050" y="1171575"/>
            <a:ext cx="8229600" cy="4525963"/>
          </a:xfrm>
        </p:spPr>
        <p:txBody>
          <a:bodyPr/>
          <a:lstStyle/>
          <a:p>
            <a:endParaRPr lang="en-US" dirty="0"/>
          </a:p>
        </p:txBody>
      </p:sp>
    </p:spTree>
    <p:extLst>
      <p:ext uri="{BB962C8B-B14F-4D97-AF65-F5344CB8AC3E}">
        <p14:creationId xmlns:p14="http://schemas.microsoft.com/office/powerpoint/2010/main" val="381498148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Screen Shot 2016-04-03 at 12.14.40 PM.png"/>
          <p:cNvPicPr>
            <a:picLocks noGrp="1" noChangeAspect="1"/>
          </p:cNvPicPr>
          <p:nvPr>
            <p:ph idx="1"/>
          </p:nvPr>
        </p:nvPicPr>
        <p:blipFill>
          <a:blip r:embed="rId3">
            <a:extLst>
              <a:ext uri="{28A0092B-C50C-407E-A947-70E740481C1C}">
                <a14:useLocalDpi xmlns:a14="http://schemas.microsoft.com/office/drawing/2010/main" val="0"/>
              </a:ext>
            </a:extLst>
          </a:blip>
          <a:srcRect l="-34942" r="-34942"/>
          <a:stretch>
            <a:fillRect/>
          </a:stretch>
        </p:blipFill>
        <p:spPr>
          <a:xfrm>
            <a:off x="-1616597" y="0"/>
            <a:ext cx="12560992" cy="6908062"/>
          </a:xfrm>
        </p:spPr>
      </p:pic>
    </p:spTree>
    <p:extLst>
      <p:ext uri="{BB962C8B-B14F-4D97-AF65-F5344CB8AC3E}">
        <p14:creationId xmlns:p14="http://schemas.microsoft.com/office/powerpoint/2010/main" val="199757441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99744" y="5966111"/>
            <a:ext cx="8229600" cy="4525963"/>
          </a:xfrm>
        </p:spPr>
        <p:txBody>
          <a:bodyPr>
            <a:normAutofit/>
          </a:bodyPr>
          <a:lstStyle/>
          <a:p>
            <a:pPr marL="0" indent="0" algn="ctr">
              <a:buNone/>
            </a:pPr>
            <a:r>
              <a:rPr lang="en-US" sz="1600" b="1" dirty="0" smtClean="0">
                <a:latin typeface="Goudy Old Style"/>
                <a:cs typeface="Goudy Old Style"/>
              </a:rPr>
              <a:t>Photographer Mary </a:t>
            </a:r>
            <a:r>
              <a:rPr lang="en-US" sz="1600" b="1" dirty="0" err="1" smtClean="0">
                <a:latin typeface="Goudy Old Style"/>
                <a:cs typeface="Goudy Old Style"/>
              </a:rPr>
              <a:t>Chind</a:t>
            </a:r>
            <a:r>
              <a:rPr lang="en-US" sz="1600" b="1" dirty="0" smtClean="0">
                <a:latin typeface="Goudy Old Style"/>
                <a:cs typeface="Goudy Old Style"/>
              </a:rPr>
              <a:t>: June 30, 2010, Des Moines River, Iowa</a:t>
            </a:r>
          </a:p>
          <a:p>
            <a:pPr marL="0" indent="0" algn="ctr">
              <a:buNone/>
            </a:pPr>
            <a:r>
              <a:rPr lang="en-US" sz="1600" b="1" dirty="0" smtClean="0">
                <a:latin typeface="Goudy Old Style"/>
                <a:cs typeface="Goudy Old Style"/>
              </a:rPr>
              <a:t>Jason </a:t>
            </a:r>
            <a:r>
              <a:rPr lang="en-US" sz="1600" b="1" dirty="0" err="1" smtClean="0">
                <a:latin typeface="Goudy Old Style"/>
                <a:cs typeface="Goudy Old Style"/>
              </a:rPr>
              <a:t>Oglesbee</a:t>
            </a:r>
            <a:r>
              <a:rPr lang="en-US" sz="1600" b="1" dirty="0" smtClean="0">
                <a:latin typeface="Goudy Old Style"/>
                <a:cs typeface="Goudy Old Style"/>
              </a:rPr>
              <a:t> rescues Patricia Ralph-Neely (husband Alan Neely died)</a:t>
            </a:r>
          </a:p>
          <a:p>
            <a:pPr marL="0" indent="0" algn="ctr">
              <a:buNone/>
            </a:pPr>
            <a:r>
              <a:rPr lang="en-US" sz="1600" b="1" dirty="0" smtClean="0">
                <a:latin typeface="Goudy Old Style"/>
                <a:cs typeface="Goudy Old Style"/>
              </a:rPr>
              <a:t>Winner: Pulitzer Prize</a:t>
            </a:r>
            <a:endParaRPr lang="en-US" sz="1600" b="1" dirty="0">
              <a:latin typeface="Goudy Old Style"/>
              <a:cs typeface="Goudy Old Style"/>
            </a:endParaRPr>
          </a:p>
        </p:txBody>
      </p:sp>
      <p:pic>
        <p:nvPicPr>
          <p:cNvPr id="5" name="Picture 4"/>
          <p:cNvPicPr>
            <a:picLocks noChangeAspect="1"/>
          </p:cNvPicPr>
          <p:nvPr/>
        </p:nvPicPr>
        <p:blipFill>
          <a:blip r:embed="rId3"/>
          <a:stretch>
            <a:fillRect/>
          </a:stretch>
        </p:blipFill>
        <p:spPr>
          <a:xfrm>
            <a:off x="-315170" y="-188773"/>
            <a:ext cx="9841064" cy="6150665"/>
          </a:xfrm>
          <a:prstGeom prst="rect">
            <a:avLst/>
          </a:prstGeom>
        </p:spPr>
      </p:pic>
    </p:spTree>
    <p:extLst>
      <p:ext uri="{BB962C8B-B14F-4D97-AF65-F5344CB8AC3E}">
        <p14:creationId xmlns:p14="http://schemas.microsoft.com/office/powerpoint/2010/main" val="46570395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en-US"/>
          </a:p>
        </p:txBody>
      </p:sp>
      <p:sp>
        <p:nvSpPr>
          <p:cNvPr id="47107" name="Rectangle 3"/>
          <p:cNvSpPr>
            <a:spLocks noGrp="1" noChangeArrowheads="1"/>
          </p:cNvSpPr>
          <p:nvPr>
            <p:ph type="body" idx="1"/>
          </p:nvPr>
        </p:nvSpPr>
        <p:spPr/>
        <p:txBody>
          <a:bodyPr/>
          <a:lstStyle/>
          <a:p>
            <a:endParaRPr lang="en-US"/>
          </a:p>
        </p:txBody>
      </p:sp>
      <p:pic>
        <p:nvPicPr>
          <p:cNvPr id="471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607055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250" y="256888"/>
            <a:ext cx="7373449" cy="937655"/>
          </a:xfrm>
        </p:spPr>
        <p:txBody>
          <a:bodyPr/>
          <a:lstStyle/>
          <a:p>
            <a:r>
              <a:rPr lang="en-US" dirty="0" smtClean="0">
                <a:latin typeface="Goudy Old Style"/>
                <a:cs typeface="Goudy Old Style"/>
              </a:rPr>
              <a:t>Focus</a:t>
            </a:r>
            <a:endParaRPr lang="en-US" dirty="0">
              <a:latin typeface="Goudy Old Style"/>
              <a:cs typeface="Goudy Old Style"/>
            </a:endParaRPr>
          </a:p>
        </p:txBody>
      </p:sp>
      <p:pic>
        <p:nvPicPr>
          <p:cNvPr id="4" name="Content Placeholder 3" descr="Screen Shot 2016-06-14 at 6.47.28 AM.png"/>
          <p:cNvPicPr>
            <a:picLocks noGrp="1" noChangeAspect="1"/>
          </p:cNvPicPr>
          <p:nvPr>
            <p:ph idx="1"/>
          </p:nvPr>
        </p:nvPicPr>
        <p:blipFill>
          <a:blip r:embed="rId2">
            <a:extLst>
              <a:ext uri="{28A0092B-C50C-407E-A947-70E740481C1C}">
                <a14:useLocalDpi xmlns:a14="http://schemas.microsoft.com/office/drawing/2010/main" val="0"/>
              </a:ext>
            </a:extLst>
          </a:blip>
          <a:srcRect l="-57446" r="-57446"/>
          <a:stretch>
            <a:fillRect/>
          </a:stretch>
        </p:blipFill>
        <p:spPr>
          <a:xfrm>
            <a:off x="-1717675" y="1600200"/>
            <a:ext cx="8229600" cy="4525963"/>
          </a:xfrm>
        </p:spPr>
      </p:pic>
      <p:pic>
        <p:nvPicPr>
          <p:cNvPr id="5" name="Picture 4"/>
          <p:cNvPicPr>
            <a:picLocks noChangeAspect="1"/>
          </p:cNvPicPr>
          <p:nvPr/>
        </p:nvPicPr>
        <p:blipFill>
          <a:blip r:embed="rId3"/>
          <a:stretch>
            <a:fillRect/>
          </a:stretch>
        </p:blipFill>
        <p:spPr>
          <a:xfrm>
            <a:off x="4572000" y="1417638"/>
            <a:ext cx="3810000" cy="1993900"/>
          </a:xfrm>
          <a:prstGeom prst="rect">
            <a:avLst/>
          </a:prstGeom>
        </p:spPr>
      </p:pic>
      <p:pic>
        <p:nvPicPr>
          <p:cNvPr id="6" name="Picture 5"/>
          <p:cNvPicPr>
            <a:picLocks noChangeAspect="1"/>
          </p:cNvPicPr>
          <p:nvPr/>
        </p:nvPicPr>
        <p:blipFill>
          <a:blip r:embed="rId4"/>
          <a:stretch>
            <a:fillRect/>
          </a:stretch>
        </p:blipFill>
        <p:spPr>
          <a:xfrm>
            <a:off x="4572000" y="3527006"/>
            <a:ext cx="3810000" cy="2857500"/>
          </a:xfrm>
          <a:prstGeom prst="rect">
            <a:avLst/>
          </a:prstGeom>
        </p:spPr>
      </p:pic>
      <p:pic>
        <p:nvPicPr>
          <p:cNvPr id="8" name="Picture 2" descr="230px-Dopamin_-_Dopam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5288" y="256889"/>
            <a:ext cx="2225823" cy="93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05018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nrn2234-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9753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48469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208" name="Group 552"/>
          <p:cNvGrpSpPr>
            <a:grpSpLocks/>
          </p:cNvGrpSpPr>
          <p:nvPr/>
        </p:nvGrpSpPr>
        <p:grpSpPr bwMode="auto">
          <a:xfrm>
            <a:off x="450850" y="869951"/>
            <a:ext cx="4140200" cy="2971800"/>
            <a:chOff x="213" y="528"/>
            <a:chExt cx="2608" cy="1872"/>
          </a:xfrm>
        </p:grpSpPr>
        <p:sp>
          <p:nvSpPr>
            <p:cNvPr id="70660" name="Rectangle 4"/>
            <p:cNvSpPr>
              <a:spLocks noChangeArrowheads="1"/>
            </p:cNvSpPr>
            <p:nvPr/>
          </p:nvSpPr>
          <p:spPr bwMode="auto">
            <a:xfrm>
              <a:off x="213" y="528"/>
              <a:ext cx="2603" cy="1872"/>
            </a:xfrm>
            <a:prstGeom prst="rect">
              <a:avLst/>
            </a:prstGeom>
            <a:gradFill rotWithShape="1">
              <a:gsLst>
                <a:gs pos="0">
                  <a:srgbClr val="003366"/>
                </a:gs>
                <a:gs pos="50000">
                  <a:srgbClr val="003399"/>
                </a:gs>
                <a:gs pos="100000">
                  <a:srgbClr val="0033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914400" eaLnBrk="0" fontAlgn="base" hangingPunct="0">
                <a:spcBef>
                  <a:spcPct val="0"/>
                </a:spcBef>
                <a:spcAft>
                  <a:spcPct val="0"/>
                </a:spcAft>
              </a:pPr>
              <a:endParaRPr lang="en-US">
                <a:solidFill>
                  <a:srgbClr val="006666"/>
                </a:solidFill>
                <a:latin typeface="Helvetica" charset="0"/>
                <a:ea typeface="ＭＳ Ｐゴシック" charset="0"/>
              </a:endParaRPr>
            </a:p>
          </p:txBody>
        </p:sp>
        <p:sp>
          <p:nvSpPr>
            <p:cNvPr id="70661" name="Line 5"/>
            <p:cNvSpPr>
              <a:spLocks noChangeShapeType="1"/>
            </p:cNvSpPr>
            <p:nvPr/>
          </p:nvSpPr>
          <p:spPr bwMode="auto">
            <a:xfrm>
              <a:off x="770" y="718"/>
              <a:ext cx="1" cy="131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62" name="Line 6"/>
            <p:cNvSpPr>
              <a:spLocks noChangeShapeType="1"/>
            </p:cNvSpPr>
            <p:nvPr/>
          </p:nvSpPr>
          <p:spPr bwMode="auto">
            <a:xfrm>
              <a:off x="738" y="1916"/>
              <a:ext cx="32"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63" name="Line 7"/>
            <p:cNvSpPr>
              <a:spLocks noChangeShapeType="1"/>
            </p:cNvSpPr>
            <p:nvPr/>
          </p:nvSpPr>
          <p:spPr bwMode="auto">
            <a:xfrm>
              <a:off x="738" y="1796"/>
              <a:ext cx="32"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64" name="Line 8"/>
            <p:cNvSpPr>
              <a:spLocks noChangeShapeType="1"/>
            </p:cNvSpPr>
            <p:nvPr/>
          </p:nvSpPr>
          <p:spPr bwMode="auto">
            <a:xfrm>
              <a:off x="738" y="1675"/>
              <a:ext cx="32"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65" name="Line 9"/>
            <p:cNvSpPr>
              <a:spLocks noChangeShapeType="1"/>
            </p:cNvSpPr>
            <p:nvPr/>
          </p:nvSpPr>
          <p:spPr bwMode="auto">
            <a:xfrm>
              <a:off x="738" y="1556"/>
              <a:ext cx="32"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66" name="Line 10"/>
            <p:cNvSpPr>
              <a:spLocks noChangeShapeType="1"/>
            </p:cNvSpPr>
            <p:nvPr/>
          </p:nvSpPr>
          <p:spPr bwMode="auto">
            <a:xfrm>
              <a:off x="738" y="1436"/>
              <a:ext cx="32"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67" name="Line 11"/>
            <p:cNvSpPr>
              <a:spLocks noChangeShapeType="1"/>
            </p:cNvSpPr>
            <p:nvPr/>
          </p:nvSpPr>
          <p:spPr bwMode="auto">
            <a:xfrm>
              <a:off x="738" y="1319"/>
              <a:ext cx="32"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68" name="Line 12"/>
            <p:cNvSpPr>
              <a:spLocks noChangeShapeType="1"/>
            </p:cNvSpPr>
            <p:nvPr/>
          </p:nvSpPr>
          <p:spPr bwMode="auto">
            <a:xfrm>
              <a:off x="738" y="1198"/>
              <a:ext cx="32"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69" name="Line 13"/>
            <p:cNvSpPr>
              <a:spLocks noChangeShapeType="1"/>
            </p:cNvSpPr>
            <p:nvPr/>
          </p:nvSpPr>
          <p:spPr bwMode="auto">
            <a:xfrm>
              <a:off x="738" y="1078"/>
              <a:ext cx="32"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70" name="Line 14"/>
            <p:cNvSpPr>
              <a:spLocks noChangeShapeType="1"/>
            </p:cNvSpPr>
            <p:nvPr/>
          </p:nvSpPr>
          <p:spPr bwMode="auto">
            <a:xfrm>
              <a:off x="738" y="958"/>
              <a:ext cx="32"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71" name="Line 15"/>
            <p:cNvSpPr>
              <a:spLocks noChangeShapeType="1"/>
            </p:cNvSpPr>
            <p:nvPr/>
          </p:nvSpPr>
          <p:spPr bwMode="auto">
            <a:xfrm>
              <a:off x="738" y="838"/>
              <a:ext cx="32"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72" name="Line 16"/>
            <p:cNvSpPr>
              <a:spLocks noChangeShapeType="1"/>
            </p:cNvSpPr>
            <p:nvPr/>
          </p:nvSpPr>
          <p:spPr bwMode="auto">
            <a:xfrm>
              <a:off x="738" y="718"/>
              <a:ext cx="32"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73" name="Rectangle 17"/>
            <p:cNvSpPr>
              <a:spLocks noChangeArrowheads="1"/>
            </p:cNvSpPr>
            <p:nvPr/>
          </p:nvSpPr>
          <p:spPr bwMode="auto">
            <a:xfrm>
              <a:off x="627" y="1997"/>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0</a:t>
              </a:r>
              <a:endParaRPr lang="en-US" sz="1200">
                <a:solidFill>
                  <a:srgbClr val="000000"/>
                </a:solidFill>
                <a:latin typeface="Helvetica" charset="0"/>
                <a:ea typeface="ＭＳ Ｐゴシック" charset="0"/>
                <a:cs typeface="Arial" charset="0"/>
              </a:endParaRPr>
            </a:p>
          </p:txBody>
        </p:sp>
        <p:sp>
          <p:nvSpPr>
            <p:cNvPr id="70674" name="Rectangle 18"/>
            <p:cNvSpPr>
              <a:spLocks noChangeArrowheads="1"/>
            </p:cNvSpPr>
            <p:nvPr/>
          </p:nvSpPr>
          <p:spPr bwMode="auto">
            <a:xfrm>
              <a:off x="510" y="1877"/>
              <a:ext cx="15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100</a:t>
              </a:r>
              <a:endParaRPr lang="en-US" sz="1200">
                <a:solidFill>
                  <a:srgbClr val="000000"/>
                </a:solidFill>
                <a:latin typeface="Helvetica" charset="0"/>
                <a:ea typeface="ＭＳ Ｐゴシック" charset="0"/>
                <a:cs typeface="Arial" charset="0"/>
              </a:endParaRPr>
            </a:p>
          </p:txBody>
        </p:sp>
        <p:sp>
          <p:nvSpPr>
            <p:cNvPr id="70675" name="Rectangle 19"/>
            <p:cNvSpPr>
              <a:spLocks noChangeArrowheads="1"/>
            </p:cNvSpPr>
            <p:nvPr/>
          </p:nvSpPr>
          <p:spPr bwMode="auto">
            <a:xfrm>
              <a:off x="510" y="1757"/>
              <a:ext cx="15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200</a:t>
              </a:r>
              <a:endParaRPr lang="en-US" sz="1200">
                <a:solidFill>
                  <a:srgbClr val="000000"/>
                </a:solidFill>
                <a:latin typeface="Helvetica" charset="0"/>
                <a:ea typeface="ＭＳ Ｐゴシック" charset="0"/>
                <a:cs typeface="Arial" charset="0"/>
              </a:endParaRPr>
            </a:p>
          </p:txBody>
        </p:sp>
        <p:sp>
          <p:nvSpPr>
            <p:cNvPr id="70676" name="Rectangle 20"/>
            <p:cNvSpPr>
              <a:spLocks noChangeArrowheads="1"/>
            </p:cNvSpPr>
            <p:nvPr/>
          </p:nvSpPr>
          <p:spPr bwMode="auto">
            <a:xfrm>
              <a:off x="510" y="1637"/>
              <a:ext cx="15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300</a:t>
              </a:r>
              <a:endParaRPr lang="en-US" sz="1200">
                <a:solidFill>
                  <a:srgbClr val="000000"/>
                </a:solidFill>
                <a:latin typeface="Helvetica" charset="0"/>
                <a:ea typeface="ＭＳ Ｐゴシック" charset="0"/>
                <a:cs typeface="Arial" charset="0"/>
              </a:endParaRPr>
            </a:p>
          </p:txBody>
        </p:sp>
        <p:sp>
          <p:nvSpPr>
            <p:cNvPr id="70677" name="Rectangle 21"/>
            <p:cNvSpPr>
              <a:spLocks noChangeArrowheads="1"/>
            </p:cNvSpPr>
            <p:nvPr/>
          </p:nvSpPr>
          <p:spPr bwMode="auto">
            <a:xfrm>
              <a:off x="510" y="1517"/>
              <a:ext cx="15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400</a:t>
              </a:r>
              <a:endParaRPr lang="en-US" sz="1200">
                <a:solidFill>
                  <a:srgbClr val="000000"/>
                </a:solidFill>
                <a:latin typeface="Helvetica" charset="0"/>
                <a:ea typeface="ＭＳ Ｐゴシック" charset="0"/>
                <a:cs typeface="Arial" charset="0"/>
              </a:endParaRPr>
            </a:p>
          </p:txBody>
        </p:sp>
        <p:sp>
          <p:nvSpPr>
            <p:cNvPr id="70678" name="Rectangle 22"/>
            <p:cNvSpPr>
              <a:spLocks noChangeArrowheads="1"/>
            </p:cNvSpPr>
            <p:nvPr/>
          </p:nvSpPr>
          <p:spPr bwMode="auto">
            <a:xfrm>
              <a:off x="510" y="1397"/>
              <a:ext cx="15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500</a:t>
              </a:r>
              <a:endParaRPr lang="en-US" sz="1200">
                <a:solidFill>
                  <a:srgbClr val="000000"/>
                </a:solidFill>
                <a:latin typeface="Helvetica" charset="0"/>
                <a:ea typeface="ＭＳ Ｐゴシック" charset="0"/>
                <a:cs typeface="Arial" charset="0"/>
              </a:endParaRPr>
            </a:p>
          </p:txBody>
        </p:sp>
        <p:sp>
          <p:nvSpPr>
            <p:cNvPr id="70679" name="Rectangle 23"/>
            <p:cNvSpPr>
              <a:spLocks noChangeArrowheads="1"/>
            </p:cNvSpPr>
            <p:nvPr/>
          </p:nvSpPr>
          <p:spPr bwMode="auto">
            <a:xfrm>
              <a:off x="510" y="1279"/>
              <a:ext cx="15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600</a:t>
              </a:r>
              <a:endParaRPr lang="en-US" sz="1200">
                <a:solidFill>
                  <a:srgbClr val="000000"/>
                </a:solidFill>
                <a:latin typeface="Helvetica" charset="0"/>
                <a:ea typeface="ＭＳ Ｐゴシック" charset="0"/>
                <a:cs typeface="Arial" charset="0"/>
              </a:endParaRPr>
            </a:p>
          </p:txBody>
        </p:sp>
        <p:sp>
          <p:nvSpPr>
            <p:cNvPr id="70680" name="Rectangle 24"/>
            <p:cNvSpPr>
              <a:spLocks noChangeArrowheads="1"/>
            </p:cNvSpPr>
            <p:nvPr/>
          </p:nvSpPr>
          <p:spPr bwMode="auto">
            <a:xfrm>
              <a:off x="510" y="1159"/>
              <a:ext cx="15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700</a:t>
              </a:r>
              <a:endParaRPr lang="en-US" sz="1200">
                <a:solidFill>
                  <a:srgbClr val="000000"/>
                </a:solidFill>
                <a:latin typeface="Helvetica" charset="0"/>
                <a:ea typeface="ＭＳ Ｐゴシック" charset="0"/>
                <a:cs typeface="Arial" charset="0"/>
              </a:endParaRPr>
            </a:p>
          </p:txBody>
        </p:sp>
        <p:sp>
          <p:nvSpPr>
            <p:cNvPr id="70681" name="Rectangle 25"/>
            <p:cNvSpPr>
              <a:spLocks noChangeArrowheads="1"/>
            </p:cNvSpPr>
            <p:nvPr/>
          </p:nvSpPr>
          <p:spPr bwMode="auto">
            <a:xfrm>
              <a:off x="510" y="1039"/>
              <a:ext cx="15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800</a:t>
              </a:r>
              <a:endParaRPr lang="en-US" sz="1200">
                <a:solidFill>
                  <a:srgbClr val="000000"/>
                </a:solidFill>
                <a:latin typeface="Helvetica" charset="0"/>
                <a:ea typeface="ＭＳ Ｐゴシック" charset="0"/>
                <a:cs typeface="Arial" charset="0"/>
              </a:endParaRPr>
            </a:p>
          </p:txBody>
        </p:sp>
        <p:sp>
          <p:nvSpPr>
            <p:cNvPr id="70682" name="Rectangle 26"/>
            <p:cNvSpPr>
              <a:spLocks noChangeArrowheads="1"/>
            </p:cNvSpPr>
            <p:nvPr/>
          </p:nvSpPr>
          <p:spPr bwMode="auto">
            <a:xfrm>
              <a:off x="510" y="919"/>
              <a:ext cx="15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900</a:t>
              </a:r>
              <a:endParaRPr lang="en-US" sz="1200">
                <a:solidFill>
                  <a:srgbClr val="000000"/>
                </a:solidFill>
                <a:latin typeface="Helvetica" charset="0"/>
                <a:ea typeface="ＭＳ Ｐゴシック" charset="0"/>
                <a:cs typeface="Arial" charset="0"/>
              </a:endParaRPr>
            </a:p>
          </p:txBody>
        </p:sp>
        <p:sp>
          <p:nvSpPr>
            <p:cNvPr id="70683" name="Rectangle 27"/>
            <p:cNvSpPr>
              <a:spLocks noChangeArrowheads="1"/>
            </p:cNvSpPr>
            <p:nvPr/>
          </p:nvSpPr>
          <p:spPr bwMode="auto">
            <a:xfrm>
              <a:off x="449" y="799"/>
              <a:ext cx="212"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1000</a:t>
              </a:r>
              <a:endParaRPr lang="en-US" sz="1200">
                <a:solidFill>
                  <a:srgbClr val="000000"/>
                </a:solidFill>
                <a:latin typeface="Helvetica" charset="0"/>
                <a:ea typeface="ＭＳ Ｐゴシック" charset="0"/>
                <a:cs typeface="Arial" charset="0"/>
              </a:endParaRPr>
            </a:p>
          </p:txBody>
        </p:sp>
        <p:sp>
          <p:nvSpPr>
            <p:cNvPr id="70684" name="Rectangle 28"/>
            <p:cNvSpPr>
              <a:spLocks noChangeArrowheads="1"/>
            </p:cNvSpPr>
            <p:nvPr/>
          </p:nvSpPr>
          <p:spPr bwMode="auto">
            <a:xfrm>
              <a:off x="449" y="679"/>
              <a:ext cx="212"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dirty="0">
                  <a:solidFill>
                    <a:srgbClr val="FFFFFF"/>
                  </a:solidFill>
                  <a:latin typeface="Helvetica" charset="0"/>
                  <a:ea typeface="ＭＳ Ｐゴシック" charset="0"/>
                  <a:cs typeface="Arial" charset="0"/>
                </a:rPr>
                <a:t>1100</a:t>
              </a:r>
              <a:endParaRPr lang="en-US" sz="1200" dirty="0">
                <a:solidFill>
                  <a:srgbClr val="000000"/>
                </a:solidFill>
                <a:latin typeface="Helvetica" charset="0"/>
                <a:ea typeface="ＭＳ Ｐゴシック" charset="0"/>
                <a:cs typeface="Arial" charset="0"/>
              </a:endParaRPr>
            </a:p>
          </p:txBody>
        </p:sp>
        <p:sp>
          <p:nvSpPr>
            <p:cNvPr id="70685" name="Line 29"/>
            <p:cNvSpPr>
              <a:spLocks noChangeShapeType="1"/>
            </p:cNvSpPr>
            <p:nvPr/>
          </p:nvSpPr>
          <p:spPr bwMode="auto">
            <a:xfrm>
              <a:off x="738" y="2036"/>
              <a:ext cx="32"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grpSp>
          <p:nvGrpSpPr>
            <p:cNvPr id="70686" name="Group 30"/>
            <p:cNvGrpSpPr>
              <a:grpSpLocks/>
            </p:cNvGrpSpPr>
            <p:nvPr/>
          </p:nvGrpSpPr>
          <p:grpSpPr bwMode="auto">
            <a:xfrm>
              <a:off x="885" y="1983"/>
              <a:ext cx="1815" cy="228"/>
              <a:chOff x="2351" y="3293"/>
              <a:chExt cx="2002" cy="388"/>
            </a:xfrm>
          </p:grpSpPr>
          <p:sp>
            <p:nvSpPr>
              <p:cNvPr id="70687" name="Line 31"/>
              <p:cNvSpPr>
                <a:spLocks noChangeShapeType="1"/>
              </p:cNvSpPr>
              <p:nvPr/>
            </p:nvSpPr>
            <p:spPr bwMode="auto">
              <a:xfrm>
                <a:off x="2381" y="3383"/>
                <a:ext cx="1887"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88" name="Line 32"/>
              <p:cNvSpPr>
                <a:spLocks noChangeShapeType="1"/>
              </p:cNvSpPr>
              <p:nvPr/>
            </p:nvSpPr>
            <p:spPr bwMode="auto">
              <a:xfrm flipV="1">
                <a:off x="2381" y="3383"/>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89" name="Line 33"/>
              <p:cNvSpPr>
                <a:spLocks noChangeShapeType="1"/>
              </p:cNvSpPr>
              <p:nvPr/>
            </p:nvSpPr>
            <p:spPr bwMode="auto">
              <a:xfrm flipV="1">
                <a:off x="2507" y="3383"/>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90" name="Line 34"/>
              <p:cNvSpPr>
                <a:spLocks noChangeShapeType="1"/>
              </p:cNvSpPr>
              <p:nvPr/>
            </p:nvSpPr>
            <p:spPr bwMode="auto">
              <a:xfrm flipV="1">
                <a:off x="2632" y="3383"/>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91" name="Line 35"/>
              <p:cNvSpPr>
                <a:spLocks noChangeShapeType="1"/>
              </p:cNvSpPr>
              <p:nvPr/>
            </p:nvSpPr>
            <p:spPr bwMode="auto">
              <a:xfrm flipV="1">
                <a:off x="2758" y="3383"/>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92" name="Line 36"/>
              <p:cNvSpPr>
                <a:spLocks noChangeShapeType="1"/>
              </p:cNvSpPr>
              <p:nvPr/>
            </p:nvSpPr>
            <p:spPr bwMode="auto">
              <a:xfrm flipV="1">
                <a:off x="2884" y="3383"/>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93" name="Line 37"/>
              <p:cNvSpPr>
                <a:spLocks noChangeShapeType="1"/>
              </p:cNvSpPr>
              <p:nvPr/>
            </p:nvSpPr>
            <p:spPr bwMode="auto">
              <a:xfrm flipV="1">
                <a:off x="3010" y="3383"/>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94" name="Line 38"/>
              <p:cNvSpPr>
                <a:spLocks noChangeShapeType="1"/>
              </p:cNvSpPr>
              <p:nvPr/>
            </p:nvSpPr>
            <p:spPr bwMode="auto">
              <a:xfrm flipV="1">
                <a:off x="3136" y="3383"/>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95" name="Line 39"/>
              <p:cNvSpPr>
                <a:spLocks noChangeShapeType="1"/>
              </p:cNvSpPr>
              <p:nvPr/>
            </p:nvSpPr>
            <p:spPr bwMode="auto">
              <a:xfrm flipV="1">
                <a:off x="3261" y="3383"/>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96" name="Line 40"/>
              <p:cNvSpPr>
                <a:spLocks noChangeShapeType="1"/>
              </p:cNvSpPr>
              <p:nvPr/>
            </p:nvSpPr>
            <p:spPr bwMode="auto">
              <a:xfrm flipV="1">
                <a:off x="3387" y="3383"/>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97" name="Line 41"/>
              <p:cNvSpPr>
                <a:spLocks noChangeShapeType="1"/>
              </p:cNvSpPr>
              <p:nvPr/>
            </p:nvSpPr>
            <p:spPr bwMode="auto">
              <a:xfrm flipV="1">
                <a:off x="3513" y="3383"/>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98" name="Line 42"/>
              <p:cNvSpPr>
                <a:spLocks noChangeShapeType="1"/>
              </p:cNvSpPr>
              <p:nvPr/>
            </p:nvSpPr>
            <p:spPr bwMode="auto">
              <a:xfrm flipV="1">
                <a:off x="3639" y="3383"/>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699" name="Line 43"/>
              <p:cNvSpPr>
                <a:spLocks noChangeShapeType="1"/>
              </p:cNvSpPr>
              <p:nvPr/>
            </p:nvSpPr>
            <p:spPr bwMode="auto">
              <a:xfrm flipV="1">
                <a:off x="3764" y="3383"/>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00" name="Line 44"/>
              <p:cNvSpPr>
                <a:spLocks noChangeShapeType="1"/>
              </p:cNvSpPr>
              <p:nvPr/>
            </p:nvSpPr>
            <p:spPr bwMode="auto">
              <a:xfrm flipV="1">
                <a:off x="3890" y="3383"/>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01" name="Line 45"/>
              <p:cNvSpPr>
                <a:spLocks noChangeShapeType="1"/>
              </p:cNvSpPr>
              <p:nvPr/>
            </p:nvSpPr>
            <p:spPr bwMode="auto">
              <a:xfrm flipV="1">
                <a:off x="4016" y="3383"/>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02" name="Line 46"/>
              <p:cNvSpPr>
                <a:spLocks noChangeShapeType="1"/>
              </p:cNvSpPr>
              <p:nvPr/>
            </p:nvSpPr>
            <p:spPr bwMode="auto">
              <a:xfrm flipV="1">
                <a:off x="4142" y="3383"/>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03" name="Line 47"/>
              <p:cNvSpPr>
                <a:spLocks noChangeShapeType="1"/>
              </p:cNvSpPr>
              <p:nvPr/>
            </p:nvSpPr>
            <p:spPr bwMode="auto">
              <a:xfrm flipV="1">
                <a:off x="4268" y="3383"/>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04" name="Line 48"/>
              <p:cNvSpPr>
                <a:spLocks noChangeShapeType="1"/>
              </p:cNvSpPr>
              <p:nvPr/>
            </p:nvSpPr>
            <p:spPr bwMode="auto">
              <a:xfrm>
                <a:off x="2632" y="3293"/>
                <a:ext cx="126" cy="6"/>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05" name="Rectangle 49"/>
              <p:cNvSpPr>
                <a:spLocks noChangeArrowheads="1"/>
              </p:cNvSpPr>
              <p:nvPr/>
            </p:nvSpPr>
            <p:spPr bwMode="auto">
              <a:xfrm>
                <a:off x="2351" y="3485"/>
                <a:ext cx="58" cy="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0</a:t>
                </a:r>
                <a:endParaRPr lang="en-US" sz="1200">
                  <a:solidFill>
                    <a:srgbClr val="000000"/>
                  </a:solidFill>
                  <a:latin typeface="Helvetica" charset="0"/>
                  <a:ea typeface="ＭＳ Ｐゴシック" charset="0"/>
                  <a:cs typeface="Arial" charset="0"/>
                </a:endParaRPr>
              </a:p>
            </p:txBody>
          </p:sp>
          <p:sp>
            <p:nvSpPr>
              <p:cNvPr id="70706" name="Rectangle 50"/>
              <p:cNvSpPr>
                <a:spLocks noChangeArrowheads="1"/>
              </p:cNvSpPr>
              <p:nvPr/>
            </p:nvSpPr>
            <p:spPr bwMode="auto">
              <a:xfrm>
                <a:off x="2732" y="3485"/>
                <a:ext cx="59" cy="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1</a:t>
                </a:r>
                <a:endParaRPr lang="en-US" sz="1200">
                  <a:solidFill>
                    <a:srgbClr val="000000"/>
                  </a:solidFill>
                  <a:latin typeface="Helvetica" charset="0"/>
                  <a:ea typeface="ＭＳ Ｐゴシック" charset="0"/>
                  <a:cs typeface="Arial" charset="0"/>
                </a:endParaRPr>
              </a:p>
            </p:txBody>
          </p:sp>
          <p:sp>
            <p:nvSpPr>
              <p:cNvPr id="70707" name="Rectangle 51"/>
              <p:cNvSpPr>
                <a:spLocks noChangeArrowheads="1"/>
              </p:cNvSpPr>
              <p:nvPr/>
            </p:nvSpPr>
            <p:spPr bwMode="auto">
              <a:xfrm>
                <a:off x="3105" y="3485"/>
                <a:ext cx="59" cy="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2</a:t>
                </a:r>
                <a:endParaRPr lang="en-US" sz="1200">
                  <a:solidFill>
                    <a:srgbClr val="000000"/>
                  </a:solidFill>
                  <a:latin typeface="Helvetica" charset="0"/>
                  <a:ea typeface="ＭＳ Ｐゴシック" charset="0"/>
                  <a:cs typeface="Arial" charset="0"/>
                </a:endParaRPr>
              </a:p>
            </p:txBody>
          </p:sp>
          <p:sp>
            <p:nvSpPr>
              <p:cNvPr id="70708" name="Rectangle 52"/>
              <p:cNvSpPr>
                <a:spLocks noChangeArrowheads="1"/>
              </p:cNvSpPr>
              <p:nvPr/>
            </p:nvSpPr>
            <p:spPr bwMode="auto">
              <a:xfrm>
                <a:off x="3482" y="3485"/>
                <a:ext cx="59" cy="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3</a:t>
                </a:r>
                <a:endParaRPr lang="en-US" sz="1200">
                  <a:solidFill>
                    <a:srgbClr val="000000"/>
                  </a:solidFill>
                  <a:latin typeface="Helvetica" charset="0"/>
                  <a:ea typeface="ＭＳ Ｐゴシック" charset="0"/>
                  <a:cs typeface="Arial" charset="0"/>
                </a:endParaRPr>
              </a:p>
            </p:txBody>
          </p:sp>
          <p:sp>
            <p:nvSpPr>
              <p:cNvPr id="70709" name="Rectangle 53"/>
              <p:cNvSpPr>
                <a:spLocks noChangeArrowheads="1"/>
              </p:cNvSpPr>
              <p:nvPr/>
            </p:nvSpPr>
            <p:spPr bwMode="auto">
              <a:xfrm>
                <a:off x="3861" y="3485"/>
                <a:ext cx="59" cy="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4</a:t>
                </a:r>
                <a:endParaRPr lang="en-US" sz="1200">
                  <a:solidFill>
                    <a:srgbClr val="000000"/>
                  </a:solidFill>
                  <a:latin typeface="Helvetica" charset="0"/>
                  <a:ea typeface="ＭＳ Ｐゴシック" charset="0"/>
                  <a:cs typeface="Arial" charset="0"/>
                </a:endParaRPr>
              </a:p>
            </p:txBody>
          </p:sp>
          <p:sp>
            <p:nvSpPr>
              <p:cNvPr id="70710" name="Rectangle 54"/>
              <p:cNvSpPr>
                <a:spLocks noChangeArrowheads="1"/>
              </p:cNvSpPr>
              <p:nvPr/>
            </p:nvSpPr>
            <p:spPr bwMode="auto">
              <a:xfrm>
                <a:off x="4159" y="3485"/>
                <a:ext cx="194" cy="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5 hr</a:t>
                </a:r>
                <a:endParaRPr lang="en-US" sz="1200">
                  <a:solidFill>
                    <a:srgbClr val="000000"/>
                  </a:solidFill>
                  <a:latin typeface="Helvetica" charset="0"/>
                  <a:ea typeface="ＭＳ Ｐゴシック" charset="0"/>
                  <a:cs typeface="Arial" charset="0"/>
                </a:endParaRPr>
              </a:p>
            </p:txBody>
          </p:sp>
        </p:grpSp>
        <p:sp>
          <p:nvSpPr>
            <p:cNvPr id="70711" name="Rectangle 55"/>
            <p:cNvSpPr>
              <a:spLocks noChangeArrowheads="1"/>
            </p:cNvSpPr>
            <p:nvPr/>
          </p:nvSpPr>
          <p:spPr bwMode="auto">
            <a:xfrm>
              <a:off x="1252" y="2237"/>
              <a:ext cx="1135"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Time After Amphetamine</a:t>
              </a:r>
              <a:endParaRPr lang="en-US" sz="1200">
                <a:solidFill>
                  <a:srgbClr val="000000"/>
                </a:solidFill>
                <a:latin typeface="Helvetica" charset="0"/>
                <a:ea typeface="ＭＳ Ｐゴシック" charset="0"/>
                <a:cs typeface="Arial" charset="0"/>
              </a:endParaRPr>
            </a:p>
          </p:txBody>
        </p:sp>
        <p:sp>
          <p:nvSpPr>
            <p:cNvPr id="70712" name="Rectangle 56"/>
            <p:cNvSpPr>
              <a:spLocks noChangeArrowheads="1"/>
            </p:cNvSpPr>
            <p:nvPr/>
          </p:nvSpPr>
          <p:spPr bwMode="auto">
            <a:xfrm rot="16200000">
              <a:off x="-123" y="1208"/>
              <a:ext cx="87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 of Basal Release</a:t>
              </a:r>
              <a:endParaRPr lang="en-US" sz="1200">
                <a:solidFill>
                  <a:srgbClr val="000000"/>
                </a:solidFill>
                <a:latin typeface="Helvetica" charset="0"/>
                <a:ea typeface="ＭＳ Ｐゴシック" charset="0"/>
                <a:cs typeface="Arial" charset="0"/>
              </a:endParaRPr>
            </a:p>
          </p:txBody>
        </p:sp>
        <p:sp>
          <p:nvSpPr>
            <p:cNvPr id="70713" name="Line 57"/>
            <p:cNvSpPr>
              <a:spLocks noChangeShapeType="1"/>
            </p:cNvSpPr>
            <p:nvPr/>
          </p:nvSpPr>
          <p:spPr bwMode="auto">
            <a:xfrm flipV="1">
              <a:off x="913" y="1415"/>
              <a:ext cx="113" cy="501"/>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14" name="Line 58"/>
            <p:cNvSpPr>
              <a:spLocks noChangeShapeType="1"/>
            </p:cNvSpPr>
            <p:nvPr/>
          </p:nvSpPr>
          <p:spPr bwMode="auto">
            <a:xfrm flipV="1">
              <a:off x="921" y="1908"/>
              <a:ext cx="114" cy="8"/>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15" name="Line 59"/>
            <p:cNvSpPr>
              <a:spLocks noChangeShapeType="1"/>
            </p:cNvSpPr>
            <p:nvPr/>
          </p:nvSpPr>
          <p:spPr bwMode="auto">
            <a:xfrm>
              <a:off x="921" y="1916"/>
              <a:ext cx="114" cy="1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16" name="Oval 60"/>
            <p:cNvSpPr>
              <a:spLocks noChangeArrowheads="1"/>
            </p:cNvSpPr>
            <p:nvPr/>
          </p:nvSpPr>
          <p:spPr bwMode="auto">
            <a:xfrm>
              <a:off x="882" y="1891"/>
              <a:ext cx="71" cy="46"/>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17" name="Rectangle 61"/>
            <p:cNvSpPr>
              <a:spLocks noChangeArrowheads="1"/>
            </p:cNvSpPr>
            <p:nvPr/>
          </p:nvSpPr>
          <p:spPr bwMode="auto">
            <a:xfrm>
              <a:off x="882" y="1891"/>
              <a:ext cx="71" cy="46"/>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18" name="Freeform 62"/>
            <p:cNvSpPr>
              <a:spLocks/>
            </p:cNvSpPr>
            <p:nvPr/>
          </p:nvSpPr>
          <p:spPr bwMode="auto">
            <a:xfrm>
              <a:off x="882" y="1891"/>
              <a:ext cx="77" cy="50"/>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19" name="Line 63"/>
            <p:cNvSpPr>
              <a:spLocks noChangeShapeType="1"/>
            </p:cNvSpPr>
            <p:nvPr/>
          </p:nvSpPr>
          <p:spPr bwMode="auto">
            <a:xfrm flipV="1">
              <a:off x="1026" y="838"/>
              <a:ext cx="114" cy="577"/>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20" name="Line 64"/>
            <p:cNvSpPr>
              <a:spLocks noChangeShapeType="1"/>
            </p:cNvSpPr>
            <p:nvPr/>
          </p:nvSpPr>
          <p:spPr bwMode="auto">
            <a:xfrm>
              <a:off x="1140" y="838"/>
              <a:ext cx="115" cy="406"/>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21" name="Line 65"/>
            <p:cNvSpPr>
              <a:spLocks noChangeShapeType="1"/>
            </p:cNvSpPr>
            <p:nvPr/>
          </p:nvSpPr>
          <p:spPr bwMode="auto">
            <a:xfrm>
              <a:off x="1255" y="1244"/>
              <a:ext cx="114" cy="252"/>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22" name="Line 66"/>
            <p:cNvSpPr>
              <a:spLocks noChangeShapeType="1"/>
            </p:cNvSpPr>
            <p:nvPr/>
          </p:nvSpPr>
          <p:spPr bwMode="auto">
            <a:xfrm>
              <a:off x="1369" y="1496"/>
              <a:ext cx="114" cy="60"/>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23" name="Line 67"/>
            <p:cNvSpPr>
              <a:spLocks noChangeShapeType="1"/>
            </p:cNvSpPr>
            <p:nvPr/>
          </p:nvSpPr>
          <p:spPr bwMode="auto">
            <a:xfrm>
              <a:off x="1483" y="1556"/>
              <a:ext cx="114" cy="38"/>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24" name="Line 68"/>
            <p:cNvSpPr>
              <a:spLocks noChangeShapeType="1"/>
            </p:cNvSpPr>
            <p:nvPr/>
          </p:nvSpPr>
          <p:spPr bwMode="auto">
            <a:xfrm>
              <a:off x="1597" y="1594"/>
              <a:ext cx="114" cy="35"/>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25" name="Line 69"/>
            <p:cNvSpPr>
              <a:spLocks noChangeShapeType="1"/>
            </p:cNvSpPr>
            <p:nvPr/>
          </p:nvSpPr>
          <p:spPr bwMode="auto">
            <a:xfrm>
              <a:off x="1711" y="1629"/>
              <a:ext cx="114" cy="36"/>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26" name="Line 70"/>
            <p:cNvSpPr>
              <a:spLocks noChangeShapeType="1"/>
            </p:cNvSpPr>
            <p:nvPr/>
          </p:nvSpPr>
          <p:spPr bwMode="auto">
            <a:xfrm>
              <a:off x="1825" y="1665"/>
              <a:ext cx="114" cy="35"/>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27" name="Line 71"/>
            <p:cNvSpPr>
              <a:spLocks noChangeShapeType="1"/>
            </p:cNvSpPr>
            <p:nvPr/>
          </p:nvSpPr>
          <p:spPr bwMode="auto">
            <a:xfrm>
              <a:off x="1939" y="1700"/>
              <a:ext cx="114" cy="54"/>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28" name="Line 72"/>
            <p:cNvSpPr>
              <a:spLocks noChangeShapeType="1"/>
            </p:cNvSpPr>
            <p:nvPr/>
          </p:nvSpPr>
          <p:spPr bwMode="auto">
            <a:xfrm>
              <a:off x="2053" y="1754"/>
              <a:ext cx="114" cy="17"/>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29" name="Line 73"/>
            <p:cNvSpPr>
              <a:spLocks noChangeShapeType="1"/>
            </p:cNvSpPr>
            <p:nvPr/>
          </p:nvSpPr>
          <p:spPr bwMode="auto">
            <a:xfrm>
              <a:off x="2167" y="1771"/>
              <a:ext cx="114" cy="14"/>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30" name="Line 74"/>
            <p:cNvSpPr>
              <a:spLocks noChangeShapeType="1"/>
            </p:cNvSpPr>
            <p:nvPr/>
          </p:nvSpPr>
          <p:spPr bwMode="auto">
            <a:xfrm>
              <a:off x="2281" y="1785"/>
              <a:ext cx="115" cy="25"/>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31" name="Line 75"/>
            <p:cNvSpPr>
              <a:spLocks noChangeShapeType="1"/>
            </p:cNvSpPr>
            <p:nvPr/>
          </p:nvSpPr>
          <p:spPr bwMode="auto">
            <a:xfrm>
              <a:off x="2396" y="1810"/>
              <a:ext cx="113" cy="18"/>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32" name="Line 76"/>
            <p:cNvSpPr>
              <a:spLocks noChangeShapeType="1"/>
            </p:cNvSpPr>
            <p:nvPr/>
          </p:nvSpPr>
          <p:spPr bwMode="auto">
            <a:xfrm>
              <a:off x="2509" y="1828"/>
              <a:ext cx="116" cy="28"/>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33" name="Line 77"/>
            <p:cNvSpPr>
              <a:spLocks noChangeShapeType="1"/>
            </p:cNvSpPr>
            <p:nvPr/>
          </p:nvSpPr>
          <p:spPr bwMode="auto">
            <a:xfrm>
              <a:off x="1026" y="1908"/>
              <a:ext cx="114" cy="8"/>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34" name="Line 78"/>
            <p:cNvSpPr>
              <a:spLocks noChangeShapeType="1"/>
            </p:cNvSpPr>
            <p:nvPr/>
          </p:nvSpPr>
          <p:spPr bwMode="auto">
            <a:xfrm>
              <a:off x="1140" y="1916"/>
              <a:ext cx="115" cy="4"/>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35" name="Line 79"/>
            <p:cNvSpPr>
              <a:spLocks noChangeShapeType="1"/>
            </p:cNvSpPr>
            <p:nvPr/>
          </p:nvSpPr>
          <p:spPr bwMode="auto">
            <a:xfrm>
              <a:off x="1255" y="1920"/>
              <a:ext cx="114" cy="6"/>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36" name="Line 80"/>
            <p:cNvSpPr>
              <a:spLocks noChangeShapeType="1"/>
            </p:cNvSpPr>
            <p:nvPr/>
          </p:nvSpPr>
          <p:spPr bwMode="auto">
            <a:xfrm>
              <a:off x="1369" y="1926"/>
              <a:ext cx="114" cy="4"/>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37" name="Line 81"/>
            <p:cNvSpPr>
              <a:spLocks noChangeShapeType="1"/>
            </p:cNvSpPr>
            <p:nvPr/>
          </p:nvSpPr>
          <p:spPr bwMode="auto">
            <a:xfrm flipV="1">
              <a:off x="1483" y="1916"/>
              <a:ext cx="114" cy="14"/>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38" name="Line 82"/>
            <p:cNvSpPr>
              <a:spLocks noChangeShapeType="1"/>
            </p:cNvSpPr>
            <p:nvPr/>
          </p:nvSpPr>
          <p:spPr bwMode="auto">
            <a:xfrm flipV="1">
              <a:off x="1597" y="1905"/>
              <a:ext cx="114" cy="11"/>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39" name="Line 83"/>
            <p:cNvSpPr>
              <a:spLocks noChangeShapeType="1"/>
            </p:cNvSpPr>
            <p:nvPr/>
          </p:nvSpPr>
          <p:spPr bwMode="auto">
            <a:xfrm flipV="1">
              <a:off x="1711" y="1895"/>
              <a:ext cx="114" cy="10"/>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40" name="Line 84"/>
            <p:cNvSpPr>
              <a:spLocks noChangeShapeType="1"/>
            </p:cNvSpPr>
            <p:nvPr/>
          </p:nvSpPr>
          <p:spPr bwMode="auto">
            <a:xfrm flipV="1">
              <a:off x="1825" y="1887"/>
              <a:ext cx="114" cy="8"/>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41" name="Line 85"/>
            <p:cNvSpPr>
              <a:spLocks noChangeShapeType="1"/>
            </p:cNvSpPr>
            <p:nvPr/>
          </p:nvSpPr>
          <p:spPr bwMode="auto">
            <a:xfrm>
              <a:off x="1939" y="1887"/>
              <a:ext cx="114" cy="4"/>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42" name="Line 86"/>
            <p:cNvSpPr>
              <a:spLocks noChangeShapeType="1"/>
            </p:cNvSpPr>
            <p:nvPr/>
          </p:nvSpPr>
          <p:spPr bwMode="auto">
            <a:xfrm>
              <a:off x="2053" y="1891"/>
              <a:ext cx="114" cy="1"/>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43" name="Line 87"/>
            <p:cNvSpPr>
              <a:spLocks noChangeShapeType="1"/>
            </p:cNvSpPr>
            <p:nvPr/>
          </p:nvSpPr>
          <p:spPr bwMode="auto">
            <a:xfrm>
              <a:off x="2167" y="1891"/>
              <a:ext cx="114" cy="1"/>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44" name="Line 88"/>
            <p:cNvSpPr>
              <a:spLocks noChangeShapeType="1"/>
            </p:cNvSpPr>
            <p:nvPr/>
          </p:nvSpPr>
          <p:spPr bwMode="auto">
            <a:xfrm>
              <a:off x="2281" y="1891"/>
              <a:ext cx="115" cy="4"/>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45" name="Line 89"/>
            <p:cNvSpPr>
              <a:spLocks noChangeShapeType="1"/>
            </p:cNvSpPr>
            <p:nvPr/>
          </p:nvSpPr>
          <p:spPr bwMode="auto">
            <a:xfrm>
              <a:off x="2396" y="1895"/>
              <a:ext cx="113" cy="0"/>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46" name="Line 90"/>
            <p:cNvSpPr>
              <a:spLocks noChangeShapeType="1"/>
            </p:cNvSpPr>
            <p:nvPr/>
          </p:nvSpPr>
          <p:spPr bwMode="auto">
            <a:xfrm>
              <a:off x="2509" y="1895"/>
              <a:ext cx="116" cy="0"/>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47" name="Line 91"/>
            <p:cNvSpPr>
              <a:spLocks noChangeShapeType="1"/>
            </p:cNvSpPr>
            <p:nvPr/>
          </p:nvSpPr>
          <p:spPr bwMode="auto">
            <a:xfrm>
              <a:off x="1026" y="1926"/>
              <a:ext cx="114" cy="57"/>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48" name="Line 92"/>
            <p:cNvSpPr>
              <a:spLocks noChangeShapeType="1"/>
            </p:cNvSpPr>
            <p:nvPr/>
          </p:nvSpPr>
          <p:spPr bwMode="auto">
            <a:xfrm flipV="1">
              <a:off x="1255" y="1976"/>
              <a:ext cx="114" cy="11"/>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49" name="Line 93"/>
            <p:cNvSpPr>
              <a:spLocks noChangeShapeType="1"/>
            </p:cNvSpPr>
            <p:nvPr/>
          </p:nvSpPr>
          <p:spPr bwMode="auto">
            <a:xfrm>
              <a:off x="1369" y="1976"/>
              <a:ext cx="114" cy="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50" name="Line 94"/>
            <p:cNvSpPr>
              <a:spLocks noChangeShapeType="1"/>
            </p:cNvSpPr>
            <p:nvPr/>
          </p:nvSpPr>
          <p:spPr bwMode="auto">
            <a:xfrm flipV="1">
              <a:off x="1483" y="1966"/>
              <a:ext cx="114" cy="1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51" name="Line 95"/>
            <p:cNvSpPr>
              <a:spLocks noChangeShapeType="1"/>
            </p:cNvSpPr>
            <p:nvPr/>
          </p:nvSpPr>
          <p:spPr bwMode="auto">
            <a:xfrm flipV="1">
              <a:off x="1597" y="1947"/>
              <a:ext cx="114" cy="19"/>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52" name="Line 96"/>
            <p:cNvSpPr>
              <a:spLocks noChangeShapeType="1"/>
            </p:cNvSpPr>
            <p:nvPr/>
          </p:nvSpPr>
          <p:spPr bwMode="auto">
            <a:xfrm flipV="1">
              <a:off x="1711" y="1941"/>
              <a:ext cx="114" cy="6"/>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53" name="Line 97"/>
            <p:cNvSpPr>
              <a:spLocks noChangeShapeType="1"/>
            </p:cNvSpPr>
            <p:nvPr/>
          </p:nvSpPr>
          <p:spPr bwMode="auto">
            <a:xfrm flipV="1">
              <a:off x="1825" y="1923"/>
              <a:ext cx="114" cy="18"/>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54" name="Line 98"/>
            <p:cNvSpPr>
              <a:spLocks noChangeShapeType="1"/>
            </p:cNvSpPr>
            <p:nvPr/>
          </p:nvSpPr>
          <p:spPr bwMode="auto">
            <a:xfrm flipV="1">
              <a:off x="1939" y="1920"/>
              <a:ext cx="114" cy="3"/>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55" name="Line 99"/>
            <p:cNvSpPr>
              <a:spLocks noChangeShapeType="1"/>
            </p:cNvSpPr>
            <p:nvPr/>
          </p:nvSpPr>
          <p:spPr bwMode="auto">
            <a:xfrm>
              <a:off x="2053" y="1920"/>
              <a:ext cx="114" cy="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56" name="Line 100"/>
            <p:cNvSpPr>
              <a:spLocks noChangeShapeType="1"/>
            </p:cNvSpPr>
            <p:nvPr/>
          </p:nvSpPr>
          <p:spPr bwMode="auto">
            <a:xfrm>
              <a:off x="2167" y="1920"/>
              <a:ext cx="114" cy="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57" name="Line 101"/>
            <p:cNvSpPr>
              <a:spLocks noChangeShapeType="1"/>
            </p:cNvSpPr>
            <p:nvPr/>
          </p:nvSpPr>
          <p:spPr bwMode="auto">
            <a:xfrm>
              <a:off x="2281" y="1920"/>
              <a:ext cx="115" cy="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58" name="Line 102"/>
            <p:cNvSpPr>
              <a:spLocks noChangeShapeType="1"/>
            </p:cNvSpPr>
            <p:nvPr/>
          </p:nvSpPr>
          <p:spPr bwMode="auto">
            <a:xfrm>
              <a:off x="2396" y="1920"/>
              <a:ext cx="113" cy="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59" name="Line 103"/>
            <p:cNvSpPr>
              <a:spLocks noChangeShapeType="1"/>
            </p:cNvSpPr>
            <p:nvPr/>
          </p:nvSpPr>
          <p:spPr bwMode="auto">
            <a:xfrm>
              <a:off x="2509" y="1920"/>
              <a:ext cx="116" cy="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60" name="Oval 104"/>
            <p:cNvSpPr>
              <a:spLocks noChangeArrowheads="1"/>
            </p:cNvSpPr>
            <p:nvPr/>
          </p:nvSpPr>
          <p:spPr bwMode="auto">
            <a:xfrm>
              <a:off x="988" y="1390"/>
              <a:ext cx="70" cy="46"/>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61" name="Oval 105"/>
            <p:cNvSpPr>
              <a:spLocks noChangeArrowheads="1"/>
            </p:cNvSpPr>
            <p:nvPr/>
          </p:nvSpPr>
          <p:spPr bwMode="auto">
            <a:xfrm>
              <a:off x="1102" y="813"/>
              <a:ext cx="70" cy="46"/>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62" name="Oval 106"/>
            <p:cNvSpPr>
              <a:spLocks noChangeArrowheads="1"/>
            </p:cNvSpPr>
            <p:nvPr/>
          </p:nvSpPr>
          <p:spPr bwMode="auto">
            <a:xfrm>
              <a:off x="1217" y="1219"/>
              <a:ext cx="71" cy="46"/>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63" name="Oval 107"/>
            <p:cNvSpPr>
              <a:spLocks noChangeArrowheads="1"/>
            </p:cNvSpPr>
            <p:nvPr/>
          </p:nvSpPr>
          <p:spPr bwMode="auto">
            <a:xfrm>
              <a:off x="1330" y="1471"/>
              <a:ext cx="72" cy="45"/>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64" name="Oval 108"/>
            <p:cNvSpPr>
              <a:spLocks noChangeArrowheads="1"/>
            </p:cNvSpPr>
            <p:nvPr/>
          </p:nvSpPr>
          <p:spPr bwMode="auto">
            <a:xfrm>
              <a:off x="1445" y="1531"/>
              <a:ext cx="71" cy="46"/>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65" name="Oval 109"/>
            <p:cNvSpPr>
              <a:spLocks noChangeArrowheads="1"/>
            </p:cNvSpPr>
            <p:nvPr/>
          </p:nvSpPr>
          <p:spPr bwMode="auto">
            <a:xfrm>
              <a:off x="1559" y="1569"/>
              <a:ext cx="70" cy="46"/>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66" name="Oval 110"/>
            <p:cNvSpPr>
              <a:spLocks noChangeArrowheads="1"/>
            </p:cNvSpPr>
            <p:nvPr/>
          </p:nvSpPr>
          <p:spPr bwMode="auto">
            <a:xfrm>
              <a:off x="1673" y="1605"/>
              <a:ext cx="71" cy="46"/>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67" name="Oval 111"/>
            <p:cNvSpPr>
              <a:spLocks noChangeArrowheads="1"/>
            </p:cNvSpPr>
            <p:nvPr/>
          </p:nvSpPr>
          <p:spPr bwMode="auto">
            <a:xfrm>
              <a:off x="1787" y="1640"/>
              <a:ext cx="71" cy="46"/>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68" name="Oval 112"/>
            <p:cNvSpPr>
              <a:spLocks noChangeArrowheads="1"/>
            </p:cNvSpPr>
            <p:nvPr/>
          </p:nvSpPr>
          <p:spPr bwMode="auto">
            <a:xfrm>
              <a:off x="1901" y="1675"/>
              <a:ext cx="71" cy="46"/>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69" name="Oval 113"/>
            <p:cNvSpPr>
              <a:spLocks noChangeArrowheads="1"/>
            </p:cNvSpPr>
            <p:nvPr/>
          </p:nvSpPr>
          <p:spPr bwMode="auto">
            <a:xfrm>
              <a:off x="2015" y="1729"/>
              <a:ext cx="71" cy="46"/>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70" name="Oval 114"/>
            <p:cNvSpPr>
              <a:spLocks noChangeArrowheads="1"/>
            </p:cNvSpPr>
            <p:nvPr/>
          </p:nvSpPr>
          <p:spPr bwMode="auto">
            <a:xfrm>
              <a:off x="2130" y="1746"/>
              <a:ext cx="70" cy="46"/>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71" name="Oval 115"/>
            <p:cNvSpPr>
              <a:spLocks noChangeArrowheads="1"/>
            </p:cNvSpPr>
            <p:nvPr/>
          </p:nvSpPr>
          <p:spPr bwMode="auto">
            <a:xfrm>
              <a:off x="2243" y="1761"/>
              <a:ext cx="71" cy="46"/>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72" name="Oval 116"/>
            <p:cNvSpPr>
              <a:spLocks noChangeArrowheads="1"/>
            </p:cNvSpPr>
            <p:nvPr/>
          </p:nvSpPr>
          <p:spPr bwMode="auto">
            <a:xfrm>
              <a:off x="2357" y="1785"/>
              <a:ext cx="71" cy="46"/>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73" name="Oval 117"/>
            <p:cNvSpPr>
              <a:spLocks noChangeArrowheads="1"/>
            </p:cNvSpPr>
            <p:nvPr/>
          </p:nvSpPr>
          <p:spPr bwMode="auto">
            <a:xfrm>
              <a:off x="2473" y="1803"/>
              <a:ext cx="69" cy="46"/>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74" name="Oval 118"/>
            <p:cNvSpPr>
              <a:spLocks noChangeArrowheads="1"/>
            </p:cNvSpPr>
            <p:nvPr/>
          </p:nvSpPr>
          <p:spPr bwMode="auto">
            <a:xfrm>
              <a:off x="2587" y="1831"/>
              <a:ext cx="70" cy="46"/>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75" name="Rectangle 119"/>
            <p:cNvSpPr>
              <a:spLocks noChangeArrowheads="1"/>
            </p:cNvSpPr>
            <p:nvPr/>
          </p:nvSpPr>
          <p:spPr bwMode="auto">
            <a:xfrm>
              <a:off x="988" y="1884"/>
              <a:ext cx="70" cy="46"/>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76" name="Rectangle 120"/>
            <p:cNvSpPr>
              <a:spLocks noChangeArrowheads="1"/>
            </p:cNvSpPr>
            <p:nvPr/>
          </p:nvSpPr>
          <p:spPr bwMode="auto">
            <a:xfrm>
              <a:off x="1102" y="1891"/>
              <a:ext cx="70" cy="46"/>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77" name="Rectangle 121"/>
            <p:cNvSpPr>
              <a:spLocks noChangeArrowheads="1"/>
            </p:cNvSpPr>
            <p:nvPr/>
          </p:nvSpPr>
          <p:spPr bwMode="auto">
            <a:xfrm>
              <a:off x="1217" y="1895"/>
              <a:ext cx="71" cy="46"/>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78" name="Rectangle 122"/>
            <p:cNvSpPr>
              <a:spLocks noChangeArrowheads="1"/>
            </p:cNvSpPr>
            <p:nvPr/>
          </p:nvSpPr>
          <p:spPr bwMode="auto">
            <a:xfrm>
              <a:off x="1330" y="1902"/>
              <a:ext cx="72" cy="45"/>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79" name="Rectangle 123"/>
            <p:cNvSpPr>
              <a:spLocks noChangeArrowheads="1"/>
            </p:cNvSpPr>
            <p:nvPr/>
          </p:nvSpPr>
          <p:spPr bwMode="auto">
            <a:xfrm>
              <a:off x="1445" y="1905"/>
              <a:ext cx="71" cy="46"/>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80" name="Rectangle 124"/>
            <p:cNvSpPr>
              <a:spLocks noChangeArrowheads="1"/>
            </p:cNvSpPr>
            <p:nvPr/>
          </p:nvSpPr>
          <p:spPr bwMode="auto">
            <a:xfrm>
              <a:off x="1559" y="1891"/>
              <a:ext cx="70" cy="46"/>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81" name="Rectangle 125"/>
            <p:cNvSpPr>
              <a:spLocks noChangeArrowheads="1"/>
            </p:cNvSpPr>
            <p:nvPr/>
          </p:nvSpPr>
          <p:spPr bwMode="auto">
            <a:xfrm>
              <a:off x="1673" y="1880"/>
              <a:ext cx="71" cy="46"/>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82" name="Rectangle 126"/>
            <p:cNvSpPr>
              <a:spLocks noChangeArrowheads="1"/>
            </p:cNvSpPr>
            <p:nvPr/>
          </p:nvSpPr>
          <p:spPr bwMode="auto">
            <a:xfrm>
              <a:off x="1787" y="1870"/>
              <a:ext cx="71" cy="46"/>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83" name="Rectangle 127"/>
            <p:cNvSpPr>
              <a:spLocks noChangeArrowheads="1"/>
            </p:cNvSpPr>
            <p:nvPr/>
          </p:nvSpPr>
          <p:spPr bwMode="auto">
            <a:xfrm>
              <a:off x="1901" y="1862"/>
              <a:ext cx="71" cy="46"/>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84" name="Rectangle 128"/>
            <p:cNvSpPr>
              <a:spLocks noChangeArrowheads="1"/>
            </p:cNvSpPr>
            <p:nvPr/>
          </p:nvSpPr>
          <p:spPr bwMode="auto">
            <a:xfrm>
              <a:off x="2015" y="1866"/>
              <a:ext cx="71" cy="46"/>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85" name="Rectangle 129"/>
            <p:cNvSpPr>
              <a:spLocks noChangeArrowheads="1"/>
            </p:cNvSpPr>
            <p:nvPr/>
          </p:nvSpPr>
          <p:spPr bwMode="auto">
            <a:xfrm>
              <a:off x="2130" y="1866"/>
              <a:ext cx="70" cy="46"/>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86" name="Rectangle 130"/>
            <p:cNvSpPr>
              <a:spLocks noChangeArrowheads="1"/>
            </p:cNvSpPr>
            <p:nvPr/>
          </p:nvSpPr>
          <p:spPr bwMode="auto">
            <a:xfrm>
              <a:off x="2243" y="1866"/>
              <a:ext cx="71" cy="46"/>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87" name="Rectangle 131"/>
            <p:cNvSpPr>
              <a:spLocks noChangeArrowheads="1"/>
            </p:cNvSpPr>
            <p:nvPr/>
          </p:nvSpPr>
          <p:spPr bwMode="auto">
            <a:xfrm>
              <a:off x="2357" y="1870"/>
              <a:ext cx="71" cy="46"/>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88" name="Rectangle 132"/>
            <p:cNvSpPr>
              <a:spLocks noChangeArrowheads="1"/>
            </p:cNvSpPr>
            <p:nvPr/>
          </p:nvSpPr>
          <p:spPr bwMode="auto">
            <a:xfrm>
              <a:off x="2473" y="1870"/>
              <a:ext cx="69" cy="46"/>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89" name="Rectangle 133"/>
            <p:cNvSpPr>
              <a:spLocks noChangeArrowheads="1"/>
            </p:cNvSpPr>
            <p:nvPr/>
          </p:nvSpPr>
          <p:spPr bwMode="auto">
            <a:xfrm>
              <a:off x="2587" y="1870"/>
              <a:ext cx="70" cy="46"/>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90" name="Freeform 134"/>
            <p:cNvSpPr>
              <a:spLocks/>
            </p:cNvSpPr>
            <p:nvPr/>
          </p:nvSpPr>
          <p:spPr bwMode="auto">
            <a:xfrm>
              <a:off x="988" y="1902"/>
              <a:ext cx="77" cy="49"/>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91" name="Freeform 135"/>
            <p:cNvSpPr>
              <a:spLocks/>
            </p:cNvSpPr>
            <p:nvPr/>
          </p:nvSpPr>
          <p:spPr bwMode="auto">
            <a:xfrm>
              <a:off x="1102" y="1958"/>
              <a:ext cx="76" cy="50"/>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92" name="Freeform 136"/>
            <p:cNvSpPr>
              <a:spLocks/>
            </p:cNvSpPr>
            <p:nvPr/>
          </p:nvSpPr>
          <p:spPr bwMode="auto">
            <a:xfrm>
              <a:off x="1217" y="1962"/>
              <a:ext cx="75" cy="50"/>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93" name="Freeform 137"/>
            <p:cNvSpPr>
              <a:spLocks/>
            </p:cNvSpPr>
            <p:nvPr/>
          </p:nvSpPr>
          <p:spPr bwMode="auto">
            <a:xfrm>
              <a:off x="1330" y="1951"/>
              <a:ext cx="77" cy="50"/>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94" name="Freeform 138"/>
            <p:cNvSpPr>
              <a:spLocks/>
            </p:cNvSpPr>
            <p:nvPr/>
          </p:nvSpPr>
          <p:spPr bwMode="auto">
            <a:xfrm>
              <a:off x="1445" y="1951"/>
              <a:ext cx="76" cy="50"/>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95" name="Freeform 139"/>
            <p:cNvSpPr>
              <a:spLocks/>
            </p:cNvSpPr>
            <p:nvPr/>
          </p:nvSpPr>
          <p:spPr bwMode="auto">
            <a:xfrm>
              <a:off x="1559" y="1941"/>
              <a:ext cx="76" cy="49"/>
            </a:xfrm>
            <a:custGeom>
              <a:avLst/>
              <a:gdLst>
                <a:gd name="T0" fmla="*/ 42 w 83"/>
                <a:gd name="T1" fmla="*/ 0 h 84"/>
                <a:gd name="T2" fmla="*/ 83 w 83"/>
                <a:gd name="T3" fmla="*/ 84 h 84"/>
                <a:gd name="T4" fmla="*/ 0 w 83"/>
                <a:gd name="T5" fmla="*/ 84 h 84"/>
                <a:gd name="T6" fmla="*/ 42 w 83"/>
                <a:gd name="T7" fmla="*/ 0 h 84"/>
              </a:gdLst>
              <a:ahLst/>
              <a:cxnLst>
                <a:cxn ang="0">
                  <a:pos x="T0" y="T1"/>
                </a:cxn>
                <a:cxn ang="0">
                  <a:pos x="T2" y="T3"/>
                </a:cxn>
                <a:cxn ang="0">
                  <a:pos x="T4" y="T5"/>
                </a:cxn>
                <a:cxn ang="0">
                  <a:pos x="T6" y="T7"/>
                </a:cxn>
              </a:cxnLst>
              <a:rect l="0" t="0" r="r" b="b"/>
              <a:pathLst>
                <a:path w="83" h="84">
                  <a:moveTo>
                    <a:pt x="42" y="0"/>
                  </a:moveTo>
                  <a:lnTo>
                    <a:pt x="83"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96" name="Freeform 140"/>
            <p:cNvSpPr>
              <a:spLocks/>
            </p:cNvSpPr>
            <p:nvPr/>
          </p:nvSpPr>
          <p:spPr bwMode="auto">
            <a:xfrm>
              <a:off x="1673" y="1923"/>
              <a:ext cx="76" cy="49"/>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97" name="Freeform 141"/>
            <p:cNvSpPr>
              <a:spLocks/>
            </p:cNvSpPr>
            <p:nvPr/>
          </p:nvSpPr>
          <p:spPr bwMode="auto">
            <a:xfrm>
              <a:off x="1787" y="1916"/>
              <a:ext cx="76" cy="50"/>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98" name="Freeform 142"/>
            <p:cNvSpPr>
              <a:spLocks/>
            </p:cNvSpPr>
            <p:nvPr/>
          </p:nvSpPr>
          <p:spPr bwMode="auto">
            <a:xfrm>
              <a:off x="1901" y="1898"/>
              <a:ext cx="77" cy="49"/>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799" name="Freeform 143"/>
            <p:cNvSpPr>
              <a:spLocks/>
            </p:cNvSpPr>
            <p:nvPr/>
          </p:nvSpPr>
          <p:spPr bwMode="auto">
            <a:xfrm>
              <a:off x="2015" y="1895"/>
              <a:ext cx="76" cy="49"/>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00" name="Freeform 144"/>
            <p:cNvSpPr>
              <a:spLocks/>
            </p:cNvSpPr>
            <p:nvPr/>
          </p:nvSpPr>
          <p:spPr bwMode="auto">
            <a:xfrm>
              <a:off x="2130" y="1895"/>
              <a:ext cx="75" cy="49"/>
            </a:xfrm>
            <a:custGeom>
              <a:avLst/>
              <a:gdLst>
                <a:gd name="T0" fmla="*/ 41 w 83"/>
                <a:gd name="T1" fmla="*/ 0 h 84"/>
                <a:gd name="T2" fmla="*/ 83 w 83"/>
                <a:gd name="T3" fmla="*/ 84 h 84"/>
                <a:gd name="T4" fmla="*/ 0 w 83"/>
                <a:gd name="T5" fmla="*/ 84 h 84"/>
                <a:gd name="T6" fmla="*/ 41 w 83"/>
                <a:gd name="T7" fmla="*/ 0 h 84"/>
              </a:gdLst>
              <a:ahLst/>
              <a:cxnLst>
                <a:cxn ang="0">
                  <a:pos x="T0" y="T1"/>
                </a:cxn>
                <a:cxn ang="0">
                  <a:pos x="T2" y="T3"/>
                </a:cxn>
                <a:cxn ang="0">
                  <a:pos x="T4" y="T5"/>
                </a:cxn>
                <a:cxn ang="0">
                  <a:pos x="T6" y="T7"/>
                </a:cxn>
              </a:cxnLst>
              <a:rect l="0" t="0" r="r" b="b"/>
              <a:pathLst>
                <a:path w="83" h="84">
                  <a:moveTo>
                    <a:pt x="41" y="0"/>
                  </a:moveTo>
                  <a:lnTo>
                    <a:pt x="83" y="84"/>
                  </a:lnTo>
                  <a:lnTo>
                    <a:pt x="0" y="84"/>
                  </a:lnTo>
                  <a:lnTo>
                    <a:pt x="41"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01" name="Freeform 145"/>
            <p:cNvSpPr>
              <a:spLocks/>
            </p:cNvSpPr>
            <p:nvPr/>
          </p:nvSpPr>
          <p:spPr bwMode="auto">
            <a:xfrm>
              <a:off x="2243" y="1895"/>
              <a:ext cx="76" cy="49"/>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02" name="Freeform 146"/>
            <p:cNvSpPr>
              <a:spLocks/>
            </p:cNvSpPr>
            <p:nvPr/>
          </p:nvSpPr>
          <p:spPr bwMode="auto">
            <a:xfrm>
              <a:off x="2357" y="1895"/>
              <a:ext cx="78" cy="49"/>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03" name="Freeform 147"/>
            <p:cNvSpPr>
              <a:spLocks/>
            </p:cNvSpPr>
            <p:nvPr/>
          </p:nvSpPr>
          <p:spPr bwMode="auto">
            <a:xfrm>
              <a:off x="2473" y="1895"/>
              <a:ext cx="75" cy="49"/>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04" name="Freeform 148"/>
            <p:cNvSpPr>
              <a:spLocks/>
            </p:cNvSpPr>
            <p:nvPr/>
          </p:nvSpPr>
          <p:spPr bwMode="auto">
            <a:xfrm>
              <a:off x="2587" y="1895"/>
              <a:ext cx="76" cy="49"/>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05" name="Line 149"/>
            <p:cNvSpPr>
              <a:spLocks noChangeShapeType="1"/>
            </p:cNvSpPr>
            <p:nvPr/>
          </p:nvSpPr>
          <p:spPr bwMode="auto">
            <a:xfrm>
              <a:off x="2005" y="1126"/>
              <a:ext cx="174" cy="0"/>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06" name="Oval 150"/>
            <p:cNvSpPr>
              <a:spLocks noChangeArrowheads="1"/>
            </p:cNvSpPr>
            <p:nvPr/>
          </p:nvSpPr>
          <p:spPr bwMode="auto">
            <a:xfrm>
              <a:off x="2059" y="1104"/>
              <a:ext cx="60" cy="39"/>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07" name="Rectangle 151"/>
            <p:cNvSpPr>
              <a:spLocks noChangeArrowheads="1"/>
            </p:cNvSpPr>
            <p:nvPr/>
          </p:nvSpPr>
          <p:spPr bwMode="auto">
            <a:xfrm>
              <a:off x="2205" y="1087"/>
              <a:ext cx="138"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DA</a:t>
              </a:r>
              <a:endParaRPr lang="en-US" sz="1200">
                <a:solidFill>
                  <a:srgbClr val="000000"/>
                </a:solidFill>
                <a:latin typeface="Helvetica" charset="0"/>
                <a:ea typeface="ＭＳ Ｐゴシック" charset="0"/>
                <a:cs typeface="Arial" charset="0"/>
              </a:endParaRPr>
            </a:p>
          </p:txBody>
        </p:sp>
        <p:sp>
          <p:nvSpPr>
            <p:cNvPr id="70808" name="Line 152"/>
            <p:cNvSpPr>
              <a:spLocks noChangeShapeType="1"/>
            </p:cNvSpPr>
            <p:nvPr/>
          </p:nvSpPr>
          <p:spPr bwMode="auto">
            <a:xfrm>
              <a:off x="2005" y="1221"/>
              <a:ext cx="174" cy="1"/>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09" name="Rectangle 153"/>
            <p:cNvSpPr>
              <a:spLocks noChangeArrowheads="1"/>
            </p:cNvSpPr>
            <p:nvPr/>
          </p:nvSpPr>
          <p:spPr bwMode="auto">
            <a:xfrm>
              <a:off x="2059" y="1200"/>
              <a:ext cx="60" cy="39"/>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10" name="Rectangle 154"/>
            <p:cNvSpPr>
              <a:spLocks noChangeArrowheads="1"/>
            </p:cNvSpPr>
            <p:nvPr/>
          </p:nvSpPr>
          <p:spPr bwMode="auto">
            <a:xfrm>
              <a:off x="2205" y="1182"/>
              <a:ext cx="346"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DOPAC</a:t>
              </a:r>
              <a:endParaRPr lang="en-US" sz="1200">
                <a:solidFill>
                  <a:srgbClr val="000000"/>
                </a:solidFill>
                <a:latin typeface="Helvetica" charset="0"/>
                <a:ea typeface="ＭＳ Ｐゴシック" charset="0"/>
                <a:cs typeface="Arial" charset="0"/>
              </a:endParaRPr>
            </a:p>
          </p:txBody>
        </p:sp>
        <p:sp>
          <p:nvSpPr>
            <p:cNvPr id="70811" name="Line 155"/>
            <p:cNvSpPr>
              <a:spLocks noChangeShapeType="1"/>
            </p:cNvSpPr>
            <p:nvPr/>
          </p:nvSpPr>
          <p:spPr bwMode="auto">
            <a:xfrm>
              <a:off x="2005" y="1316"/>
              <a:ext cx="174" cy="1"/>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12" name="Freeform 156"/>
            <p:cNvSpPr>
              <a:spLocks/>
            </p:cNvSpPr>
            <p:nvPr/>
          </p:nvSpPr>
          <p:spPr bwMode="auto">
            <a:xfrm>
              <a:off x="2059" y="1295"/>
              <a:ext cx="65" cy="43"/>
            </a:xfrm>
            <a:custGeom>
              <a:avLst/>
              <a:gdLst>
                <a:gd name="T0" fmla="*/ 36 w 72"/>
                <a:gd name="T1" fmla="*/ 0 h 72"/>
                <a:gd name="T2" fmla="*/ 72 w 72"/>
                <a:gd name="T3" fmla="*/ 72 h 72"/>
                <a:gd name="T4" fmla="*/ 0 w 72"/>
                <a:gd name="T5" fmla="*/ 72 h 72"/>
                <a:gd name="T6" fmla="*/ 36 w 72"/>
                <a:gd name="T7" fmla="*/ 0 h 72"/>
              </a:gdLst>
              <a:ahLst/>
              <a:cxnLst>
                <a:cxn ang="0">
                  <a:pos x="T0" y="T1"/>
                </a:cxn>
                <a:cxn ang="0">
                  <a:pos x="T2" y="T3"/>
                </a:cxn>
                <a:cxn ang="0">
                  <a:pos x="T4" y="T5"/>
                </a:cxn>
                <a:cxn ang="0">
                  <a:pos x="T6" y="T7"/>
                </a:cxn>
              </a:cxnLst>
              <a:rect l="0" t="0" r="r" b="b"/>
              <a:pathLst>
                <a:path w="72" h="72">
                  <a:moveTo>
                    <a:pt x="36" y="0"/>
                  </a:moveTo>
                  <a:lnTo>
                    <a:pt x="72" y="72"/>
                  </a:lnTo>
                  <a:lnTo>
                    <a:pt x="0" y="72"/>
                  </a:lnTo>
                  <a:lnTo>
                    <a:pt x="36"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13" name="Rectangle 157"/>
            <p:cNvSpPr>
              <a:spLocks noChangeArrowheads="1"/>
            </p:cNvSpPr>
            <p:nvPr/>
          </p:nvSpPr>
          <p:spPr bwMode="auto">
            <a:xfrm>
              <a:off x="2205" y="1277"/>
              <a:ext cx="202"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HVA</a:t>
              </a:r>
              <a:endParaRPr lang="en-US" sz="1200">
                <a:solidFill>
                  <a:srgbClr val="000000"/>
                </a:solidFill>
                <a:latin typeface="Helvetica" charset="0"/>
                <a:ea typeface="ＭＳ Ｐゴシック" charset="0"/>
                <a:cs typeface="Arial" charset="0"/>
              </a:endParaRPr>
            </a:p>
          </p:txBody>
        </p:sp>
        <p:sp>
          <p:nvSpPr>
            <p:cNvPr id="70814" name="Rectangle 158"/>
            <p:cNvSpPr>
              <a:spLocks noChangeArrowheads="1"/>
            </p:cNvSpPr>
            <p:nvPr/>
          </p:nvSpPr>
          <p:spPr bwMode="auto">
            <a:xfrm>
              <a:off x="921" y="653"/>
              <a:ext cx="54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Accumbens</a:t>
              </a:r>
              <a:endParaRPr lang="en-US" sz="1200">
                <a:solidFill>
                  <a:srgbClr val="000000"/>
                </a:solidFill>
                <a:latin typeface="Helvetica" charset="0"/>
                <a:ea typeface="ＭＳ Ｐゴシック" charset="0"/>
                <a:cs typeface="Arial" charset="0"/>
              </a:endParaRPr>
            </a:p>
          </p:txBody>
        </p:sp>
        <p:sp>
          <p:nvSpPr>
            <p:cNvPr id="70815" name="Text Box 159"/>
            <p:cNvSpPr txBox="1">
              <a:spLocks noChangeArrowheads="1"/>
            </p:cNvSpPr>
            <p:nvPr/>
          </p:nvSpPr>
          <p:spPr bwMode="auto">
            <a:xfrm>
              <a:off x="1512" y="564"/>
              <a:ext cx="130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defTabSz="914400" fontAlgn="base">
                <a:spcBef>
                  <a:spcPct val="0"/>
                </a:spcBef>
                <a:spcAft>
                  <a:spcPct val="0"/>
                </a:spcAft>
              </a:pPr>
              <a:r>
                <a:rPr lang="en-US" sz="2000" b="1">
                  <a:solidFill>
                    <a:srgbClr val="FFFF00"/>
                  </a:solidFill>
                  <a:latin typeface="Helvetica" charset="0"/>
                  <a:ea typeface="ＭＳ Ｐゴシック" charset="0"/>
                  <a:cs typeface="Arial" charset="0"/>
                </a:rPr>
                <a:t>AMPHETAMINE</a:t>
              </a:r>
            </a:p>
          </p:txBody>
        </p:sp>
      </p:grpSp>
      <p:grpSp>
        <p:nvGrpSpPr>
          <p:cNvPr id="71205" name="Group 549"/>
          <p:cNvGrpSpPr>
            <a:grpSpLocks/>
          </p:cNvGrpSpPr>
          <p:nvPr/>
        </p:nvGrpSpPr>
        <p:grpSpPr bwMode="auto">
          <a:xfrm>
            <a:off x="4648200" y="866775"/>
            <a:ext cx="4132263" cy="2971800"/>
            <a:chOff x="2901" y="528"/>
            <a:chExt cx="2603" cy="1872"/>
          </a:xfrm>
        </p:grpSpPr>
        <p:sp>
          <p:nvSpPr>
            <p:cNvPr id="70818" name="Rectangle 162"/>
            <p:cNvSpPr>
              <a:spLocks noChangeArrowheads="1"/>
            </p:cNvSpPr>
            <p:nvPr/>
          </p:nvSpPr>
          <p:spPr bwMode="auto">
            <a:xfrm>
              <a:off x="2901" y="528"/>
              <a:ext cx="2603" cy="1872"/>
            </a:xfrm>
            <a:prstGeom prst="rect">
              <a:avLst/>
            </a:prstGeom>
            <a:gradFill rotWithShape="1">
              <a:gsLst>
                <a:gs pos="0">
                  <a:srgbClr val="003366"/>
                </a:gs>
                <a:gs pos="50000">
                  <a:srgbClr val="003399"/>
                </a:gs>
                <a:gs pos="100000">
                  <a:srgbClr val="0033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19" name="Line 163"/>
            <p:cNvSpPr>
              <a:spLocks noChangeShapeType="1"/>
            </p:cNvSpPr>
            <p:nvPr/>
          </p:nvSpPr>
          <p:spPr bwMode="auto">
            <a:xfrm>
              <a:off x="3342" y="808"/>
              <a:ext cx="1" cy="130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20" name="Line 164"/>
            <p:cNvSpPr>
              <a:spLocks noChangeShapeType="1"/>
            </p:cNvSpPr>
            <p:nvPr/>
          </p:nvSpPr>
          <p:spPr bwMode="auto">
            <a:xfrm>
              <a:off x="3318" y="1459"/>
              <a:ext cx="24"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21" name="Line 165"/>
            <p:cNvSpPr>
              <a:spLocks noChangeShapeType="1"/>
            </p:cNvSpPr>
            <p:nvPr/>
          </p:nvSpPr>
          <p:spPr bwMode="auto">
            <a:xfrm>
              <a:off x="3318" y="1135"/>
              <a:ext cx="24"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22" name="Line 166"/>
            <p:cNvSpPr>
              <a:spLocks noChangeShapeType="1"/>
            </p:cNvSpPr>
            <p:nvPr/>
          </p:nvSpPr>
          <p:spPr bwMode="auto">
            <a:xfrm>
              <a:off x="3318" y="808"/>
              <a:ext cx="24"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23" name="Rectangle 167"/>
            <p:cNvSpPr>
              <a:spLocks noChangeArrowheads="1"/>
            </p:cNvSpPr>
            <p:nvPr/>
          </p:nvSpPr>
          <p:spPr bwMode="auto">
            <a:xfrm>
              <a:off x="3239" y="2070"/>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0</a:t>
              </a:r>
              <a:endParaRPr lang="en-US" sz="1200">
                <a:solidFill>
                  <a:srgbClr val="000000"/>
                </a:solidFill>
                <a:latin typeface="Helvetica" charset="0"/>
                <a:ea typeface="ＭＳ Ｐゴシック" charset="0"/>
                <a:cs typeface="Arial" charset="0"/>
              </a:endParaRPr>
            </a:p>
          </p:txBody>
        </p:sp>
        <p:sp>
          <p:nvSpPr>
            <p:cNvPr id="70824" name="Rectangle 168"/>
            <p:cNvSpPr>
              <a:spLocks noChangeArrowheads="1"/>
            </p:cNvSpPr>
            <p:nvPr/>
          </p:nvSpPr>
          <p:spPr bwMode="auto">
            <a:xfrm>
              <a:off x="3151" y="1747"/>
              <a:ext cx="15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100</a:t>
              </a:r>
              <a:endParaRPr lang="en-US" sz="1200">
                <a:solidFill>
                  <a:srgbClr val="000000"/>
                </a:solidFill>
                <a:latin typeface="Helvetica" charset="0"/>
                <a:ea typeface="ＭＳ Ｐゴシック" charset="0"/>
                <a:cs typeface="Arial" charset="0"/>
              </a:endParaRPr>
            </a:p>
          </p:txBody>
        </p:sp>
        <p:sp>
          <p:nvSpPr>
            <p:cNvPr id="70825" name="Rectangle 169"/>
            <p:cNvSpPr>
              <a:spLocks noChangeArrowheads="1"/>
            </p:cNvSpPr>
            <p:nvPr/>
          </p:nvSpPr>
          <p:spPr bwMode="auto">
            <a:xfrm>
              <a:off x="3151" y="1420"/>
              <a:ext cx="15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200</a:t>
              </a:r>
              <a:endParaRPr lang="en-US" sz="1200">
                <a:solidFill>
                  <a:srgbClr val="000000"/>
                </a:solidFill>
                <a:latin typeface="Helvetica" charset="0"/>
                <a:ea typeface="ＭＳ Ｐゴシック" charset="0"/>
                <a:cs typeface="Arial" charset="0"/>
              </a:endParaRPr>
            </a:p>
          </p:txBody>
        </p:sp>
        <p:sp>
          <p:nvSpPr>
            <p:cNvPr id="70826" name="Rectangle 170"/>
            <p:cNvSpPr>
              <a:spLocks noChangeArrowheads="1"/>
            </p:cNvSpPr>
            <p:nvPr/>
          </p:nvSpPr>
          <p:spPr bwMode="auto">
            <a:xfrm>
              <a:off x="3151" y="1096"/>
              <a:ext cx="15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300</a:t>
              </a:r>
              <a:endParaRPr lang="en-US" sz="1200">
                <a:solidFill>
                  <a:srgbClr val="000000"/>
                </a:solidFill>
                <a:latin typeface="Helvetica" charset="0"/>
                <a:ea typeface="ＭＳ Ｐゴシック" charset="0"/>
                <a:cs typeface="Arial" charset="0"/>
              </a:endParaRPr>
            </a:p>
          </p:txBody>
        </p:sp>
        <p:sp>
          <p:nvSpPr>
            <p:cNvPr id="70827" name="Rectangle 171"/>
            <p:cNvSpPr>
              <a:spLocks noChangeArrowheads="1"/>
            </p:cNvSpPr>
            <p:nvPr/>
          </p:nvSpPr>
          <p:spPr bwMode="auto">
            <a:xfrm>
              <a:off x="3151" y="770"/>
              <a:ext cx="15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400</a:t>
              </a:r>
              <a:endParaRPr lang="en-US" sz="1200">
                <a:solidFill>
                  <a:srgbClr val="000000"/>
                </a:solidFill>
                <a:latin typeface="Helvetica" charset="0"/>
                <a:ea typeface="ＭＳ Ｐゴシック" charset="0"/>
                <a:cs typeface="Arial" charset="0"/>
              </a:endParaRPr>
            </a:p>
          </p:txBody>
        </p:sp>
        <p:sp>
          <p:nvSpPr>
            <p:cNvPr id="70828" name="Line 172"/>
            <p:cNvSpPr>
              <a:spLocks noChangeShapeType="1"/>
            </p:cNvSpPr>
            <p:nvPr/>
          </p:nvSpPr>
          <p:spPr bwMode="auto">
            <a:xfrm>
              <a:off x="3323" y="2110"/>
              <a:ext cx="25"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29" name="Line 173"/>
            <p:cNvSpPr>
              <a:spLocks noChangeShapeType="1"/>
            </p:cNvSpPr>
            <p:nvPr/>
          </p:nvSpPr>
          <p:spPr bwMode="auto">
            <a:xfrm>
              <a:off x="3446" y="2110"/>
              <a:ext cx="1714"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30" name="Line 174"/>
            <p:cNvSpPr>
              <a:spLocks noChangeShapeType="1"/>
            </p:cNvSpPr>
            <p:nvPr/>
          </p:nvSpPr>
          <p:spPr bwMode="auto">
            <a:xfrm flipV="1">
              <a:off x="3446" y="2110"/>
              <a:ext cx="0" cy="2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31" name="Line 175"/>
            <p:cNvSpPr>
              <a:spLocks noChangeShapeType="1"/>
            </p:cNvSpPr>
            <p:nvPr/>
          </p:nvSpPr>
          <p:spPr bwMode="auto">
            <a:xfrm flipV="1">
              <a:off x="3561" y="2110"/>
              <a:ext cx="1" cy="2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32" name="Line 176"/>
            <p:cNvSpPr>
              <a:spLocks noChangeShapeType="1"/>
            </p:cNvSpPr>
            <p:nvPr/>
          </p:nvSpPr>
          <p:spPr bwMode="auto">
            <a:xfrm flipV="1">
              <a:off x="3674" y="2110"/>
              <a:ext cx="0" cy="2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33" name="Line 177"/>
            <p:cNvSpPr>
              <a:spLocks noChangeShapeType="1"/>
            </p:cNvSpPr>
            <p:nvPr/>
          </p:nvSpPr>
          <p:spPr bwMode="auto">
            <a:xfrm flipV="1">
              <a:off x="3788" y="2110"/>
              <a:ext cx="1" cy="2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34" name="Line 178"/>
            <p:cNvSpPr>
              <a:spLocks noChangeShapeType="1"/>
            </p:cNvSpPr>
            <p:nvPr/>
          </p:nvSpPr>
          <p:spPr bwMode="auto">
            <a:xfrm flipV="1">
              <a:off x="3904" y="2110"/>
              <a:ext cx="1" cy="2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35" name="Line 179"/>
            <p:cNvSpPr>
              <a:spLocks noChangeShapeType="1"/>
            </p:cNvSpPr>
            <p:nvPr/>
          </p:nvSpPr>
          <p:spPr bwMode="auto">
            <a:xfrm flipV="1">
              <a:off x="4015" y="2110"/>
              <a:ext cx="1" cy="2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36" name="Line 180"/>
            <p:cNvSpPr>
              <a:spLocks noChangeShapeType="1"/>
            </p:cNvSpPr>
            <p:nvPr/>
          </p:nvSpPr>
          <p:spPr bwMode="auto">
            <a:xfrm flipV="1">
              <a:off x="4131" y="2110"/>
              <a:ext cx="0" cy="2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37" name="Line 181"/>
            <p:cNvSpPr>
              <a:spLocks noChangeShapeType="1"/>
            </p:cNvSpPr>
            <p:nvPr/>
          </p:nvSpPr>
          <p:spPr bwMode="auto">
            <a:xfrm flipV="1">
              <a:off x="4247" y="2110"/>
              <a:ext cx="1" cy="2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38" name="Line 182"/>
            <p:cNvSpPr>
              <a:spLocks noChangeShapeType="1"/>
            </p:cNvSpPr>
            <p:nvPr/>
          </p:nvSpPr>
          <p:spPr bwMode="auto">
            <a:xfrm flipV="1">
              <a:off x="4358" y="2110"/>
              <a:ext cx="0" cy="2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39" name="Line 183"/>
            <p:cNvSpPr>
              <a:spLocks noChangeShapeType="1"/>
            </p:cNvSpPr>
            <p:nvPr/>
          </p:nvSpPr>
          <p:spPr bwMode="auto">
            <a:xfrm flipV="1">
              <a:off x="4474" y="2110"/>
              <a:ext cx="1" cy="2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40" name="Line 184"/>
            <p:cNvSpPr>
              <a:spLocks noChangeShapeType="1"/>
            </p:cNvSpPr>
            <p:nvPr/>
          </p:nvSpPr>
          <p:spPr bwMode="auto">
            <a:xfrm flipV="1">
              <a:off x="4589" y="2110"/>
              <a:ext cx="1" cy="2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41" name="Line 185"/>
            <p:cNvSpPr>
              <a:spLocks noChangeShapeType="1"/>
            </p:cNvSpPr>
            <p:nvPr/>
          </p:nvSpPr>
          <p:spPr bwMode="auto">
            <a:xfrm flipV="1">
              <a:off x="4701" y="2110"/>
              <a:ext cx="0" cy="2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42" name="Line 186"/>
            <p:cNvSpPr>
              <a:spLocks noChangeShapeType="1"/>
            </p:cNvSpPr>
            <p:nvPr/>
          </p:nvSpPr>
          <p:spPr bwMode="auto">
            <a:xfrm flipV="1">
              <a:off x="4817" y="2110"/>
              <a:ext cx="1" cy="2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43" name="Line 187"/>
            <p:cNvSpPr>
              <a:spLocks noChangeShapeType="1"/>
            </p:cNvSpPr>
            <p:nvPr/>
          </p:nvSpPr>
          <p:spPr bwMode="auto">
            <a:xfrm flipV="1">
              <a:off x="4932" y="2110"/>
              <a:ext cx="1" cy="2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44" name="Line 188"/>
            <p:cNvSpPr>
              <a:spLocks noChangeShapeType="1"/>
            </p:cNvSpPr>
            <p:nvPr/>
          </p:nvSpPr>
          <p:spPr bwMode="auto">
            <a:xfrm flipV="1">
              <a:off x="5043" y="2110"/>
              <a:ext cx="1" cy="2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45" name="Line 189"/>
            <p:cNvSpPr>
              <a:spLocks noChangeShapeType="1"/>
            </p:cNvSpPr>
            <p:nvPr/>
          </p:nvSpPr>
          <p:spPr bwMode="auto">
            <a:xfrm flipV="1">
              <a:off x="5160" y="2110"/>
              <a:ext cx="0" cy="2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46" name="Rectangle 190"/>
            <p:cNvSpPr>
              <a:spLocks noChangeArrowheads="1"/>
            </p:cNvSpPr>
            <p:nvPr/>
          </p:nvSpPr>
          <p:spPr bwMode="auto">
            <a:xfrm>
              <a:off x="3426" y="2157"/>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0</a:t>
              </a:r>
              <a:endParaRPr lang="en-US" sz="1200">
                <a:solidFill>
                  <a:srgbClr val="000000"/>
                </a:solidFill>
                <a:latin typeface="Helvetica" charset="0"/>
                <a:ea typeface="ＭＳ Ｐゴシック" charset="0"/>
                <a:cs typeface="Arial" charset="0"/>
              </a:endParaRPr>
            </a:p>
          </p:txBody>
        </p:sp>
        <p:sp>
          <p:nvSpPr>
            <p:cNvPr id="70847" name="Rectangle 191"/>
            <p:cNvSpPr>
              <a:spLocks noChangeArrowheads="1"/>
            </p:cNvSpPr>
            <p:nvPr/>
          </p:nvSpPr>
          <p:spPr bwMode="auto">
            <a:xfrm>
              <a:off x="3767" y="2157"/>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1</a:t>
              </a:r>
              <a:endParaRPr lang="en-US" sz="1200">
                <a:solidFill>
                  <a:srgbClr val="000000"/>
                </a:solidFill>
                <a:latin typeface="Helvetica" charset="0"/>
                <a:ea typeface="ＭＳ Ｐゴシック" charset="0"/>
                <a:cs typeface="Arial" charset="0"/>
              </a:endParaRPr>
            </a:p>
          </p:txBody>
        </p:sp>
        <p:sp>
          <p:nvSpPr>
            <p:cNvPr id="70848" name="Rectangle 192"/>
            <p:cNvSpPr>
              <a:spLocks noChangeArrowheads="1"/>
            </p:cNvSpPr>
            <p:nvPr/>
          </p:nvSpPr>
          <p:spPr bwMode="auto">
            <a:xfrm>
              <a:off x="4112" y="2157"/>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2</a:t>
              </a:r>
              <a:endParaRPr lang="en-US" sz="1200">
                <a:solidFill>
                  <a:srgbClr val="000000"/>
                </a:solidFill>
                <a:latin typeface="Helvetica" charset="0"/>
                <a:ea typeface="ＭＳ Ｐゴシック" charset="0"/>
                <a:cs typeface="Arial" charset="0"/>
              </a:endParaRPr>
            </a:p>
          </p:txBody>
        </p:sp>
        <p:sp>
          <p:nvSpPr>
            <p:cNvPr id="70849" name="Rectangle 193"/>
            <p:cNvSpPr>
              <a:spLocks noChangeArrowheads="1"/>
            </p:cNvSpPr>
            <p:nvPr/>
          </p:nvSpPr>
          <p:spPr bwMode="auto">
            <a:xfrm>
              <a:off x="4454" y="2157"/>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3</a:t>
              </a:r>
              <a:endParaRPr lang="en-US" sz="1200">
                <a:solidFill>
                  <a:srgbClr val="000000"/>
                </a:solidFill>
                <a:latin typeface="Helvetica" charset="0"/>
                <a:ea typeface="ＭＳ Ｐゴシック" charset="0"/>
                <a:cs typeface="Arial" charset="0"/>
              </a:endParaRPr>
            </a:p>
          </p:txBody>
        </p:sp>
        <p:sp>
          <p:nvSpPr>
            <p:cNvPr id="70850" name="Rectangle 194"/>
            <p:cNvSpPr>
              <a:spLocks noChangeArrowheads="1"/>
            </p:cNvSpPr>
            <p:nvPr/>
          </p:nvSpPr>
          <p:spPr bwMode="auto">
            <a:xfrm>
              <a:off x="4797" y="2157"/>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4</a:t>
              </a:r>
              <a:endParaRPr lang="en-US" sz="1200">
                <a:solidFill>
                  <a:srgbClr val="000000"/>
                </a:solidFill>
                <a:latin typeface="Helvetica" charset="0"/>
                <a:ea typeface="ＭＳ Ｐゴシック" charset="0"/>
                <a:cs typeface="Arial" charset="0"/>
              </a:endParaRPr>
            </a:p>
          </p:txBody>
        </p:sp>
        <p:sp>
          <p:nvSpPr>
            <p:cNvPr id="70851" name="Rectangle 195"/>
            <p:cNvSpPr>
              <a:spLocks noChangeArrowheads="1"/>
            </p:cNvSpPr>
            <p:nvPr/>
          </p:nvSpPr>
          <p:spPr bwMode="auto">
            <a:xfrm>
              <a:off x="5088" y="2157"/>
              <a:ext cx="176"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5 hr</a:t>
              </a:r>
              <a:endParaRPr lang="en-US" sz="1200">
                <a:solidFill>
                  <a:srgbClr val="000000"/>
                </a:solidFill>
                <a:latin typeface="Helvetica" charset="0"/>
                <a:ea typeface="ＭＳ Ｐゴシック" charset="0"/>
                <a:cs typeface="Arial" charset="0"/>
              </a:endParaRPr>
            </a:p>
          </p:txBody>
        </p:sp>
        <p:sp>
          <p:nvSpPr>
            <p:cNvPr id="70852" name="Rectangle 196"/>
            <p:cNvSpPr>
              <a:spLocks noChangeArrowheads="1"/>
            </p:cNvSpPr>
            <p:nvPr/>
          </p:nvSpPr>
          <p:spPr bwMode="auto">
            <a:xfrm>
              <a:off x="3959" y="2251"/>
              <a:ext cx="874"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Time After Cocaine</a:t>
              </a:r>
              <a:endParaRPr lang="en-US" sz="1200">
                <a:solidFill>
                  <a:srgbClr val="000000"/>
                </a:solidFill>
                <a:latin typeface="Helvetica" charset="0"/>
                <a:ea typeface="ＭＳ Ｐゴシック" charset="0"/>
                <a:cs typeface="Arial" charset="0"/>
              </a:endParaRPr>
            </a:p>
          </p:txBody>
        </p:sp>
        <p:sp>
          <p:nvSpPr>
            <p:cNvPr id="70853" name="Rectangle 197"/>
            <p:cNvSpPr>
              <a:spLocks noChangeArrowheads="1"/>
            </p:cNvSpPr>
            <p:nvPr/>
          </p:nvSpPr>
          <p:spPr bwMode="auto">
            <a:xfrm rot="16200000">
              <a:off x="2628" y="1298"/>
              <a:ext cx="87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 of Basal Release</a:t>
              </a:r>
              <a:endParaRPr lang="en-US" sz="1200">
                <a:solidFill>
                  <a:srgbClr val="000000"/>
                </a:solidFill>
                <a:latin typeface="Helvetica" charset="0"/>
                <a:ea typeface="ＭＳ Ｐゴシック" charset="0"/>
                <a:cs typeface="Arial" charset="0"/>
              </a:endParaRPr>
            </a:p>
          </p:txBody>
        </p:sp>
        <p:sp>
          <p:nvSpPr>
            <p:cNvPr id="70854" name="Line 198"/>
            <p:cNvSpPr>
              <a:spLocks noChangeShapeType="1"/>
            </p:cNvSpPr>
            <p:nvPr/>
          </p:nvSpPr>
          <p:spPr bwMode="auto">
            <a:xfrm>
              <a:off x="3421" y="1785"/>
              <a:ext cx="24"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55" name="Line 199"/>
            <p:cNvSpPr>
              <a:spLocks noChangeShapeType="1"/>
            </p:cNvSpPr>
            <p:nvPr/>
          </p:nvSpPr>
          <p:spPr bwMode="auto">
            <a:xfrm flipV="1">
              <a:off x="3445" y="1402"/>
              <a:ext cx="116" cy="383"/>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56" name="Line 200"/>
            <p:cNvSpPr>
              <a:spLocks noChangeShapeType="1"/>
            </p:cNvSpPr>
            <p:nvPr/>
          </p:nvSpPr>
          <p:spPr bwMode="auto">
            <a:xfrm>
              <a:off x="3445" y="1785"/>
              <a:ext cx="116" cy="7"/>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57" name="Line 201"/>
            <p:cNvSpPr>
              <a:spLocks noChangeShapeType="1"/>
            </p:cNvSpPr>
            <p:nvPr/>
          </p:nvSpPr>
          <p:spPr bwMode="auto">
            <a:xfrm flipV="1">
              <a:off x="3445" y="1720"/>
              <a:ext cx="116" cy="65"/>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58" name="Oval 202"/>
            <p:cNvSpPr>
              <a:spLocks noChangeArrowheads="1"/>
            </p:cNvSpPr>
            <p:nvPr/>
          </p:nvSpPr>
          <p:spPr bwMode="auto">
            <a:xfrm>
              <a:off x="3418" y="1760"/>
              <a:ext cx="51" cy="47"/>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59" name="Rectangle 203"/>
            <p:cNvSpPr>
              <a:spLocks noChangeArrowheads="1"/>
            </p:cNvSpPr>
            <p:nvPr/>
          </p:nvSpPr>
          <p:spPr bwMode="auto">
            <a:xfrm>
              <a:off x="3418" y="1760"/>
              <a:ext cx="51" cy="47"/>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60" name="Freeform 204"/>
            <p:cNvSpPr>
              <a:spLocks/>
            </p:cNvSpPr>
            <p:nvPr/>
          </p:nvSpPr>
          <p:spPr bwMode="auto">
            <a:xfrm>
              <a:off x="3418" y="1760"/>
              <a:ext cx="55" cy="50"/>
            </a:xfrm>
            <a:custGeom>
              <a:avLst/>
              <a:gdLst>
                <a:gd name="T0" fmla="*/ 42 w 83"/>
                <a:gd name="T1" fmla="*/ 0 h 84"/>
                <a:gd name="T2" fmla="*/ 83 w 83"/>
                <a:gd name="T3" fmla="*/ 84 h 84"/>
                <a:gd name="T4" fmla="*/ 0 w 83"/>
                <a:gd name="T5" fmla="*/ 84 h 84"/>
                <a:gd name="T6" fmla="*/ 42 w 83"/>
                <a:gd name="T7" fmla="*/ 0 h 84"/>
              </a:gdLst>
              <a:ahLst/>
              <a:cxnLst>
                <a:cxn ang="0">
                  <a:pos x="T0" y="T1"/>
                </a:cxn>
                <a:cxn ang="0">
                  <a:pos x="T2" y="T3"/>
                </a:cxn>
                <a:cxn ang="0">
                  <a:pos x="T4" y="T5"/>
                </a:cxn>
                <a:cxn ang="0">
                  <a:pos x="T6" y="T7"/>
                </a:cxn>
              </a:cxnLst>
              <a:rect l="0" t="0" r="r" b="b"/>
              <a:pathLst>
                <a:path w="83" h="84">
                  <a:moveTo>
                    <a:pt x="42" y="0"/>
                  </a:moveTo>
                  <a:lnTo>
                    <a:pt x="83"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61" name="Line 205"/>
            <p:cNvSpPr>
              <a:spLocks noChangeShapeType="1"/>
            </p:cNvSpPr>
            <p:nvPr/>
          </p:nvSpPr>
          <p:spPr bwMode="auto">
            <a:xfrm flipV="1">
              <a:off x="3561" y="1282"/>
              <a:ext cx="111" cy="120"/>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62" name="Line 206"/>
            <p:cNvSpPr>
              <a:spLocks noChangeShapeType="1"/>
            </p:cNvSpPr>
            <p:nvPr/>
          </p:nvSpPr>
          <p:spPr bwMode="auto">
            <a:xfrm flipV="1">
              <a:off x="3672" y="1184"/>
              <a:ext cx="116" cy="98"/>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63" name="Line 207"/>
            <p:cNvSpPr>
              <a:spLocks noChangeShapeType="1"/>
            </p:cNvSpPr>
            <p:nvPr/>
          </p:nvSpPr>
          <p:spPr bwMode="auto">
            <a:xfrm flipV="1">
              <a:off x="3788" y="1037"/>
              <a:ext cx="116" cy="147"/>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64" name="Line 208"/>
            <p:cNvSpPr>
              <a:spLocks noChangeShapeType="1"/>
            </p:cNvSpPr>
            <p:nvPr/>
          </p:nvSpPr>
          <p:spPr bwMode="auto">
            <a:xfrm>
              <a:off x="3904" y="1037"/>
              <a:ext cx="111" cy="32"/>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65" name="Line 209"/>
            <p:cNvSpPr>
              <a:spLocks noChangeShapeType="1"/>
            </p:cNvSpPr>
            <p:nvPr/>
          </p:nvSpPr>
          <p:spPr bwMode="auto">
            <a:xfrm>
              <a:off x="4015" y="1069"/>
              <a:ext cx="115" cy="51"/>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66" name="Line 210"/>
            <p:cNvSpPr>
              <a:spLocks noChangeShapeType="1"/>
            </p:cNvSpPr>
            <p:nvPr/>
          </p:nvSpPr>
          <p:spPr bwMode="auto">
            <a:xfrm>
              <a:off x="4130" y="1120"/>
              <a:ext cx="116" cy="79"/>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67" name="Line 211"/>
            <p:cNvSpPr>
              <a:spLocks noChangeShapeType="1"/>
            </p:cNvSpPr>
            <p:nvPr/>
          </p:nvSpPr>
          <p:spPr bwMode="auto">
            <a:xfrm>
              <a:off x="4246" y="1199"/>
              <a:ext cx="111" cy="65"/>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68" name="Line 212"/>
            <p:cNvSpPr>
              <a:spLocks noChangeShapeType="1"/>
            </p:cNvSpPr>
            <p:nvPr/>
          </p:nvSpPr>
          <p:spPr bwMode="auto">
            <a:xfrm>
              <a:off x="4357" y="1264"/>
              <a:ext cx="116" cy="246"/>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69" name="Line 213"/>
            <p:cNvSpPr>
              <a:spLocks noChangeShapeType="1"/>
            </p:cNvSpPr>
            <p:nvPr/>
          </p:nvSpPr>
          <p:spPr bwMode="auto">
            <a:xfrm>
              <a:off x="4473" y="1510"/>
              <a:ext cx="116" cy="22"/>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70" name="Line 214"/>
            <p:cNvSpPr>
              <a:spLocks noChangeShapeType="1"/>
            </p:cNvSpPr>
            <p:nvPr/>
          </p:nvSpPr>
          <p:spPr bwMode="auto">
            <a:xfrm>
              <a:off x="4589" y="1532"/>
              <a:ext cx="111" cy="43"/>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71" name="Line 215"/>
            <p:cNvSpPr>
              <a:spLocks noChangeShapeType="1"/>
            </p:cNvSpPr>
            <p:nvPr/>
          </p:nvSpPr>
          <p:spPr bwMode="auto">
            <a:xfrm>
              <a:off x="4700" y="1575"/>
              <a:ext cx="116" cy="33"/>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72" name="Line 216"/>
            <p:cNvSpPr>
              <a:spLocks noChangeShapeType="1"/>
            </p:cNvSpPr>
            <p:nvPr/>
          </p:nvSpPr>
          <p:spPr bwMode="auto">
            <a:xfrm>
              <a:off x="4816" y="1608"/>
              <a:ext cx="115" cy="47"/>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73" name="Line 217"/>
            <p:cNvSpPr>
              <a:spLocks noChangeShapeType="1"/>
            </p:cNvSpPr>
            <p:nvPr/>
          </p:nvSpPr>
          <p:spPr bwMode="auto">
            <a:xfrm>
              <a:off x="4931" y="1655"/>
              <a:ext cx="112" cy="32"/>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74" name="Line 218"/>
            <p:cNvSpPr>
              <a:spLocks noChangeShapeType="1"/>
            </p:cNvSpPr>
            <p:nvPr/>
          </p:nvSpPr>
          <p:spPr bwMode="auto">
            <a:xfrm>
              <a:off x="5043" y="1687"/>
              <a:ext cx="116" cy="8"/>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75" name="Line 219"/>
            <p:cNvSpPr>
              <a:spLocks noChangeShapeType="1"/>
            </p:cNvSpPr>
            <p:nvPr/>
          </p:nvSpPr>
          <p:spPr bwMode="auto">
            <a:xfrm>
              <a:off x="3561" y="1792"/>
              <a:ext cx="111" cy="44"/>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76" name="Line 220"/>
            <p:cNvSpPr>
              <a:spLocks noChangeShapeType="1"/>
            </p:cNvSpPr>
            <p:nvPr/>
          </p:nvSpPr>
          <p:spPr bwMode="auto">
            <a:xfrm>
              <a:off x="3672" y="1836"/>
              <a:ext cx="116" cy="14"/>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77" name="Line 221"/>
            <p:cNvSpPr>
              <a:spLocks noChangeShapeType="1"/>
            </p:cNvSpPr>
            <p:nvPr/>
          </p:nvSpPr>
          <p:spPr bwMode="auto">
            <a:xfrm flipV="1">
              <a:off x="3788" y="1818"/>
              <a:ext cx="116" cy="32"/>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78" name="Line 222"/>
            <p:cNvSpPr>
              <a:spLocks noChangeShapeType="1"/>
            </p:cNvSpPr>
            <p:nvPr/>
          </p:nvSpPr>
          <p:spPr bwMode="auto">
            <a:xfrm>
              <a:off x="3904" y="1818"/>
              <a:ext cx="111" cy="39"/>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79" name="Line 223"/>
            <p:cNvSpPr>
              <a:spLocks noChangeShapeType="1"/>
            </p:cNvSpPr>
            <p:nvPr/>
          </p:nvSpPr>
          <p:spPr bwMode="auto">
            <a:xfrm>
              <a:off x="4015" y="1857"/>
              <a:ext cx="115" cy="4"/>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80" name="Line 224"/>
            <p:cNvSpPr>
              <a:spLocks noChangeShapeType="1"/>
            </p:cNvSpPr>
            <p:nvPr/>
          </p:nvSpPr>
          <p:spPr bwMode="auto">
            <a:xfrm>
              <a:off x="4130" y="1861"/>
              <a:ext cx="116" cy="7"/>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81" name="Line 225"/>
            <p:cNvSpPr>
              <a:spLocks noChangeShapeType="1"/>
            </p:cNvSpPr>
            <p:nvPr/>
          </p:nvSpPr>
          <p:spPr bwMode="auto">
            <a:xfrm>
              <a:off x="4246" y="1868"/>
              <a:ext cx="111" cy="1"/>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82" name="Line 226"/>
            <p:cNvSpPr>
              <a:spLocks noChangeShapeType="1"/>
            </p:cNvSpPr>
            <p:nvPr/>
          </p:nvSpPr>
          <p:spPr bwMode="auto">
            <a:xfrm flipV="1">
              <a:off x="4357" y="1850"/>
              <a:ext cx="116" cy="18"/>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83" name="Line 227"/>
            <p:cNvSpPr>
              <a:spLocks noChangeShapeType="1"/>
            </p:cNvSpPr>
            <p:nvPr/>
          </p:nvSpPr>
          <p:spPr bwMode="auto">
            <a:xfrm flipV="1">
              <a:off x="4473" y="1843"/>
              <a:ext cx="116" cy="7"/>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84" name="Line 228"/>
            <p:cNvSpPr>
              <a:spLocks noChangeShapeType="1"/>
            </p:cNvSpPr>
            <p:nvPr/>
          </p:nvSpPr>
          <p:spPr bwMode="auto">
            <a:xfrm flipV="1">
              <a:off x="4589" y="1836"/>
              <a:ext cx="111" cy="7"/>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85" name="Line 229"/>
            <p:cNvSpPr>
              <a:spLocks noChangeShapeType="1"/>
            </p:cNvSpPr>
            <p:nvPr/>
          </p:nvSpPr>
          <p:spPr bwMode="auto">
            <a:xfrm flipV="1">
              <a:off x="4700" y="1832"/>
              <a:ext cx="116" cy="4"/>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86" name="Line 230"/>
            <p:cNvSpPr>
              <a:spLocks noChangeShapeType="1"/>
            </p:cNvSpPr>
            <p:nvPr/>
          </p:nvSpPr>
          <p:spPr bwMode="auto">
            <a:xfrm flipV="1">
              <a:off x="4816" y="1825"/>
              <a:ext cx="115" cy="7"/>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87" name="Line 231"/>
            <p:cNvSpPr>
              <a:spLocks noChangeShapeType="1"/>
            </p:cNvSpPr>
            <p:nvPr/>
          </p:nvSpPr>
          <p:spPr bwMode="auto">
            <a:xfrm flipV="1">
              <a:off x="4931" y="1810"/>
              <a:ext cx="112" cy="15"/>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88" name="Line 232"/>
            <p:cNvSpPr>
              <a:spLocks noChangeShapeType="1"/>
            </p:cNvSpPr>
            <p:nvPr/>
          </p:nvSpPr>
          <p:spPr bwMode="auto">
            <a:xfrm flipV="1">
              <a:off x="5043" y="1803"/>
              <a:ext cx="116" cy="7"/>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89" name="Line 233"/>
            <p:cNvSpPr>
              <a:spLocks noChangeShapeType="1"/>
            </p:cNvSpPr>
            <p:nvPr/>
          </p:nvSpPr>
          <p:spPr bwMode="auto">
            <a:xfrm>
              <a:off x="3561" y="1720"/>
              <a:ext cx="111" cy="7"/>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90" name="Line 234"/>
            <p:cNvSpPr>
              <a:spLocks noChangeShapeType="1"/>
            </p:cNvSpPr>
            <p:nvPr/>
          </p:nvSpPr>
          <p:spPr bwMode="auto">
            <a:xfrm flipV="1">
              <a:off x="3672" y="1705"/>
              <a:ext cx="116" cy="22"/>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91" name="Line 235"/>
            <p:cNvSpPr>
              <a:spLocks noChangeShapeType="1"/>
            </p:cNvSpPr>
            <p:nvPr/>
          </p:nvSpPr>
          <p:spPr bwMode="auto">
            <a:xfrm flipV="1">
              <a:off x="3788" y="1669"/>
              <a:ext cx="116" cy="36"/>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92" name="Line 236"/>
            <p:cNvSpPr>
              <a:spLocks noChangeShapeType="1"/>
            </p:cNvSpPr>
            <p:nvPr/>
          </p:nvSpPr>
          <p:spPr bwMode="auto">
            <a:xfrm flipV="1">
              <a:off x="3904" y="1644"/>
              <a:ext cx="111" cy="25"/>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93" name="Line 237"/>
            <p:cNvSpPr>
              <a:spLocks noChangeShapeType="1"/>
            </p:cNvSpPr>
            <p:nvPr/>
          </p:nvSpPr>
          <p:spPr bwMode="auto">
            <a:xfrm flipV="1">
              <a:off x="4015" y="1608"/>
              <a:ext cx="115" cy="36"/>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94" name="Line 238"/>
            <p:cNvSpPr>
              <a:spLocks noChangeShapeType="1"/>
            </p:cNvSpPr>
            <p:nvPr/>
          </p:nvSpPr>
          <p:spPr bwMode="auto">
            <a:xfrm flipV="1">
              <a:off x="4130" y="1557"/>
              <a:ext cx="116" cy="51"/>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95" name="Line 239"/>
            <p:cNvSpPr>
              <a:spLocks noChangeShapeType="1"/>
            </p:cNvSpPr>
            <p:nvPr/>
          </p:nvSpPr>
          <p:spPr bwMode="auto">
            <a:xfrm>
              <a:off x="4246" y="1557"/>
              <a:ext cx="111" cy="33"/>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96" name="Line 240"/>
            <p:cNvSpPr>
              <a:spLocks noChangeShapeType="1"/>
            </p:cNvSpPr>
            <p:nvPr/>
          </p:nvSpPr>
          <p:spPr bwMode="auto">
            <a:xfrm>
              <a:off x="4357" y="1590"/>
              <a:ext cx="116" cy="58"/>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97" name="Line 241"/>
            <p:cNvSpPr>
              <a:spLocks noChangeShapeType="1"/>
            </p:cNvSpPr>
            <p:nvPr/>
          </p:nvSpPr>
          <p:spPr bwMode="auto">
            <a:xfrm>
              <a:off x="4473" y="1648"/>
              <a:ext cx="116" cy="21"/>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98" name="Line 242"/>
            <p:cNvSpPr>
              <a:spLocks noChangeShapeType="1"/>
            </p:cNvSpPr>
            <p:nvPr/>
          </p:nvSpPr>
          <p:spPr bwMode="auto">
            <a:xfrm>
              <a:off x="4589" y="1669"/>
              <a:ext cx="111" cy="44"/>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899" name="Line 243"/>
            <p:cNvSpPr>
              <a:spLocks noChangeShapeType="1"/>
            </p:cNvSpPr>
            <p:nvPr/>
          </p:nvSpPr>
          <p:spPr bwMode="auto">
            <a:xfrm>
              <a:off x="4700" y="1713"/>
              <a:ext cx="116" cy="54"/>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00" name="Line 244"/>
            <p:cNvSpPr>
              <a:spLocks noChangeShapeType="1"/>
            </p:cNvSpPr>
            <p:nvPr/>
          </p:nvSpPr>
          <p:spPr bwMode="auto">
            <a:xfrm flipV="1">
              <a:off x="4816" y="1760"/>
              <a:ext cx="115" cy="7"/>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01" name="Line 245"/>
            <p:cNvSpPr>
              <a:spLocks noChangeShapeType="1"/>
            </p:cNvSpPr>
            <p:nvPr/>
          </p:nvSpPr>
          <p:spPr bwMode="auto">
            <a:xfrm flipV="1">
              <a:off x="4931" y="1753"/>
              <a:ext cx="112" cy="7"/>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02" name="Line 246"/>
            <p:cNvSpPr>
              <a:spLocks noChangeShapeType="1"/>
            </p:cNvSpPr>
            <p:nvPr/>
          </p:nvSpPr>
          <p:spPr bwMode="auto">
            <a:xfrm>
              <a:off x="5043" y="1753"/>
              <a:ext cx="116" cy="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03" name="Oval 247"/>
            <p:cNvSpPr>
              <a:spLocks noChangeArrowheads="1"/>
            </p:cNvSpPr>
            <p:nvPr/>
          </p:nvSpPr>
          <p:spPr bwMode="auto">
            <a:xfrm>
              <a:off x="3532" y="1376"/>
              <a:ext cx="53" cy="47"/>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04" name="Oval 248"/>
            <p:cNvSpPr>
              <a:spLocks noChangeArrowheads="1"/>
            </p:cNvSpPr>
            <p:nvPr/>
          </p:nvSpPr>
          <p:spPr bwMode="auto">
            <a:xfrm>
              <a:off x="3644" y="1257"/>
              <a:ext cx="52" cy="47"/>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05" name="Oval 249"/>
            <p:cNvSpPr>
              <a:spLocks noChangeArrowheads="1"/>
            </p:cNvSpPr>
            <p:nvPr/>
          </p:nvSpPr>
          <p:spPr bwMode="auto">
            <a:xfrm>
              <a:off x="3760" y="1159"/>
              <a:ext cx="51" cy="47"/>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06" name="Oval 250"/>
            <p:cNvSpPr>
              <a:spLocks noChangeArrowheads="1"/>
            </p:cNvSpPr>
            <p:nvPr/>
          </p:nvSpPr>
          <p:spPr bwMode="auto">
            <a:xfrm>
              <a:off x="3875" y="1011"/>
              <a:ext cx="53" cy="47"/>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07" name="Oval 251"/>
            <p:cNvSpPr>
              <a:spLocks noChangeArrowheads="1"/>
            </p:cNvSpPr>
            <p:nvPr/>
          </p:nvSpPr>
          <p:spPr bwMode="auto">
            <a:xfrm>
              <a:off x="3987" y="1044"/>
              <a:ext cx="52" cy="47"/>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08" name="Oval 252"/>
            <p:cNvSpPr>
              <a:spLocks noChangeArrowheads="1"/>
            </p:cNvSpPr>
            <p:nvPr/>
          </p:nvSpPr>
          <p:spPr bwMode="auto">
            <a:xfrm>
              <a:off x="4103" y="1095"/>
              <a:ext cx="51" cy="47"/>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09" name="Oval 253"/>
            <p:cNvSpPr>
              <a:spLocks noChangeArrowheads="1"/>
            </p:cNvSpPr>
            <p:nvPr/>
          </p:nvSpPr>
          <p:spPr bwMode="auto">
            <a:xfrm>
              <a:off x="4219" y="1174"/>
              <a:ext cx="51" cy="47"/>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10" name="Oval 254"/>
            <p:cNvSpPr>
              <a:spLocks noChangeArrowheads="1"/>
            </p:cNvSpPr>
            <p:nvPr/>
          </p:nvSpPr>
          <p:spPr bwMode="auto">
            <a:xfrm>
              <a:off x="4330" y="1239"/>
              <a:ext cx="51" cy="47"/>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11" name="Oval 255"/>
            <p:cNvSpPr>
              <a:spLocks noChangeArrowheads="1"/>
            </p:cNvSpPr>
            <p:nvPr/>
          </p:nvSpPr>
          <p:spPr bwMode="auto">
            <a:xfrm>
              <a:off x="4445" y="1485"/>
              <a:ext cx="52" cy="47"/>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12" name="Oval 256"/>
            <p:cNvSpPr>
              <a:spLocks noChangeArrowheads="1"/>
            </p:cNvSpPr>
            <p:nvPr/>
          </p:nvSpPr>
          <p:spPr bwMode="auto">
            <a:xfrm>
              <a:off x="4561" y="1506"/>
              <a:ext cx="52" cy="47"/>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13" name="Oval 257"/>
            <p:cNvSpPr>
              <a:spLocks noChangeArrowheads="1"/>
            </p:cNvSpPr>
            <p:nvPr/>
          </p:nvSpPr>
          <p:spPr bwMode="auto">
            <a:xfrm>
              <a:off x="4673" y="1550"/>
              <a:ext cx="51" cy="47"/>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14" name="Oval 258"/>
            <p:cNvSpPr>
              <a:spLocks noChangeArrowheads="1"/>
            </p:cNvSpPr>
            <p:nvPr/>
          </p:nvSpPr>
          <p:spPr bwMode="auto">
            <a:xfrm>
              <a:off x="4788" y="1582"/>
              <a:ext cx="52" cy="47"/>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15" name="Oval 259"/>
            <p:cNvSpPr>
              <a:spLocks noChangeArrowheads="1"/>
            </p:cNvSpPr>
            <p:nvPr/>
          </p:nvSpPr>
          <p:spPr bwMode="auto">
            <a:xfrm>
              <a:off x="4904" y="1629"/>
              <a:ext cx="51" cy="48"/>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16" name="Oval 260"/>
            <p:cNvSpPr>
              <a:spLocks noChangeArrowheads="1"/>
            </p:cNvSpPr>
            <p:nvPr/>
          </p:nvSpPr>
          <p:spPr bwMode="auto">
            <a:xfrm>
              <a:off x="5016" y="1662"/>
              <a:ext cx="51" cy="47"/>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17" name="Oval 261"/>
            <p:cNvSpPr>
              <a:spLocks noChangeArrowheads="1"/>
            </p:cNvSpPr>
            <p:nvPr/>
          </p:nvSpPr>
          <p:spPr bwMode="auto">
            <a:xfrm>
              <a:off x="5132" y="1669"/>
              <a:ext cx="50" cy="47"/>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18" name="Rectangle 262"/>
            <p:cNvSpPr>
              <a:spLocks noChangeArrowheads="1"/>
            </p:cNvSpPr>
            <p:nvPr/>
          </p:nvSpPr>
          <p:spPr bwMode="auto">
            <a:xfrm>
              <a:off x="3532" y="1767"/>
              <a:ext cx="53" cy="47"/>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19" name="Rectangle 263"/>
            <p:cNvSpPr>
              <a:spLocks noChangeArrowheads="1"/>
            </p:cNvSpPr>
            <p:nvPr/>
          </p:nvSpPr>
          <p:spPr bwMode="auto">
            <a:xfrm>
              <a:off x="3644" y="1810"/>
              <a:ext cx="52" cy="47"/>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20" name="Rectangle 264"/>
            <p:cNvSpPr>
              <a:spLocks noChangeArrowheads="1"/>
            </p:cNvSpPr>
            <p:nvPr/>
          </p:nvSpPr>
          <p:spPr bwMode="auto">
            <a:xfrm>
              <a:off x="3760" y="1825"/>
              <a:ext cx="51" cy="47"/>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21" name="Rectangle 265"/>
            <p:cNvSpPr>
              <a:spLocks noChangeArrowheads="1"/>
            </p:cNvSpPr>
            <p:nvPr/>
          </p:nvSpPr>
          <p:spPr bwMode="auto">
            <a:xfrm>
              <a:off x="3875" y="1792"/>
              <a:ext cx="53" cy="47"/>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22" name="Rectangle 266"/>
            <p:cNvSpPr>
              <a:spLocks noChangeArrowheads="1"/>
            </p:cNvSpPr>
            <p:nvPr/>
          </p:nvSpPr>
          <p:spPr bwMode="auto">
            <a:xfrm>
              <a:off x="3987" y="1832"/>
              <a:ext cx="52" cy="47"/>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23" name="Rectangle 267"/>
            <p:cNvSpPr>
              <a:spLocks noChangeArrowheads="1"/>
            </p:cNvSpPr>
            <p:nvPr/>
          </p:nvSpPr>
          <p:spPr bwMode="auto">
            <a:xfrm>
              <a:off x="4103" y="1836"/>
              <a:ext cx="51" cy="47"/>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24" name="Rectangle 268"/>
            <p:cNvSpPr>
              <a:spLocks noChangeArrowheads="1"/>
            </p:cNvSpPr>
            <p:nvPr/>
          </p:nvSpPr>
          <p:spPr bwMode="auto">
            <a:xfrm>
              <a:off x="4219" y="1843"/>
              <a:ext cx="51" cy="47"/>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25" name="Rectangle 269"/>
            <p:cNvSpPr>
              <a:spLocks noChangeArrowheads="1"/>
            </p:cNvSpPr>
            <p:nvPr/>
          </p:nvSpPr>
          <p:spPr bwMode="auto">
            <a:xfrm>
              <a:off x="4330" y="1843"/>
              <a:ext cx="51" cy="47"/>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26" name="Rectangle 270"/>
            <p:cNvSpPr>
              <a:spLocks noChangeArrowheads="1"/>
            </p:cNvSpPr>
            <p:nvPr/>
          </p:nvSpPr>
          <p:spPr bwMode="auto">
            <a:xfrm>
              <a:off x="4445" y="1825"/>
              <a:ext cx="52" cy="47"/>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27" name="Rectangle 271"/>
            <p:cNvSpPr>
              <a:spLocks noChangeArrowheads="1"/>
            </p:cNvSpPr>
            <p:nvPr/>
          </p:nvSpPr>
          <p:spPr bwMode="auto">
            <a:xfrm>
              <a:off x="4561" y="1818"/>
              <a:ext cx="52" cy="47"/>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28" name="Rectangle 272"/>
            <p:cNvSpPr>
              <a:spLocks noChangeArrowheads="1"/>
            </p:cNvSpPr>
            <p:nvPr/>
          </p:nvSpPr>
          <p:spPr bwMode="auto">
            <a:xfrm>
              <a:off x="4673" y="1810"/>
              <a:ext cx="51" cy="47"/>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29" name="Rectangle 273"/>
            <p:cNvSpPr>
              <a:spLocks noChangeArrowheads="1"/>
            </p:cNvSpPr>
            <p:nvPr/>
          </p:nvSpPr>
          <p:spPr bwMode="auto">
            <a:xfrm>
              <a:off x="4788" y="1807"/>
              <a:ext cx="52" cy="47"/>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30" name="Rectangle 274"/>
            <p:cNvSpPr>
              <a:spLocks noChangeArrowheads="1"/>
            </p:cNvSpPr>
            <p:nvPr/>
          </p:nvSpPr>
          <p:spPr bwMode="auto">
            <a:xfrm>
              <a:off x="4904" y="1800"/>
              <a:ext cx="51" cy="47"/>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31" name="Rectangle 275"/>
            <p:cNvSpPr>
              <a:spLocks noChangeArrowheads="1"/>
            </p:cNvSpPr>
            <p:nvPr/>
          </p:nvSpPr>
          <p:spPr bwMode="auto">
            <a:xfrm>
              <a:off x="5016" y="1785"/>
              <a:ext cx="51" cy="47"/>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32" name="Rectangle 276"/>
            <p:cNvSpPr>
              <a:spLocks noChangeArrowheads="1"/>
            </p:cNvSpPr>
            <p:nvPr/>
          </p:nvSpPr>
          <p:spPr bwMode="auto">
            <a:xfrm>
              <a:off x="5132" y="1778"/>
              <a:ext cx="50" cy="47"/>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33" name="Freeform 277"/>
            <p:cNvSpPr>
              <a:spLocks/>
            </p:cNvSpPr>
            <p:nvPr/>
          </p:nvSpPr>
          <p:spPr bwMode="auto">
            <a:xfrm>
              <a:off x="3532" y="1695"/>
              <a:ext cx="56" cy="50"/>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34" name="Freeform 278"/>
            <p:cNvSpPr>
              <a:spLocks/>
            </p:cNvSpPr>
            <p:nvPr/>
          </p:nvSpPr>
          <p:spPr bwMode="auto">
            <a:xfrm>
              <a:off x="3644" y="1702"/>
              <a:ext cx="56" cy="51"/>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35" name="Freeform 279"/>
            <p:cNvSpPr>
              <a:spLocks/>
            </p:cNvSpPr>
            <p:nvPr/>
          </p:nvSpPr>
          <p:spPr bwMode="auto">
            <a:xfrm>
              <a:off x="3760" y="1680"/>
              <a:ext cx="56" cy="51"/>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36" name="Freeform 280"/>
            <p:cNvSpPr>
              <a:spLocks/>
            </p:cNvSpPr>
            <p:nvPr/>
          </p:nvSpPr>
          <p:spPr bwMode="auto">
            <a:xfrm>
              <a:off x="3875" y="1644"/>
              <a:ext cx="56" cy="51"/>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37" name="Freeform 281"/>
            <p:cNvSpPr>
              <a:spLocks/>
            </p:cNvSpPr>
            <p:nvPr/>
          </p:nvSpPr>
          <p:spPr bwMode="auto">
            <a:xfrm>
              <a:off x="3987" y="1619"/>
              <a:ext cx="56" cy="50"/>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38" name="Freeform 282"/>
            <p:cNvSpPr>
              <a:spLocks/>
            </p:cNvSpPr>
            <p:nvPr/>
          </p:nvSpPr>
          <p:spPr bwMode="auto">
            <a:xfrm>
              <a:off x="4103" y="1582"/>
              <a:ext cx="56" cy="51"/>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39" name="Freeform 283"/>
            <p:cNvSpPr>
              <a:spLocks/>
            </p:cNvSpPr>
            <p:nvPr/>
          </p:nvSpPr>
          <p:spPr bwMode="auto">
            <a:xfrm>
              <a:off x="4219" y="1532"/>
              <a:ext cx="56" cy="50"/>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40" name="Freeform 284"/>
            <p:cNvSpPr>
              <a:spLocks/>
            </p:cNvSpPr>
            <p:nvPr/>
          </p:nvSpPr>
          <p:spPr bwMode="auto">
            <a:xfrm>
              <a:off x="4330" y="1564"/>
              <a:ext cx="56" cy="51"/>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41" name="Freeform 285"/>
            <p:cNvSpPr>
              <a:spLocks/>
            </p:cNvSpPr>
            <p:nvPr/>
          </p:nvSpPr>
          <p:spPr bwMode="auto">
            <a:xfrm>
              <a:off x="4445" y="1622"/>
              <a:ext cx="56" cy="51"/>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42" name="Freeform 286"/>
            <p:cNvSpPr>
              <a:spLocks/>
            </p:cNvSpPr>
            <p:nvPr/>
          </p:nvSpPr>
          <p:spPr bwMode="auto">
            <a:xfrm>
              <a:off x="4561" y="1644"/>
              <a:ext cx="56" cy="51"/>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43" name="Freeform 287"/>
            <p:cNvSpPr>
              <a:spLocks/>
            </p:cNvSpPr>
            <p:nvPr/>
          </p:nvSpPr>
          <p:spPr bwMode="auto">
            <a:xfrm>
              <a:off x="4673" y="1687"/>
              <a:ext cx="56" cy="51"/>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44" name="Freeform 288"/>
            <p:cNvSpPr>
              <a:spLocks/>
            </p:cNvSpPr>
            <p:nvPr/>
          </p:nvSpPr>
          <p:spPr bwMode="auto">
            <a:xfrm>
              <a:off x="4788" y="1742"/>
              <a:ext cx="56" cy="50"/>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45" name="Freeform 289"/>
            <p:cNvSpPr>
              <a:spLocks/>
            </p:cNvSpPr>
            <p:nvPr/>
          </p:nvSpPr>
          <p:spPr bwMode="auto">
            <a:xfrm>
              <a:off x="4904" y="1734"/>
              <a:ext cx="56" cy="51"/>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46" name="Freeform 290"/>
            <p:cNvSpPr>
              <a:spLocks/>
            </p:cNvSpPr>
            <p:nvPr/>
          </p:nvSpPr>
          <p:spPr bwMode="auto">
            <a:xfrm>
              <a:off x="5016" y="1727"/>
              <a:ext cx="56" cy="51"/>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47" name="Freeform 291"/>
            <p:cNvSpPr>
              <a:spLocks/>
            </p:cNvSpPr>
            <p:nvPr/>
          </p:nvSpPr>
          <p:spPr bwMode="auto">
            <a:xfrm>
              <a:off x="5132" y="1727"/>
              <a:ext cx="55" cy="51"/>
            </a:xfrm>
            <a:custGeom>
              <a:avLst/>
              <a:gdLst>
                <a:gd name="T0" fmla="*/ 42 w 83"/>
                <a:gd name="T1" fmla="*/ 0 h 84"/>
                <a:gd name="T2" fmla="*/ 83 w 83"/>
                <a:gd name="T3" fmla="*/ 84 h 84"/>
                <a:gd name="T4" fmla="*/ 0 w 83"/>
                <a:gd name="T5" fmla="*/ 84 h 84"/>
                <a:gd name="T6" fmla="*/ 42 w 83"/>
                <a:gd name="T7" fmla="*/ 0 h 84"/>
              </a:gdLst>
              <a:ahLst/>
              <a:cxnLst>
                <a:cxn ang="0">
                  <a:pos x="T0" y="T1"/>
                </a:cxn>
                <a:cxn ang="0">
                  <a:pos x="T2" y="T3"/>
                </a:cxn>
                <a:cxn ang="0">
                  <a:pos x="T4" y="T5"/>
                </a:cxn>
                <a:cxn ang="0">
                  <a:pos x="T6" y="T7"/>
                </a:cxn>
              </a:cxnLst>
              <a:rect l="0" t="0" r="r" b="b"/>
              <a:pathLst>
                <a:path w="83" h="84">
                  <a:moveTo>
                    <a:pt x="42" y="0"/>
                  </a:moveTo>
                  <a:lnTo>
                    <a:pt x="83"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48" name="Line 292"/>
            <p:cNvSpPr>
              <a:spLocks noChangeShapeType="1"/>
            </p:cNvSpPr>
            <p:nvPr/>
          </p:nvSpPr>
          <p:spPr bwMode="auto">
            <a:xfrm>
              <a:off x="4651" y="1074"/>
              <a:ext cx="127" cy="0"/>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49" name="Oval 293"/>
            <p:cNvSpPr>
              <a:spLocks noChangeArrowheads="1"/>
            </p:cNvSpPr>
            <p:nvPr/>
          </p:nvSpPr>
          <p:spPr bwMode="auto">
            <a:xfrm>
              <a:off x="4690" y="1052"/>
              <a:ext cx="44" cy="40"/>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50" name="Rectangle 294"/>
            <p:cNvSpPr>
              <a:spLocks noChangeArrowheads="1"/>
            </p:cNvSpPr>
            <p:nvPr/>
          </p:nvSpPr>
          <p:spPr bwMode="auto">
            <a:xfrm>
              <a:off x="4797" y="1034"/>
              <a:ext cx="138"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DA</a:t>
              </a:r>
              <a:endParaRPr lang="en-US" sz="1200">
                <a:solidFill>
                  <a:srgbClr val="000000"/>
                </a:solidFill>
                <a:latin typeface="Helvetica" charset="0"/>
                <a:ea typeface="ＭＳ Ｐゴシック" charset="0"/>
                <a:cs typeface="Arial" charset="0"/>
              </a:endParaRPr>
            </a:p>
          </p:txBody>
        </p:sp>
        <p:sp>
          <p:nvSpPr>
            <p:cNvPr id="70951" name="Line 295"/>
            <p:cNvSpPr>
              <a:spLocks noChangeShapeType="1"/>
            </p:cNvSpPr>
            <p:nvPr/>
          </p:nvSpPr>
          <p:spPr bwMode="auto">
            <a:xfrm>
              <a:off x="4651" y="1171"/>
              <a:ext cx="127" cy="1"/>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52" name="Rectangle 296"/>
            <p:cNvSpPr>
              <a:spLocks noChangeArrowheads="1"/>
            </p:cNvSpPr>
            <p:nvPr/>
          </p:nvSpPr>
          <p:spPr bwMode="auto">
            <a:xfrm>
              <a:off x="4690" y="1150"/>
              <a:ext cx="44" cy="40"/>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53" name="Rectangle 297"/>
            <p:cNvSpPr>
              <a:spLocks noChangeArrowheads="1"/>
            </p:cNvSpPr>
            <p:nvPr/>
          </p:nvSpPr>
          <p:spPr bwMode="auto">
            <a:xfrm>
              <a:off x="4799" y="1130"/>
              <a:ext cx="346"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DOPAC</a:t>
              </a:r>
              <a:endParaRPr lang="en-US" sz="1200">
                <a:solidFill>
                  <a:srgbClr val="000000"/>
                </a:solidFill>
                <a:latin typeface="Helvetica" charset="0"/>
                <a:ea typeface="ＭＳ Ｐゴシック" charset="0"/>
                <a:cs typeface="Arial" charset="0"/>
              </a:endParaRPr>
            </a:p>
          </p:txBody>
        </p:sp>
        <p:sp>
          <p:nvSpPr>
            <p:cNvPr id="70954" name="Line 298"/>
            <p:cNvSpPr>
              <a:spLocks noChangeShapeType="1"/>
            </p:cNvSpPr>
            <p:nvPr/>
          </p:nvSpPr>
          <p:spPr bwMode="auto">
            <a:xfrm>
              <a:off x="4651" y="1269"/>
              <a:ext cx="127" cy="1"/>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55" name="Freeform 299"/>
            <p:cNvSpPr>
              <a:spLocks/>
            </p:cNvSpPr>
            <p:nvPr/>
          </p:nvSpPr>
          <p:spPr bwMode="auto">
            <a:xfrm>
              <a:off x="4690" y="1247"/>
              <a:ext cx="48" cy="44"/>
            </a:xfrm>
            <a:custGeom>
              <a:avLst/>
              <a:gdLst>
                <a:gd name="T0" fmla="*/ 36 w 72"/>
                <a:gd name="T1" fmla="*/ 0 h 72"/>
                <a:gd name="T2" fmla="*/ 72 w 72"/>
                <a:gd name="T3" fmla="*/ 72 h 72"/>
                <a:gd name="T4" fmla="*/ 0 w 72"/>
                <a:gd name="T5" fmla="*/ 72 h 72"/>
                <a:gd name="T6" fmla="*/ 36 w 72"/>
                <a:gd name="T7" fmla="*/ 0 h 72"/>
              </a:gdLst>
              <a:ahLst/>
              <a:cxnLst>
                <a:cxn ang="0">
                  <a:pos x="T0" y="T1"/>
                </a:cxn>
                <a:cxn ang="0">
                  <a:pos x="T2" y="T3"/>
                </a:cxn>
                <a:cxn ang="0">
                  <a:pos x="T4" y="T5"/>
                </a:cxn>
                <a:cxn ang="0">
                  <a:pos x="T6" y="T7"/>
                </a:cxn>
              </a:cxnLst>
              <a:rect l="0" t="0" r="r" b="b"/>
              <a:pathLst>
                <a:path w="72" h="72">
                  <a:moveTo>
                    <a:pt x="36" y="0"/>
                  </a:moveTo>
                  <a:lnTo>
                    <a:pt x="72" y="72"/>
                  </a:lnTo>
                  <a:lnTo>
                    <a:pt x="0" y="72"/>
                  </a:lnTo>
                  <a:lnTo>
                    <a:pt x="36"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56" name="Rectangle 300"/>
            <p:cNvSpPr>
              <a:spLocks noChangeArrowheads="1"/>
            </p:cNvSpPr>
            <p:nvPr/>
          </p:nvSpPr>
          <p:spPr bwMode="auto">
            <a:xfrm>
              <a:off x="4799" y="1229"/>
              <a:ext cx="202"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HVA</a:t>
              </a:r>
              <a:endParaRPr lang="en-US" sz="1200">
                <a:solidFill>
                  <a:srgbClr val="000000"/>
                </a:solidFill>
                <a:latin typeface="Helvetica" charset="0"/>
                <a:ea typeface="ＭＳ Ｐゴシック" charset="0"/>
                <a:cs typeface="Arial" charset="0"/>
              </a:endParaRPr>
            </a:p>
          </p:txBody>
        </p:sp>
        <p:sp>
          <p:nvSpPr>
            <p:cNvPr id="70957" name="Rectangle 301"/>
            <p:cNvSpPr>
              <a:spLocks noChangeArrowheads="1"/>
            </p:cNvSpPr>
            <p:nvPr/>
          </p:nvSpPr>
          <p:spPr bwMode="auto">
            <a:xfrm>
              <a:off x="3458" y="714"/>
              <a:ext cx="54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Accumbens</a:t>
              </a:r>
              <a:endParaRPr lang="en-US" sz="1200">
                <a:solidFill>
                  <a:srgbClr val="000000"/>
                </a:solidFill>
                <a:latin typeface="Helvetica" charset="0"/>
                <a:ea typeface="ＭＳ Ｐゴシック" charset="0"/>
                <a:cs typeface="Arial" charset="0"/>
              </a:endParaRPr>
            </a:p>
          </p:txBody>
        </p:sp>
        <p:sp>
          <p:nvSpPr>
            <p:cNvPr id="70958" name="Line 302"/>
            <p:cNvSpPr>
              <a:spLocks noChangeShapeType="1"/>
            </p:cNvSpPr>
            <p:nvPr/>
          </p:nvSpPr>
          <p:spPr bwMode="auto">
            <a:xfrm>
              <a:off x="3313" y="1777"/>
              <a:ext cx="24"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59" name="Text Box 303"/>
            <p:cNvSpPr txBox="1">
              <a:spLocks noChangeArrowheads="1"/>
            </p:cNvSpPr>
            <p:nvPr/>
          </p:nvSpPr>
          <p:spPr bwMode="auto">
            <a:xfrm>
              <a:off x="4395" y="550"/>
              <a:ext cx="85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defTabSz="914400" fontAlgn="base">
                <a:spcBef>
                  <a:spcPct val="0"/>
                </a:spcBef>
                <a:spcAft>
                  <a:spcPct val="0"/>
                </a:spcAft>
              </a:pPr>
              <a:r>
                <a:rPr lang="en-US" sz="2000" b="1">
                  <a:solidFill>
                    <a:srgbClr val="FFFF00"/>
                  </a:solidFill>
                  <a:latin typeface="Helvetica" charset="0"/>
                  <a:ea typeface="ＭＳ Ｐゴシック" charset="0"/>
                  <a:cs typeface="Arial" charset="0"/>
                </a:rPr>
                <a:t>COCAINE</a:t>
              </a:r>
            </a:p>
          </p:txBody>
        </p:sp>
      </p:grpSp>
      <p:grpSp>
        <p:nvGrpSpPr>
          <p:cNvPr id="71206" name="Group 550"/>
          <p:cNvGrpSpPr>
            <a:grpSpLocks/>
          </p:cNvGrpSpPr>
          <p:nvPr/>
        </p:nvGrpSpPr>
        <p:grpSpPr bwMode="auto">
          <a:xfrm>
            <a:off x="4907687" y="3892550"/>
            <a:ext cx="4132263" cy="2590800"/>
            <a:chOff x="2901" y="2460"/>
            <a:chExt cx="2603" cy="1632"/>
          </a:xfrm>
        </p:grpSpPr>
        <p:sp>
          <p:nvSpPr>
            <p:cNvPr id="70962" name="Rectangle 306"/>
            <p:cNvSpPr>
              <a:spLocks noChangeArrowheads="1"/>
            </p:cNvSpPr>
            <p:nvPr/>
          </p:nvSpPr>
          <p:spPr bwMode="auto">
            <a:xfrm>
              <a:off x="2901" y="2460"/>
              <a:ext cx="2603" cy="1632"/>
            </a:xfrm>
            <a:prstGeom prst="rect">
              <a:avLst/>
            </a:prstGeom>
            <a:gradFill rotWithShape="1">
              <a:gsLst>
                <a:gs pos="0">
                  <a:srgbClr val="003366"/>
                </a:gs>
                <a:gs pos="50000">
                  <a:srgbClr val="003399"/>
                </a:gs>
                <a:gs pos="100000">
                  <a:srgbClr val="0033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63" name="Line 307"/>
            <p:cNvSpPr>
              <a:spLocks noChangeShapeType="1"/>
            </p:cNvSpPr>
            <p:nvPr/>
          </p:nvSpPr>
          <p:spPr bwMode="auto">
            <a:xfrm>
              <a:off x="3352" y="2646"/>
              <a:ext cx="1" cy="91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64" name="Line 308"/>
            <p:cNvSpPr>
              <a:spLocks noChangeShapeType="1"/>
            </p:cNvSpPr>
            <p:nvPr/>
          </p:nvSpPr>
          <p:spPr bwMode="auto">
            <a:xfrm>
              <a:off x="3331" y="3814"/>
              <a:ext cx="21"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65" name="Line 309"/>
            <p:cNvSpPr>
              <a:spLocks noChangeShapeType="1"/>
            </p:cNvSpPr>
            <p:nvPr/>
          </p:nvSpPr>
          <p:spPr bwMode="auto">
            <a:xfrm rot="-2677329" flipH="1" flipV="1">
              <a:off x="3306" y="3570"/>
              <a:ext cx="73" cy="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66" name="Line 310"/>
            <p:cNvSpPr>
              <a:spLocks noChangeShapeType="1"/>
            </p:cNvSpPr>
            <p:nvPr/>
          </p:nvSpPr>
          <p:spPr bwMode="auto">
            <a:xfrm>
              <a:off x="3331" y="3401"/>
              <a:ext cx="21"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67" name="Line 311"/>
            <p:cNvSpPr>
              <a:spLocks noChangeShapeType="1"/>
            </p:cNvSpPr>
            <p:nvPr/>
          </p:nvSpPr>
          <p:spPr bwMode="auto">
            <a:xfrm>
              <a:off x="3331" y="3149"/>
              <a:ext cx="21"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68" name="Line 312"/>
            <p:cNvSpPr>
              <a:spLocks noChangeShapeType="1"/>
            </p:cNvSpPr>
            <p:nvPr/>
          </p:nvSpPr>
          <p:spPr bwMode="auto">
            <a:xfrm>
              <a:off x="3331" y="2898"/>
              <a:ext cx="21"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69" name="Line 313"/>
            <p:cNvSpPr>
              <a:spLocks noChangeShapeType="1"/>
            </p:cNvSpPr>
            <p:nvPr/>
          </p:nvSpPr>
          <p:spPr bwMode="auto">
            <a:xfrm>
              <a:off x="3331" y="2646"/>
              <a:ext cx="21"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70" name="Rectangle 314"/>
            <p:cNvSpPr>
              <a:spLocks noChangeArrowheads="1"/>
            </p:cNvSpPr>
            <p:nvPr/>
          </p:nvSpPr>
          <p:spPr bwMode="auto">
            <a:xfrm>
              <a:off x="3264" y="3778"/>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0</a:t>
              </a:r>
              <a:endParaRPr lang="en-US" sz="1200">
                <a:solidFill>
                  <a:srgbClr val="000000"/>
                </a:solidFill>
                <a:latin typeface="Helvetica" charset="0"/>
                <a:ea typeface="ＭＳ Ｐゴシック" charset="0"/>
                <a:cs typeface="Arial" charset="0"/>
              </a:endParaRPr>
            </a:p>
          </p:txBody>
        </p:sp>
        <p:sp>
          <p:nvSpPr>
            <p:cNvPr id="70971" name="Rectangle 315"/>
            <p:cNvSpPr>
              <a:spLocks noChangeArrowheads="1"/>
            </p:cNvSpPr>
            <p:nvPr/>
          </p:nvSpPr>
          <p:spPr bwMode="auto">
            <a:xfrm>
              <a:off x="3188" y="3364"/>
              <a:ext cx="15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100</a:t>
              </a:r>
              <a:endParaRPr lang="en-US" sz="1200">
                <a:solidFill>
                  <a:srgbClr val="000000"/>
                </a:solidFill>
                <a:latin typeface="Helvetica" charset="0"/>
                <a:ea typeface="ＭＳ Ｐゴシック" charset="0"/>
                <a:cs typeface="Arial" charset="0"/>
              </a:endParaRPr>
            </a:p>
          </p:txBody>
        </p:sp>
        <p:sp>
          <p:nvSpPr>
            <p:cNvPr id="70972" name="Rectangle 316"/>
            <p:cNvSpPr>
              <a:spLocks noChangeArrowheads="1"/>
            </p:cNvSpPr>
            <p:nvPr/>
          </p:nvSpPr>
          <p:spPr bwMode="auto">
            <a:xfrm>
              <a:off x="3188" y="3111"/>
              <a:ext cx="15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150</a:t>
              </a:r>
              <a:endParaRPr lang="en-US" sz="1200">
                <a:solidFill>
                  <a:srgbClr val="000000"/>
                </a:solidFill>
                <a:latin typeface="Helvetica" charset="0"/>
                <a:ea typeface="ＭＳ Ｐゴシック" charset="0"/>
                <a:cs typeface="Arial" charset="0"/>
              </a:endParaRPr>
            </a:p>
          </p:txBody>
        </p:sp>
        <p:sp>
          <p:nvSpPr>
            <p:cNvPr id="70973" name="Rectangle 317"/>
            <p:cNvSpPr>
              <a:spLocks noChangeArrowheads="1"/>
            </p:cNvSpPr>
            <p:nvPr/>
          </p:nvSpPr>
          <p:spPr bwMode="auto">
            <a:xfrm>
              <a:off x="3188" y="2862"/>
              <a:ext cx="15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200</a:t>
              </a:r>
              <a:endParaRPr lang="en-US" sz="1200">
                <a:solidFill>
                  <a:srgbClr val="000000"/>
                </a:solidFill>
                <a:latin typeface="Helvetica" charset="0"/>
                <a:ea typeface="ＭＳ Ｐゴシック" charset="0"/>
                <a:cs typeface="Arial" charset="0"/>
              </a:endParaRPr>
            </a:p>
          </p:txBody>
        </p:sp>
        <p:sp>
          <p:nvSpPr>
            <p:cNvPr id="70974" name="Rectangle 318"/>
            <p:cNvSpPr>
              <a:spLocks noChangeArrowheads="1"/>
            </p:cNvSpPr>
            <p:nvPr/>
          </p:nvSpPr>
          <p:spPr bwMode="auto">
            <a:xfrm>
              <a:off x="3188" y="2612"/>
              <a:ext cx="15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250</a:t>
              </a:r>
              <a:endParaRPr lang="en-US" sz="1200">
                <a:solidFill>
                  <a:srgbClr val="000000"/>
                </a:solidFill>
                <a:latin typeface="Helvetica" charset="0"/>
                <a:ea typeface="ＭＳ Ｐゴシック" charset="0"/>
                <a:cs typeface="Arial" charset="0"/>
              </a:endParaRPr>
            </a:p>
          </p:txBody>
        </p:sp>
        <p:sp>
          <p:nvSpPr>
            <p:cNvPr id="70975" name="Line 319"/>
            <p:cNvSpPr>
              <a:spLocks noChangeShapeType="1"/>
            </p:cNvSpPr>
            <p:nvPr/>
          </p:nvSpPr>
          <p:spPr bwMode="auto">
            <a:xfrm>
              <a:off x="3441" y="3792"/>
              <a:ext cx="1786"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76" name="Line 320"/>
            <p:cNvSpPr>
              <a:spLocks noChangeShapeType="1"/>
            </p:cNvSpPr>
            <p:nvPr/>
          </p:nvSpPr>
          <p:spPr bwMode="auto">
            <a:xfrm flipV="1">
              <a:off x="3441" y="3792"/>
              <a:ext cx="0" cy="2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77" name="Line 321"/>
            <p:cNvSpPr>
              <a:spLocks noChangeShapeType="1"/>
            </p:cNvSpPr>
            <p:nvPr/>
          </p:nvSpPr>
          <p:spPr bwMode="auto">
            <a:xfrm flipV="1">
              <a:off x="3560" y="3792"/>
              <a:ext cx="0" cy="2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78" name="Line 322"/>
            <p:cNvSpPr>
              <a:spLocks noChangeShapeType="1"/>
            </p:cNvSpPr>
            <p:nvPr/>
          </p:nvSpPr>
          <p:spPr bwMode="auto">
            <a:xfrm flipV="1">
              <a:off x="3679" y="3792"/>
              <a:ext cx="1" cy="2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79" name="Line 323"/>
            <p:cNvSpPr>
              <a:spLocks noChangeShapeType="1"/>
            </p:cNvSpPr>
            <p:nvPr/>
          </p:nvSpPr>
          <p:spPr bwMode="auto">
            <a:xfrm flipV="1">
              <a:off x="3798" y="3792"/>
              <a:ext cx="1" cy="2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80" name="Line 324"/>
            <p:cNvSpPr>
              <a:spLocks noChangeShapeType="1"/>
            </p:cNvSpPr>
            <p:nvPr/>
          </p:nvSpPr>
          <p:spPr bwMode="auto">
            <a:xfrm flipV="1">
              <a:off x="3917" y="3792"/>
              <a:ext cx="1" cy="2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81" name="Line 325"/>
            <p:cNvSpPr>
              <a:spLocks noChangeShapeType="1"/>
            </p:cNvSpPr>
            <p:nvPr/>
          </p:nvSpPr>
          <p:spPr bwMode="auto">
            <a:xfrm flipV="1">
              <a:off x="4036" y="3792"/>
              <a:ext cx="1" cy="2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82" name="Line 326"/>
            <p:cNvSpPr>
              <a:spLocks noChangeShapeType="1"/>
            </p:cNvSpPr>
            <p:nvPr/>
          </p:nvSpPr>
          <p:spPr bwMode="auto">
            <a:xfrm flipV="1">
              <a:off x="4156" y="3792"/>
              <a:ext cx="0" cy="2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83" name="Line 327"/>
            <p:cNvSpPr>
              <a:spLocks noChangeShapeType="1"/>
            </p:cNvSpPr>
            <p:nvPr/>
          </p:nvSpPr>
          <p:spPr bwMode="auto">
            <a:xfrm flipV="1">
              <a:off x="4275" y="3792"/>
              <a:ext cx="0" cy="2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84" name="Line 328"/>
            <p:cNvSpPr>
              <a:spLocks noChangeShapeType="1"/>
            </p:cNvSpPr>
            <p:nvPr/>
          </p:nvSpPr>
          <p:spPr bwMode="auto">
            <a:xfrm flipV="1">
              <a:off x="4392" y="3792"/>
              <a:ext cx="0" cy="2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85" name="Line 329"/>
            <p:cNvSpPr>
              <a:spLocks noChangeShapeType="1"/>
            </p:cNvSpPr>
            <p:nvPr/>
          </p:nvSpPr>
          <p:spPr bwMode="auto">
            <a:xfrm flipV="1">
              <a:off x="4511" y="3792"/>
              <a:ext cx="0" cy="2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86" name="Line 330"/>
            <p:cNvSpPr>
              <a:spLocks noChangeShapeType="1"/>
            </p:cNvSpPr>
            <p:nvPr/>
          </p:nvSpPr>
          <p:spPr bwMode="auto">
            <a:xfrm flipV="1">
              <a:off x="4630" y="3792"/>
              <a:ext cx="1" cy="2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87" name="Line 331"/>
            <p:cNvSpPr>
              <a:spLocks noChangeShapeType="1"/>
            </p:cNvSpPr>
            <p:nvPr/>
          </p:nvSpPr>
          <p:spPr bwMode="auto">
            <a:xfrm flipV="1">
              <a:off x="4749" y="3792"/>
              <a:ext cx="1" cy="2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88" name="Line 332"/>
            <p:cNvSpPr>
              <a:spLocks noChangeShapeType="1"/>
            </p:cNvSpPr>
            <p:nvPr/>
          </p:nvSpPr>
          <p:spPr bwMode="auto">
            <a:xfrm flipV="1">
              <a:off x="4868" y="3792"/>
              <a:ext cx="1" cy="2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89" name="Line 333"/>
            <p:cNvSpPr>
              <a:spLocks noChangeShapeType="1"/>
            </p:cNvSpPr>
            <p:nvPr/>
          </p:nvSpPr>
          <p:spPr bwMode="auto">
            <a:xfrm flipV="1">
              <a:off x="4987" y="3792"/>
              <a:ext cx="1" cy="2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90" name="Line 334"/>
            <p:cNvSpPr>
              <a:spLocks noChangeShapeType="1"/>
            </p:cNvSpPr>
            <p:nvPr/>
          </p:nvSpPr>
          <p:spPr bwMode="auto">
            <a:xfrm flipV="1">
              <a:off x="5108" y="3792"/>
              <a:ext cx="0" cy="2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91" name="Line 335"/>
            <p:cNvSpPr>
              <a:spLocks noChangeShapeType="1"/>
            </p:cNvSpPr>
            <p:nvPr/>
          </p:nvSpPr>
          <p:spPr bwMode="auto">
            <a:xfrm flipV="1">
              <a:off x="5227" y="3792"/>
              <a:ext cx="0" cy="2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0992" name="Rectangle 336"/>
            <p:cNvSpPr>
              <a:spLocks noChangeArrowheads="1"/>
            </p:cNvSpPr>
            <p:nvPr/>
          </p:nvSpPr>
          <p:spPr bwMode="auto">
            <a:xfrm>
              <a:off x="3424" y="3848"/>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0</a:t>
              </a:r>
              <a:endParaRPr lang="en-US" sz="1200">
                <a:solidFill>
                  <a:srgbClr val="000000"/>
                </a:solidFill>
                <a:latin typeface="Helvetica" charset="0"/>
                <a:ea typeface="ＭＳ Ｐゴシック" charset="0"/>
                <a:cs typeface="Arial" charset="0"/>
              </a:endParaRPr>
            </a:p>
          </p:txBody>
        </p:sp>
        <p:sp>
          <p:nvSpPr>
            <p:cNvPr id="70993" name="Rectangle 337"/>
            <p:cNvSpPr>
              <a:spLocks noChangeArrowheads="1"/>
            </p:cNvSpPr>
            <p:nvPr/>
          </p:nvSpPr>
          <p:spPr bwMode="auto">
            <a:xfrm>
              <a:off x="3780" y="3848"/>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1</a:t>
              </a:r>
              <a:endParaRPr lang="en-US" sz="1200">
                <a:solidFill>
                  <a:srgbClr val="000000"/>
                </a:solidFill>
                <a:latin typeface="Helvetica" charset="0"/>
                <a:ea typeface="ＭＳ Ｐゴシック" charset="0"/>
                <a:cs typeface="Arial" charset="0"/>
              </a:endParaRPr>
            </a:p>
          </p:txBody>
        </p:sp>
        <p:sp>
          <p:nvSpPr>
            <p:cNvPr id="70994" name="Rectangle 338"/>
            <p:cNvSpPr>
              <a:spLocks noChangeArrowheads="1"/>
            </p:cNvSpPr>
            <p:nvPr/>
          </p:nvSpPr>
          <p:spPr bwMode="auto">
            <a:xfrm>
              <a:off x="4139" y="3848"/>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2</a:t>
              </a:r>
              <a:endParaRPr lang="en-US" sz="1200">
                <a:solidFill>
                  <a:srgbClr val="000000"/>
                </a:solidFill>
                <a:latin typeface="Helvetica" charset="0"/>
                <a:ea typeface="ＭＳ Ｐゴシック" charset="0"/>
                <a:cs typeface="Arial" charset="0"/>
              </a:endParaRPr>
            </a:p>
          </p:txBody>
        </p:sp>
        <p:sp>
          <p:nvSpPr>
            <p:cNvPr id="70995" name="Rectangle 339"/>
            <p:cNvSpPr>
              <a:spLocks noChangeArrowheads="1"/>
            </p:cNvSpPr>
            <p:nvPr/>
          </p:nvSpPr>
          <p:spPr bwMode="auto">
            <a:xfrm>
              <a:off x="4492" y="3848"/>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3</a:t>
              </a:r>
              <a:endParaRPr lang="en-US" sz="1200">
                <a:solidFill>
                  <a:srgbClr val="000000"/>
                </a:solidFill>
                <a:latin typeface="Helvetica" charset="0"/>
                <a:ea typeface="ＭＳ Ｐゴシック" charset="0"/>
                <a:cs typeface="Arial" charset="0"/>
              </a:endParaRPr>
            </a:p>
          </p:txBody>
        </p:sp>
        <p:sp>
          <p:nvSpPr>
            <p:cNvPr id="70996" name="Rectangle 340"/>
            <p:cNvSpPr>
              <a:spLocks noChangeArrowheads="1"/>
            </p:cNvSpPr>
            <p:nvPr/>
          </p:nvSpPr>
          <p:spPr bwMode="auto">
            <a:xfrm>
              <a:off x="4852" y="3848"/>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4</a:t>
              </a:r>
              <a:endParaRPr lang="en-US" sz="1200">
                <a:solidFill>
                  <a:srgbClr val="000000"/>
                </a:solidFill>
                <a:latin typeface="Helvetica" charset="0"/>
                <a:ea typeface="ＭＳ Ｐゴシック" charset="0"/>
                <a:cs typeface="Arial" charset="0"/>
              </a:endParaRPr>
            </a:p>
          </p:txBody>
        </p:sp>
        <p:sp>
          <p:nvSpPr>
            <p:cNvPr id="70997" name="Rectangle 341"/>
            <p:cNvSpPr>
              <a:spLocks noChangeArrowheads="1"/>
            </p:cNvSpPr>
            <p:nvPr/>
          </p:nvSpPr>
          <p:spPr bwMode="auto">
            <a:xfrm>
              <a:off x="5175" y="3848"/>
              <a:ext cx="14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5hr</a:t>
              </a:r>
              <a:endParaRPr lang="en-US" sz="1200">
                <a:solidFill>
                  <a:srgbClr val="000000"/>
                </a:solidFill>
                <a:latin typeface="Helvetica" charset="0"/>
                <a:ea typeface="ＭＳ Ｐゴシック" charset="0"/>
                <a:cs typeface="Arial" charset="0"/>
              </a:endParaRPr>
            </a:p>
          </p:txBody>
        </p:sp>
        <p:sp>
          <p:nvSpPr>
            <p:cNvPr id="70998" name="Rectangle 342"/>
            <p:cNvSpPr>
              <a:spLocks noChangeArrowheads="1"/>
            </p:cNvSpPr>
            <p:nvPr/>
          </p:nvSpPr>
          <p:spPr bwMode="auto">
            <a:xfrm>
              <a:off x="3996" y="3936"/>
              <a:ext cx="934"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Time After Morphine</a:t>
              </a:r>
              <a:endParaRPr lang="en-US" sz="1200">
                <a:solidFill>
                  <a:srgbClr val="000000"/>
                </a:solidFill>
                <a:latin typeface="Helvetica" charset="0"/>
                <a:ea typeface="ＭＳ Ｐゴシック" charset="0"/>
                <a:cs typeface="Arial" charset="0"/>
              </a:endParaRPr>
            </a:p>
          </p:txBody>
        </p:sp>
        <p:sp>
          <p:nvSpPr>
            <p:cNvPr id="70999" name="Rectangle 343"/>
            <p:cNvSpPr>
              <a:spLocks noChangeArrowheads="1"/>
            </p:cNvSpPr>
            <p:nvPr/>
          </p:nvSpPr>
          <p:spPr bwMode="auto">
            <a:xfrm rot="16200000">
              <a:off x="2687" y="3090"/>
              <a:ext cx="87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 of Basal Release</a:t>
              </a:r>
              <a:endParaRPr lang="en-US" sz="1200">
                <a:solidFill>
                  <a:srgbClr val="000000"/>
                </a:solidFill>
                <a:latin typeface="Helvetica" charset="0"/>
                <a:ea typeface="ＭＳ Ｐゴシック" charset="0"/>
                <a:cs typeface="Arial" charset="0"/>
              </a:endParaRPr>
            </a:p>
          </p:txBody>
        </p:sp>
        <p:sp>
          <p:nvSpPr>
            <p:cNvPr id="71000" name="Line 344"/>
            <p:cNvSpPr>
              <a:spLocks noChangeShapeType="1"/>
            </p:cNvSpPr>
            <p:nvPr/>
          </p:nvSpPr>
          <p:spPr bwMode="auto">
            <a:xfrm rot="-2677329" flipH="1" flipV="1">
              <a:off x="3318" y="3605"/>
              <a:ext cx="72" cy="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01" name="Line 345"/>
            <p:cNvSpPr>
              <a:spLocks noChangeShapeType="1"/>
            </p:cNvSpPr>
            <p:nvPr/>
          </p:nvSpPr>
          <p:spPr bwMode="auto">
            <a:xfrm flipV="1">
              <a:off x="3351" y="3614"/>
              <a:ext cx="0" cy="20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02" name="Line 346"/>
            <p:cNvSpPr>
              <a:spLocks noChangeShapeType="1"/>
            </p:cNvSpPr>
            <p:nvPr/>
          </p:nvSpPr>
          <p:spPr bwMode="auto">
            <a:xfrm flipV="1">
              <a:off x="3441" y="3275"/>
              <a:ext cx="119" cy="126"/>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03" name="Line 347"/>
            <p:cNvSpPr>
              <a:spLocks noChangeShapeType="1"/>
            </p:cNvSpPr>
            <p:nvPr/>
          </p:nvSpPr>
          <p:spPr bwMode="auto">
            <a:xfrm flipV="1">
              <a:off x="3441" y="3225"/>
              <a:ext cx="119" cy="176"/>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04" name="Line 348"/>
            <p:cNvSpPr>
              <a:spLocks noChangeShapeType="1"/>
            </p:cNvSpPr>
            <p:nvPr/>
          </p:nvSpPr>
          <p:spPr bwMode="auto">
            <a:xfrm flipV="1">
              <a:off x="3441" y="3169"/>
              <a:ext cx="119" cy="232"/>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05" name="Line 349"/>
            <p:cNvSpPr>
              <a:spLocks noChangeShapeType="1"/>
            </p:cNvSpPr>
            <p:nvPr/>
          </p:nvSpPr>
          <p:spPr bwMode="auto">
            <a:xfrm flipV="1">
              <a:off x="3441" y="3169"/>
              <a:ext cx="119" cy="232"/>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06" name="Oval 350"/>
            <p:cNvSpPr>
              <a:spLocks noChangeArrowheads="1"/>
            </p:cNvSpPr>
            <p:nvPr/>
          </p:nvSpPr>
          <p:spPr bwMode="auto">
            <a:xfrm>
              <a:off x="3417" y="3378"/>
              <a:ext cx="44" cy="43"/>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07" name="Rectangle 351"/>
            <p:cNvSpPr>
              <a:spLocks noChangeArrowheads="1"/>
            </p:cNvSpPr>
            <p:nvPr/>
          </p:nvSpPr>
          <p:spPr bwMode="auto">
            <a:xfrm>
              <a:off x="3417" y="3378"/>
              <a:ext cx="44" cy="43"/>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08" name="Freeform 352"/>
            <p:cNvSpPr>
              <a:spLocks/>
            </p:cNvSpPr>
            <p:nvPr/>
          </p:nvSpPr>
          <p:spPr bwMode="auto">
            <a:xfrm>
              <a:off x="3417" y="3378"/>
              <a:ext cx="47" cy="47"/>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09" name="Freeform 353"/>
            <p:cNvSpPr>
              <a:spLocks/>
            </p:cNvSpPr>
            <p:nvPr/>
          </p:nvSpPr>
          <p:spPr bwMode="auto">
            <a:xfrm>
              <a:off x="3417" y="3378"/>
              <a:ext cx="47" cy="47"/>
            </a:xfrm>
            <a:custGeom>
              <a:avLst/>
              <a:gdLst>
                <a:gd name="T0" fmla="*/ 42 w 84"/>
                <a:gd name="T1" fmla="*/ 0 h 84"/>
                <a:gd name="T2" fmla="*/ 84 w 84"/>
                <a:gd name="T3" fmla="*/ 42 h 84"/>
                <a:gd name="T4" fmla="*/ 42 w 84"/>
                <a:gd name="T5" fmla="*/ 84 h 84"/>
                <a:gd name="T6" fmla="*/ 0 w 84"/>
                <a:gd name="T7" fmla="*/ 42 h 84"/>
                <a:gd name="T8" fmla="*/ 42 w 84"/>
                <a:gd name="T9" fmla="*/ 0 h 84"/>
              </a:gdLst>
              <a:ahLst/>
              <a:cxnLst>
                <a:cxn ang="0">
                  <a:pos x="T0" y="T1"/>
                </a:cxn>
                <a:cxn ang="0">
                  <a:pos x="T2" y="T3"/>
                </a:cxn>
                <a:cxn ang="0">
                  <a:pos x="T4" y="T5"/>
                </a:cxn>
                <a:cxn ang="0">
                  <a:pos x="T6" y="T7"/>
                </a:cxn>
                <a:cxn ang="0">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10" name="Line 354"/>
            <p:cNvSpPr>
              <a:spLocks noChangeShapeType="1"/>
            </p:cNvSpPr>
            <p:nvPr/>
          </p:nvSpPr>
          <p:spPr bwMode="auto">
            <a:xfrm flipV="1">
              <a:off x="3560" y="3199"/>
              <a:ext cx="119" cy="76"/>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11" name="Line 355"/>
            <p:cNvSpPr>
              <a:spLocks noChangeShapeType="1"/>
            </p:cNvSpPr>
            <p:nvPr/>
          </p:nvSpPr>
          <p:spPr bwMode="auto">
            <a:xfrm>
              <a:off x="3679" y="3199"/>
              <a:ext cx="119" cy="36"/>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12" name="Line 356"/>
            <p:cNvSpPr>
              <a:spLocks noChangeShapeType="1"/>
            </p:cNvSpPr>
            <p:nvPr/>
          </p:nvSpPr>
          <p:spPr bwMode="auto">
            <a:xfrm>
              <a:off x="3798" y="3235"/>
              <a:ext cx="119" cy="33"/>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13" name="Line 357"/>
            <p:cNvSpPr>
              <a:spLocks noChangeShapeType="1"/>
            </p:cNvSpPr>
            <p:nvPr/>
          </p:nvSpPr>
          <p:spPr bwMode="auto">
            <a:xfrm>
              <a:off x="3917" y="3268"/>
              <a:ext cx="119" cy="43"/>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14" name="Line 358"/>
            <p:cNvSpPr>
              <a:spLocks noChangeShapeType="1"/>
            </p:cNvSpPr>
            <p:nvPr/>
          </p:nvSpPr>
          <p:spPr bwMode="auto">
            <a:xfrm>
              <a:off x="4036" y="3311"/>
              <a:ext cx="120" cy="40"/>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15" name="Line 359"/>
            <p:cNvSpPr>
              <a:spLocks noChangeShapeType="1"/>
            </p:cNvSpPr>
            <p:nvPr/>
          </p:nvSpPr>
          <p:spPr bwMode="auto">
            <a:xfrm>
              <a:off x="4156" y="3351"/>
              <a:ext cx="119" cy="34"/>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16" name="Line 360"/>
            <p:cNvSpPr>
              <a:spLocks noChangeShapeType="1"/>
            </p:cNvSpPr>
            <p:nvPr/>
          </p:nvSpPr>
          <p:spPr bwMode="auto">
            <a:xfrm>
              <a:off x="4275" y="3385"/>
              <a:ext cx="117" cy="16"/>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17" name="Line 361"/>
            <p:cNvSpPr>
              <a:spLocks noChangeShapeType="1"/>
            </p:cNvSpPr>
            <p:nvPr/>
          </p:nvSpPr>
          <p:spPr bwMode="auto">
            <a:xfrm>
              <a:off x="4392" y="3401"/>
              <a:ext cx="119" cy="10"/>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18" name="Line 362"/>
            <p:cNvSpPr>
              <a:spLocks noChangeShapeType="1"/>
            </p:cNvSpPr>
            <p:nvPr/>
          </p:nvSpPr>
          <p:spPr bwMode="auto">
            <a:xfrm flipV="1">
              <a:off x="3560" y="3119"/>
              <a:ext cx="119" cy="106"/>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19" name="Line 363"/>
            <p:cNvSpPr>
              <a:spLocks noChangeShapeType="1"/>
            </p:cNvSpPr>
            <p:nvPr/>
          </p:nvSpPr>
          <p:spPr bwMode="auto">
            <a:xfrm flipV="1">
              <a:off x="3679" y="3073"/>
              <a:ext cx="119" cy="46"/>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20" name="Line 364"/>
            <p:cNvSpPr>
              <a:spLocks noChangeShapeType="1"/>
            </p:cNvSpPr>
            <p:nvPr/>
          </p:nvSpPr>
          <p:spPr bwMode="auto">
            <a:xfrm>
              <a:off x="3798" y="3073"/>
              <a:ext cx="119" cy="76"/>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21" name="Line 365"/>
            <p:cNvSpPr>
              <a:spLocks noChangeShapeType="1"/>
            </p:cNvSpPr>
            <p:nvPr/>
          </p:nvSpPr>
          <p:spPr bwMode="auto">
            <a:xfrm>
              <a:off x="3917" y="3149"/>
              <a:ext cx="119" cy="50"/>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22" name="Line 366"/>
            <p:cNvSpPr>
              <a:spLocks noChangeShapeType="1"/>
            </p:cNvSpPr>
            <p:nvPr/>
          </p:nvSpPr>
          <p:spPr bwMode="auto">
            <a:xfrm>
              <a:off x="4036" y="3199"/>
              <a:ext cx="120" cy="50"/>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23" name="Line 367"/>
            <p:cNvSpPr>
              <a:spLocks noChangeShapeType="1"/>
            </p:cNvSpPr>
            <p:nvPr/>
          </p:nvSpPr>
          <p:spPr bwMode="auto">
            <a:xfrm>
              <a:off x="4156" y="3249"/>
              <a:ext cx="119" cy="92"/>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24" name="Line 368"/>
            <p:cNvSpPr>
              <a:spLocks noChangeShapeType="1"/>
            </p:cNvSpPr>
            <p:nvPr/>
          </p:nvSpPr>
          <p:spPr bwMode="auto">
            <a:xfrm>
              <a:off x="4275" y="3341"/>
              <a:ext cx="117" cy="10"/>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25" name="Line 369"/>
            <p:cNvSpPr>
              <a:spLocks noChangeShapeType="1"/>
            </p:cNvSpPr>
            <p:nvPr/>
          </p:nvSpPr>
          <p:spPr bwMode="auto">
            <a:xfrm>
              <a:off x="4392" y="3351"/>
              <a:ext cx="119" cy="13"/>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26" name="Line 370"/>
            <p:cNvSpPr>
              <a:spLocks noChangeShapeType="1"/>
            </p:cNvSpPr>
            <p:nvPr/>
          </p:nvSpPr>
          <p:spPr bwMode="auto">
            <a:xfrm>
              <a:off x="4511" y="3364"/>
              <a:ext cx="119" cy="7"/>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27" name="Line 371"/>
            <p:cNvSpPr>
              <a:spLocks noChangeShapeType="1"/>
            </p:cNvSpPr>
            <p:nvPr/>
          </p:nvSpPr>
          <p:spPr bwMode="auto">
            <a:xfrm>
              <a:off x="4630" y="3371"/>
              <a:ext cx="119" cy="1"/>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28" name="Line 372"/>
            <p:cNvSpPr>
              <a:spLocks noChangeShapeType="1"/>
            </p:cNvSpPr>
            <p:nvPr/>
          </p:nvSpPr>
          <p:spPr bwMode="auto">
            <a:xfrm>
              <a:off x="4749" y="3371"/>
              <a:ext cx="119" cy="1"/>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29" name="Line 373"/>
            <p:cNvSpPr>
              <a:spLocks noChangeShapeType="1"/>
            </p:cNvSpPr>
            <p:nvPr/>
          </p:nvSpPr>
          <p:spPr bwMode="auto">
            <a:xfrm flipV="1">
              <a:off x="3560" y="3100"/>
              <a:ext cx="119" cy="69"/>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30" name="Line 374"/>
            <p:cNvSpPr>
              <a:spLocks noChangeShapeType="1"/>
            </p:cNvSpPr>
            <p:nvPr/>
          </p:nvSpPr>
          <p:spPr bwMode="auto">
            <a:xfrm flipV="1">
              <a:off x="3679" y="3007"/>
              <a:ext cx="119" cy="93"/>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31" name="Line 375"/>
            <p:cNvSpPr>
              <a:spLocks noChangeShapeType="1"/>
            </p:cNvSpPr>
            <p:nvPr/>
          </p:nvSpPr>
          <p:spPr bwMode="auto">
            <a:xfrm flipV="1">
              <a:off x="3798" y="2987"/>
              <a:ext cx="119" cy="2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32" name="Line 376"/>
            <p:cNvSpPr>
              <a:spLocks noChangeShapeType="1"/>
            </p:cNvSpPr>
            <p:nvPr/>
          </p:nvSpPr>
          <p:spPr bwMode="auto">
            <a:xfrm>
              <a:off x="3917" y="2987"/>
              <a:ext cx="119" cy="73"/>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33" name="Line 377"/>
            <p:cNvSpPr>
              <a:spLocks noChangeShapeType="1"/>
            </p:cNvSpPr>
            <p:nvPr/>
          </p:nvSpPr>
          <p:spPr bwMode="auto">
            <a:xfrm>
              <a:off x="4036" y="3060"/>
              <a:ext cx="120" cy="89"/>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34" name="Line 378"/>
            <p:cNvSpPr>
              <a:spLocks noChangeShapeType="1"/>
            </p:cNvSpPr>
            <p:nvPr/>
          </p:nvSpPr>
          <p:spPr bwMode="auto">
            <a:xfrm>
              <a:off x="4156" y="3149"/>
              <a:ext cx="119" cy="5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35" name="Line 379"/>
            <p:cNvSpPr>
              <a:spLocks noChangeShapeType="1"/>
            </p:cNvSpPr>
            <p:nvPr/>
          </p:nvSpPr>
          <p:spPr bwMode="auto">
            <a:xfrm>
              <a:off x="4275" y="3199"/>
              <a:ext cx="117" cy="59"/>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36" name="Line 380"/>
            <p:cNvSpPr>
              <a:spLocks noChangeShapeType="1"/>
            </p:cNvSpPr>
            <p:nvPr/>
          </p:nvSpPr>
          <p:spPr bwMode="auto">
            <a:xfrm>
              <a:off x="4392" y="3258"/>
              <a:ext cx="119" cy="17"/>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37" name="Line 381"/>
            <p:cNvSpPr>
              <a:spLocks noChangeShapeType="1"/>
            </p:cNvSpPr>
            <p:nvPr/>
          </p:nvSpPr>
          <p:spPr bwMode="auto">
            <a:xfrm>
              <a:off x="4511" y="3275"/>
              <a:ext cx="119" cy="26"/>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38" name="Line 382"/>
            <p:cNvSpPr>
              <a:spLocks noChangeShapeType="1"/>
            </p:cNvSpPr>
            <p:nvPr/>
          </p:nvSpPr>
          <p:spPr bwMode="auto">
            <a:xfrm>
              <a:off x="4630" y="3301"/>
              <a:ext cx="119" cy="5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39" name="Line 383"/>
            <p:cNvSpPr>
              <a:spLocks noChangeShapeType="1"/>
            </p:cNvSpPr>
            <p:nvPr/>
          </p:nvSpPr>
          <p:spPr bwMode="auto">
            <a:xfrm>
              <a:off x="4749" y="3351"/>
              <a:ext cx="119" cy="2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40" name="Line 384"/>
            <p:cNvSpPr>
              <a:spLocks noChangeShapeType="1"/>
            </p:cNvSpPr>
            <p:nvPr/>
          </p:nvSpPr>
          <p:spPr bwMode="auto">
            <a:xfrm>
              <a:off x="4868" y="3371"/>
              <a:ext cx="119" cy="3"/>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41" name="Line 385"/>
            <p:cNvSpPr>
              <a:spLocks noChangeShapeType="1"/>
            </p:cNvSpPr>
            <p:nvPr/>
          </p:nvSpPr>
          <p:spPr bwMode="auto">
            <a:xfrm>
              <a:off x="4987" y="3374"/>
              <a:ext cx="121" cy="17"/>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42" name="Line 386"/>
            <p:cNvSpPr>
              <a:spLocks noChangeShapeType="1"/>
            </p:cNvSpPr>
            <p:nvPr/>
          </p:nvSpPr>
          <p:spPr bwMode="auto">
            <a:xfrm>
              <a:off x="5108" y="3391"/>
              <a:ext cx="119" cy="1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43" name="Line 387"/>
            <p:cNvSpPr>
              <a:spLocks noChangeShapeType="1"/>
            </p:cNvSpPr>
            <p:nvPr/>
          </p:nvSpPr>
          <p:spPr bwMode="auto">
            <a:xfrm flipV="1">
              <a:off x="3560" y="3123"/>
              <a:ext cx="119" cy="46"/>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44" name="Line 388"/>
            <p:cNvSpPr>
              <a:spLocks noChangeShapeType="1"/>
            </p:cNvSpPr>
            <p:nvPr/>
          </p:nvSpPr>
          <p:spPr bwMode="auto">
            <a:xfrm flipV="1">
              <a:off x="3679" y="3017"/>
              <a:ext cx="119" cy="106"/>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45" name="Line 389"/>
            <p:cNvSpPr>
              <a:spLocks noChangeShapeType="1"/>
            </p:cNvSpPr>
            <p:nvPr/>
          </p:nvSpPr>
          <p:spPr bwMode="auto">
            <a:xfrm flipV="1">
              <a:off x="3798" y="2944"/>
              <a:ext cx="119" cy="73"/>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46" name="Line 390"/>
            <p:cNvSpPr>
              <a:spLocks noChangeShapeType="1"/>
            </p:cNvSpPr>
            <p:nvPr/>
          </p:nvSpPr>
          <p:spPr bwMode="auto">
            <a:xfrm flipV="1">
              <a:off x="3917" y="2924"/>
              <a:ext cx="119" cy="20"/>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47" name="Line 391"/>
            <p:cNvSpPr>
              <a:spLocks noChangeShapeType="1"/>
            </p:cNvSpPr>
            <p:nvPr/>
          </p:nvSpPr>
          <p:spPr bwMode="auto">
            <a:xfrm>
              <a:off x="4036" y="2924"/>
              <a:ext cx="120" cy="10"/>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48" name="Line 392"/>
            <p:cNvSpPr>
              <a:spLocks noChangeShapeType="1"/>
            </p:cNvSpPr>
            <p:nvPr/>
          </p:nvSpPr>
          <p:spPr bwMode="auto">
            <a:xfrm>
              <a:off x="4156" y="2934"/>
              <a:ext cx="119" cy="3"/>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49" name="Line 393"/>
            <p:cNvSpPr>
              <a:spLocks noChangeShapeType="1"/>
            </p:cNvSpPr>
            <p:nvPr/>
          </p:nvSpPr>
          <p:spPr bwMode="auto">
            <a:xfrm>
              <a:off x="4275" y="2937"/>
              <a:ext cx="117" cy="7"/>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50" name="Line 394"/>
            <p:cNvSpPr>
              <a:spLocks noChangeShapeType="1"/>
            </p:cNvSpPr>
            <p:nvPr/>
          </p:nvSpPr>
          <p:spPr bwMode="auto">
            <a:xfrm>
              <a:off x="4392" y="2944"/>
              <a:ext cx="119" cy="40"/>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51" name="Line 395"/>
            <p:cNvSpPr>
              <a:spLocks noChangeShapeType="1"/>
            </p:cNvSpPr>
            <p:nvPr/>
          </p:nvSpPr>
          <p:spPr bwMode="auto">
            <a:xfrm>
              <a:off x="4511" y="2984"/>
              <a:ext cx="119" cy="66"/>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52" name="Line 396"/>
            <p:cNvSpPr>
              <a:spLocks noChangeShapeType="1"/>
            </p:cNvSpPr>
            <p:nvPr/>
          </p:nvSpPr>
          <p:spPr bwMode="auto">
            <a:xfrm>
              <a:off x="4630" y="3050"/>
              <a:ext cx="119" cy="73"/>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53" name="Line 397"/>
            <p:cNvSpPr>
              <a:spLocks noChangeShapeType="1"/>
            </p:cNvSpPr>
            <p:nvPr/>
          </p:nvSpPr>
          <p:spPr bwMode="auto">
            <a:xfrm>
              <a:off x="4749" y="3123"/>
              <a:ext cx="119" cy="116"/>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54" name="Line 398"/>
            <p:cNvSpPr>
              <a:spLocks noChangeShapeType="1"/>
            </p:cNvSpPr>
            <p:nvPr/>
          </p:nvSpPr>
          <p:spPr bwMode="auto">
            <a:xfrm>
              <a:off x="4868" y="3239"/>
              <a:ext cx="119" cy="53"/>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55" name="Line 399"/>
            <p:cNvSpPr>
              <a:spLocks noChangeShapeType="1"/>
            </p:cNvSpPr>
            <p:nvPr/>
          </p:nvSpPr>
          <p:spPr bwMode="auto">
            <a:xfrm>
              <a:off x="4987" y="3322"/>
              <a:ext cx="121" cy="9"/>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56" name="Line 400"/>
            <p:cNvSpPr>
              <a:spLocks noChangeShapeType="1"/>
            </p:cNvSpPr>
            <p:nvPr/>
          </p:nvSpPr>
          <p:spPr bwMode="auto">
            <a:xfrm>
              <a:off x="5108" y="3301"/>
              <a:ext cx="119" cy="50"/>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57" name="Oval 401"/>
            <p:cNvSpPr>
              <a:spLocks noChangeArrowheads="1"/>
            </p:cNvSpPr>
            <p:nvPr/>
          </p:nvSpPr>
          <p:spPr bwMode="auto">
            <a:xfrm>
              <a:off x="3536" y="3252"/>
              <a:ext cx="44" cy="43"/>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58" name="Oval 402"/>
            <p:cNvSpPr>
              <a:spLocks noChangeArrowheads="1"/>
            </p:cNvSpPr>
            <p:nvPr/>
          </p:nvSpPr>
          <p:spPr bwMode="auto">
            <a:xfrm>
              <a:off x="3655" y="3176"/>
              <a:ext cx="44" cy="43"/>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59" name="Oval 403"/>
            <p:cNvSpPr>
              <a:spLocks noChangeArrowheads="1"/>
            </p:cNvSpPr>
            <p:nvPr/>
          </p:nvSpPr>
          <p:spPr bwMode="auto">
            <a:xfrm>
              <a:off x="3774" y="3212"/>
              <a:ext cx="44" cy="43"/>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60" name="Oval 404"/>
            <p:cNvSpPr>
              <a:spLocks noChangeArrowheads="1"/>
            </p:cNvSpPr>
            <p:nvPr/>
          </p:nvSpPr>
          <p:spPr bwMode="auto">
            <a:xfrm>
              <a:off x="3893" y="3245"/>
              <a:ext cx="45" cy="43"/>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61" name="Oval 405"/>
            <p:cNvSpPr>
              <a:spLocks noChangeArrowheads="1"/>
            </p:cNvSpPr>
            <p:nvPr/>
          </p:nvSpPr>
          <p:spPr bwMode="auto">
            <a:xfrm>
              <a:off x="4013" y="3288"/>
              <a:ext cx="44" cy="43"/>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62" name="Oval 406"/>
            <p:cNvSpPr>
              <a:spLocks noChangeArrowheads="1"/>
            </p:cNvSpPr>
            <p:nvPr/>
          </p:nvSpPr>
          <p:spPr bwMode="auto">
            <a:xfrm>
              <a:off x="4132" y="3328"/>
              <a:ext cx="45" cy="43"/>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63" name="Oval 407"/>
            <p:cNvSpPr>
              <a:spLocks noChangeArrowheads="1"/>
            </p:cNvSpPr>
            <p:nvPr/>
          </p:nvSpPr>
          <p:spPr bwMode="auto">
            <a:xfrm>
              <a:off x="4251" y="3361"/>
              <a:ext cx="45" cy="44"/>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64" name="Oval 408"/>
            <p:cNvSpPr>
              <a:spLocks noChangeArrowheads="1"/>
            </p:cNvSpPr>
            <p:nvPr/>
          </p:nvSpPr>
          <p:spPr bwMode="auto">
            <a:xfrm>
              <a:off x="4368" y="3378"/>
              <a:ext cx="44" cy="43"/>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65" name="Oval 409"/>
            <p:cNvSpPr>
              <a:spLocks noChangeArrowheads="1"/>
            </p:cNvSpPr>
            <p:nvPr/>
          </p:nvSpPr>
          <p:spPr bwMode="auto">
            <a:xfrm>
              <a:off x="4487" y="3388"/>
              <a:ext cx="44" cy="43"/>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66" name="Rectangle 410"/>
            <p:cNvSpPr>
              <a:spLocks noChangeArrowheads="1"/>
            </p:cNvSpPr>
            <p:nvPr/>
          </p:nvSpPr>
          <p:spPr bwMode="auto">
            <a:xfrm>
              <a:off x="3536" y="3202"/>
              <a:ext cx="44" cy="43"/>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67" name="Rectangle 411"/>
            <p:cNvSpPr>
              <a:spLocks noChangeArrowheads="1"/>
            </p:cNvSpPr>
            <p:nvPr/>
          </p:nvSpPr>
          <p:spPr bwMode="auto">
            <a:xfrm>
              <a:off x="3655" y="3096"/>
              <a:ext cx="44" cy="43"/>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68" name="Rectangle 412"/>
            <p:cNvSpPr>
              <a:spLocks noChangeArrowheads="1"/>
            </p:cNvSpPr>
            <p:nvPr/>
          </p:nvSpPr>
          <p:spPr bwMode="auto">
            <a:xfrm>
              <a:off x="3774" y="3050"/>
              <a:ext cx="44" cy="43"/>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69" name="Rectangle 413"/>
            <p:cNvSpPr>
              <a:spLocks noChangeArrowheads="1"/>
            </p:cNvSpPr>
            <p:nvPr/>
          </p:nvSpPr>
          <p:spPr bwMode="auto">
            <a:xfrm>
              <a:off x="3893" y="3126"/>
              <a:ext cx="45" cy="43"/>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70" name="Rectangle 414"/>
            <p:cNvSpPr>
              <a:spLocks noChangeArrowheads="1"/>
            </p:cNvSpPr>
            <p:nvPr/>
          </p:nvSpPr>
          <p:spPr bwMode="auto">
            <a:xfrm>
              <a:off x="4013" y="3176"/>
              <a:ext cx="44" cy="43"/>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71" name="Rectangle 415"/>
            <p:cNvSpPr>
              <a:spLocks noChangeArrowheads="1"/>
            </p:cNvSpPr>
            <p:nvPr/>
          </p:nvSpPr>
          <p:spPr bwMode="auto">
            <a:xfrm>
              <a:off x="4132" y="3225"/>
              <a:ext cx="45" cy="43"/>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72" name="Rectangle 416"/>
            <p:cNvSpPr>
              <a:spLocks noChangeArrowheads="1"/>
            </p:cNvSpPr>
            <p:nvPr/>
          </p:nvSpPr>
          <p:spPr bwMode="auto">
            <a:xfrm>
              <a:off x="4251" y="3318"/>
              <a:ext cx="45" cy="43"/>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73" name="Rectangle 417"/>
            <p:cNvSpPr>
              <a:spLocks noChangeArrowheads="1"/>
            </p:cNvSpPr>
            <p:nvPr/>
          </p:nvSpPr>
          <p:spPr bwMode="auto">
            <a:xfrm>
              <a:off x="4368" y="3328"/>
              <a:ext cx="44" cy="43"/>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74" name="Rectangle 418"/>
            <p:cNvSpPr>
              <a:spLocks noChangeArrowheads="1"/>
            </p:cNvSpPr>
            <p:nvPr/>
          </p:nvSpPr>
          <p:spPr bwMode="auto">
            <a:xfrm>
              <a:off x="4487" y="3341"/>
              <a:ext cx="44" cy="44"/>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75" name="Rectangle 419"/>
            <p:cNvSpPr>
              <a:spLocks noChangeArrowheads="1"/>
            </p:cNvSpPr>
            <p:nvPr/>
          </p:nvSpPr>
          <p:spPr bwMode="auto">
            <a:xfrm>
              <a:off x="4606" y="3348"/>
              <a:ext cx="45" cy="43"/>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76" name="Rectangle 420"/>
            <p:cNvSpPr>
              <a:spLocks noChangeArrowheads="1"/>
            </p:cNvSpPr>
            <p:nvPr/>
          </p:nvSpPr>
          <p:spPr bwMode="auto">
            <a:xfrm>
              <a:off x="4725" y="3348"/>
              <a:ext cx="45" cy="43"/>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77" name="Rectangle 421"/>
            <p:cNvSpPr>
              <a:spLocks noChangeArrowheads="1"/>
            </p:cNvSpPr>
            <p:nvPr/>
          </p:nvSpPr>
          <p:spPr bwMode="auto">
            <a:xfrm>
              <a:off x="4844" y="3348"/>
              <a:ext cx="45" cy="43"/>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78" name="Freeform 422"/>
            <p:cNvSpPr>
              <a:spLocks/>
            </p:cNvSpPr>
            <p:nvPr/>
          </p:nvSpPr>
          <p:spPr bwMode="auto">
            <a:xfrm>
              <a:off x="3536" y="3146"/>
              <a:ext cx="48" cy="46"/>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79" name="Freeform 423"/>
            <p:cNvSpPr>
              <a:spLocks/>
            </p:cNvSpPr>
            <p:nvPr/>
          </p:nvSpPr>
          <p:spPr bwMode="auto">
            <a:xfrm>
              <a:off x="3655" y="3076"/>
              <a:ext cx="48" cy="47"/>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80" name="Freeform 424"/>
            <p:cNvSpPr>
              <a:spLocks/>
            </p:cNvSpPr>
            <p:nvPr/>
          </p:nvSpPr>
          <p:spPr bwMode="auto">
            <a:xfrm>
              <a:off x="3774" y="2984"/>
              <a:ext cx="48" cy="46"/>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81" name="Freeform 425"/>
            <p:cNvSpPr>
              <a:spLocks/>
            </p:cNvSpPr>
            <p:nvPr/>
          </p:nvSpPr>
          <p:spPr bwMode="auto">
            <a:xfrm>
              <a:off x="3893" y="2964"/>
              <a:ext cx="48" cy="46"/>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82" name="Freeform 426"/>
            <p:cNvSpPr>
              <a:spLocks/>
            </p:cNvSpPr>
            <p:nvPr/>
          </p:nvSpPr>
          <p:spPr bwMode="auto">
            <a:xfrm>
              <a:off x="4013" y="3037"/>
              <a:ext cx="47" cy="46"/>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83" name="Freeform 427"/>
            <p:cNvSpPr>
              <a:spLocks/>
            </p:cNvSpPr>
            <p:nvPr/>
          </p:nvSpPr>
          <p:spPr bwMode="auto">
            <a:xfrm>
              <a:off x="4132" y="3126"/>
              <a:ext cx="47" cy="46"/>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84" name="Freeform 428"/>
            <p:cNvSpPr>
              <a:spLocks/>
            </p:cNvSpPr>
            <p:nvPr/>
          </p:nvSpPr>
          <p:spPr bwMode="auto">
            <a:xfrm>
              <a:off x="4251" y="3176"/>
              <a:ext cx="48" cy="46"/>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85" name="Freeform 429"/>
            <p:cNvSpPr>
              <a:spLocks/>
            </p:cNvSpPr>
            <p:nvPr/>
          </p:nvSpPr>
          <p:spPr bwMode="auto">
            <a:xfrm>
              <a:off x="4368" y="3235"/>
              <a:ext cx="47" cy="47"/>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86" name="Freeform 430"/>
            <p:cNvSpPr>
              <a:spLocks/>
            </p:cNvSpPr>
            <p:nvPr/>
          </p:nvSpPr>
          <p:spPr bwMode="auto">
            <a:xfrm>
              <a:off x="4487" y="3252"/>
              <a:ext cx="48" cy="46"/>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87" name="Freeform 431"/>
            <p:cNvSpPr>
              <a:spLocks/>
            </p:cNvSpPr>
            <p:nvPr/>
          </p:nvSpPr>
          <p:spPr bwMode="auto">
            <a:xfrm>
              <a:off x="4606" y="3278"/>
              <a:ext cx="48" cy="47"/>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88" name="Freeform 432"/>
            <p:cNvSpPr>
              <a:spLocks/>
            </p:cNvSpPr>
            <p:nvPr/>
          </p:nvSpPr>
          <p:spPr bwMode="auto">
            <a:xfrm>
              <a:off x="4725" y="3328"/>
              <a:ext cx="48" cy="46"/>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89" name="Freeform 433"/>
            <p:cNvSpPr>
              <a:spLocks/>
            </p:cNvSpPr>
            <p:nvPr/>
          </p:nvSpPr>
          <p:spPr bwMode="auto">
            <a:xfrm>
              <a:off x="4844" y="3348"/>
              <a:ext cx="48" cy="47"/>
            </a:xfrm>
            <a:custGeom>
              <a:avLst/>
              <a:gdLst>
                <a:gd name="T0" fmla="*/ 42 w 84"/>
                <a:gd name="T1" fmla="*/ 0 h 85"/>
                <a:gd name="T2" fmla="*/ 84 w 84"/>
                <a:gd name="T3" fmla="*/ 85 h 85"/>
                <a:gd name="T4" fmla="*/ 0 w 84"/>
                <a:gd name="T5" fmla="*/ 85 h 85"/>
                <a:gd name="T6" fmla="*/ 42 w 84"/>
                <a:gd name="T7" fmla="*/ 0 h 85"/>
              </a:gdLst>
              <a:ahLst/>
              <a:cxnLst>
                <a:cxn ang="0">
                  <a:pos x="T0" y="T1"/>
                </a:cxn>
                <a:cxn ang="0">
                  <a:pos x="T2" y="T3"/>
                </a:cxn>
                <a:cxn ang="0">
                  <a:pos x="T4" y="T5"/>
                </a:cxn>
                <a:cxn ang="0">
                  <a:pos x="T6" y="T7"/>
                </a:cxn>
              </a:cxnLst>
              <a:rect l="0" t="0" r="r" b="b"/>
              <a:pathLst>
                <a:path w="84" h="85">
                  <a:moveTo>
                    <a:pt x="42" y="0"/>
                  </a:moveTo>
                  <a:lnTo>
                    <a:pt x="84" y="85"/>
                  </a:lnTo>
                  <a:lnTo>
                    <a:pt x="0" y="85"/>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90" name="Freeform 434"/>
            <p:cNvSpPr>
              <a:spLocks/>
            </p:cNvSpPr>
            <p:nvPr/>
          </p:nvSpPr>
          <p:spPr bwMode="auto">
            <a:xfrm>
              <a:off x="4964" y="3351"/>
              <a:ext cx="47" cy="47"/>
            </a:xfrm>
            <a:custGeom>
              <a:avLst/>
              <a:gdLst>
                <a:gd name="T0" fmla="*/ 42 w 84"/>
                <a:gd name="T1" fmla="*/ 0 h 85"/>
                <a:gd name="T2" fmla="*/ 84 w 84"/>
                <a:gd name="T3" fmla="*/ 85 h 85"/>
                <a:gd name="T4" fmla="*/ 0 w 84"/>
                <a:gd name="T5" fmla="*/ 85 h 85"/>
                <a:gd name="T6" fmla="*/ 42 w 84"/>
                <a:gd name="T7" fmla="*/ 0 h 85"/>
              </a:gdLst>
              <a:ahLst/>
              <a:cxnLst>
                <a:cxn ang="0">
                  <a:pos x="T0" y="T1"/>
                </a:cxn>
                <a:cxn ang="0">
                  <a:pos x="T2" y="T3"/>
                </a:cxn>
                <a:cxn ang="0">
                  <a:pos x="T4" y="T5"/>
                </a:cxn>
                <a:cxn ang="0">
                  <a:pos x="T6" y="T7"/>
                </a:cxn>
              </a:cxnLst>
              <a:rect l="0" t="0" r="r" b="b"/>
              <a:pathLst>
                <a:path w="84" h="85">
                  <a:moveTo>
                    <a:pt x="42" y="0"/>
                  </a:moveTo>
                  <a:lnTo>
                    <a:pt x="84" y="85"/>
                  </a:lnTo>
                  <a:lnTo>
                    <a:pt x="0" y="85"/>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91" name="Freeform 435"/>
            <p:cNvSpPr>
              <a:spLocks/>
            </p:cNvSpPr>
            <p:nvPr/>
          </p:nvSpPr>
          <p:spPr bwMode="auto">
            <a:xfrm>
              <a:off x="5084" y="3368"/>
              <a:ext cx="47" cy="47"/>
            </a:xfrm>
            <a:custGeom>
              <a:avLst/>
              <a:gdLst>
                <a:gd name="T0" fmla="*/ 42 w 84"/>
                <a:gd name="T1" fmla="*/ 0 h 85"/>
                <a:gd name="T2" fmla="*/ 84 w 84"/>
                <a:gd name="T3" fmla="*/ 85 h 85"/>
                <a:gd name="T4" fmla="*/ 0 w 84"/>
                <a:gd name="T5" fmla="*/ 85 h 85"/>
                <a:gd name="T6" fmla="*/ 42 w 84"/>
                <a:gd name="T7" fmla="*/ 0 h 85"/>
              </a:gdLst>
              <a:ahLst/>
              <a:cxnLst>
                <a:cxn ang="0">
                  <a:pos x="T0" y="T1"/>
                </a:cxn>
                <a:cxn ang="0">
                  <a:pos x="T2" y="T3"/>
                </a:cxn>
                <a:cxn ang="0">
                  <a:pos x="T4" y="T5"/>
                </a:cxn>
                <a:cxn ang="0">
                  <a:pos x="T6" y="T7"/>
                </a:cxn>
              </a:cxnLst>
              <a:rect l="0" t="0" r="r" b="b"/>
              <a:pathLst>
                <a:path w="84" h="85">
                  <a:moveTo>
                    <a:pt x="42" y="0"/>
                  </a:moveTo>
                  <a:lnTo>
                    <a:pt x="84" y="85"/>
                  </a:lnTo>
                  <a:lnTo>
                    <a:pt x="0" y="85"/>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92" name="Freeform 436"/>
            <p:cNvSpPr>
              <a:spLocks/>
            </p:cNvSpPr>
            <p:nvPr/>
          </p:nvSpPr>
          <p:spPr bwMode="auto">
            <a:xfrm>
              <a:off x="5203" y="3378"/>
              <a:ext cx="48" cy="47"/>
            </a:xfrm>
            <a:custGeom>
              <a:avLst/>
              <a:gdLst>
                <a:gd name="T0" fmla="*/ 42 w 84"/>
                <a:gd name="T1" fmla="*/ 0 h 84"/>
                <a:gd name="T2" fmla="*/ 84 w 84"/>
                <a:gd name="T3" fmla="*/ 84 h 84"/>
                <a:gd name="T4" fmla="*/ 0 w 84"/>
                <a:gd name="T5" fmla="*/ 84 h 84"/>
                <a:gd name="T6" fmla="*/ 42 w 84"/>
                <a:gd name="T7" fmla="*/ 0 h 84"/>
              </a:gdLst>
              <a:ahLst/>
              <a:cxnLst>
                <a:cxn ang="0">
                  <a:pos x="T0" y="T1"/>
                </a:cxn>
                <a:cxn ang="0">
                  <a:pos x="T2" y="T3"/>
                </a:cxn>
                <a:cxn ang="0">
                  <a:pos x="T4" y="T5"/>
                </a:cxn>
                <a:cxn ang="0">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93" name="Freeform 437"/>
            <p:cNvSpPr>
              <a:spLocks/>
            </p:cNvSpPr>
            <p:nvPr/>
          </p:nvSpPr>
          <p:spPr bwMode="auto">
            <a:xfrm>
              <a:off x="3536" y="3146"/>
              <a:ext cx="48" cy="46"/>
            </a:xfrm>
            <a:custGeom>
              <a:avLst/>
              <a:gdLst>
                <a:gd name="T0" fmla="*/ 42 w 84"/>
                <a:gd name="T1" fmla="*/ 0 h 84"/>
                <a:gd name="T2" fmla="*/ 84 w 84"/>
                <a:gd name="T3" fmla="*/ 42 h 84"/>
                <a:gd name="T4" fmla="*/ 42 w 84"/>
                <a:gd name="T5" fmla="*/ 84 h 84"/>
                <a:gd name="T6" fmla="*/ 0 w 84"/>
                <a:gd name="T7" fmla="*/ 42 h 84"/>
                <a:gd name="T8" fmla="*/ 42 w 84"/>
                <a:gd name="T9" fmla="*/ 0 h 84"/>
              </a:gdLst>
              <a:ahLst/>
              <a:cxnLst>
                <a:cxn ang="0">
                  <a:pos x="T0" y="T1"/>
                </a:cxn>
                <a:cxn ang="0">
                  <a:pos x="T2" y="T3"/>
                </a:cxn>
                <a:cxn ang="0">
                  <a:pos x="T4" y="T5"/>
                </a:cxn>
                <a:cxn ang="0">
                  <a:pos x="T6" y="T7"/>
                </a:cxn>
                <a:cxn ang="0">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94" name="Freeform 438"/>
            <p:cNvSpPr>
              <a:spLocks/>
            </p:cNvSpPr>
            <p:nvPr/>
          </p:nvSpPr>
          <p:spPr bwMode="auto">
            <a:xfrm>
              <a:off x="3655" y="3100"/>
              <a:ext cx="48" cy="46"/>
            </a:xfrm>
            <a:custGeom>
              <a:avLst/>
              <a:gdLst>
                <a:gd name="T0" fmla="*/ 42 w 84"/>
                <a:gd name="T1" fmla="*/ 0 h 84"/>
                <a:gd name="T2" fmla="*/ 84 w 84"/>
                <a:gd name="T3" fmla="*/ 42 h 84"/>
                <a:gd name="T4" fmla="*/ 42 w 84"/>
                <a:gd name="T5" fmla="*/ 84 h 84"/>
                <a:gd name="T6" fmla="*/ 0 w 84"/>
                <a:gd name="T7" fmla="*/ 42 h 84"/>
                <a:gd name="T8" fmla="*/ 42 w 84"/>
                <a:gd name="T9" fmla="*/ 0 h 84"/>
              </a:gdLst>
              <a:ahLst/>
              <a:cxnLst>
                <a:cxn ang="0">
                  <a:pos x="T0" y="T1"/>
                </a:cxn>
                <a:cxn ang="0">
                  <a:pos x="T2" y="T3"/>
                </a:cxn>
                <a:cxn ang="0">
                  <a:pos x="T4" y="T5"/>
                </a:cxn>
                <a:cxn ang="0">
                  <a:pos x="T6" y="T7"/>
                </a:cxn>
                <a:cxn ang="0">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95" name="Freeform 439"/>
            <p:cNvSpPr>
              <a:spLocks/>
            </p:cNvSpPr>
            <p:nvPr/>
          </p:nvSpPr>
          <p:spPr bwMode="auto">
            <a:xfrm>
              <a:off x="3774" y="2994"/>
              <a:ext cx="48" cy="46"/>
            </a:xfrm>
            <a:custGeom>
              <a:avLst/>
              <a:gdLst>
                <a:gd name="T0" fmla="*/ 42 w 84"/>
                <a:gd name="T1" fmla="*/ 0 h 84"/>
                <a:gd name="T2" fmla="*/ 84 w 84"/>
                <a:gd name="T3" fmla="*/ 42 h 84"/>
                <a:gd name="T4" fmla="*/ 42 w 84"/>
                <a:gd name="T5" fmla="*/ 84 h 84"/>
                <a:gd name="T6" fmla="*/ 0 w 84"/>
                <a:gd name="T7" fmla="*/ 42 h 84"/>
                <a:gd name="T8" fmla="*/ 42 w 84"/>
                <a:gd name="T9" fmla="*/ 0 h 84"/>
              </a:gdLst>
              <a:ahLst/>
              <a:cxnLst>
                <a:cxn ang="0">
                  <a:pos x="T0" y="T1"/>
                </a:cxn>
                <a:cxn ang="0">
                  <a:pos x="T2" y="T3"/>
                </a:cxn>
                <a:cxn ang="0">
                  <a:pos x="T4" y="T5"/>
                </a:cxn>
                <a:cxn ang="0">
                  <a:pos x="T6" y="T7"/>
                </a:cxn>
                <a:cxn ang="0">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96" name="Freeform 440"/>
            <p:cNvSpPr>
              <a:spLocks/>
            </p:cNvSpPr>
            <p:nvPr/>
          </p:nvSpPr>
          <p:spPr bwMode="auto">
            <a:xfrm>
              <a:off x="3893" y="2921"/>
              <a:ext cx="48" cy="46"/>
            </a:xfrm>
            <a:custGeom>
              <a:avLst/>
              <a:gdLst>
                <a:gd name="T0" fmla="*/ 42 w 84"/>
                <a:gd name="T1" fmla="*/ 0 h 84"/>
                <a:gd name="T2" fmla="*/ 84 w 84"/>
                <a:gd name="T3" fmla="*/ 42 h 84"/>
                <a:gd name="T4" fmla="*/ 42 w 84"/>
                <a:gd name="T5" fmla="*/ 84 h 84"/>
                <a:gd name="T6" fmla="*/ 0 w 84"/>
                <a:gd name="T7" fmla="*/ 42 h 84"/>
                <a:gd name="T8" fmla="*/ 42 w 84"/>
                <a:gd name="T9" fmla="*/ 0 h 84"/>
              </a:gdLst>
              <a:ahLst/>
              <a:cxnLst>
                <a:cxn ang="0">
                  <a:pos x="T0" y="T1"/>
                </a:cxn>
                <a:cxn ang="0">
                  <a:pos x="T2" y="T3"/>
                </a:cxn>
                <a:cxn ang="0">
                  <a:pos x="T4" y="T5"/>
                </a:cxn>
                <a:cxn ang="0">
                  <a:pos x="T6" y="T7"/>
                </a:cxn>
                <a:cxn ang="0">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97" name="Freeform 441"/>
            <p:cNvSpPr>
              <a:spLocks/>
            </p:cNvSpPr>
            <p:nvPr/>
          </p:nvSpPr>
          <p:spPr bwMode="auto">
            <a:xfrm>
              <a:off x="4013" y="2901"/>
              <a:ext cx="47" cy="46"/>
            </a:xfrm>
            <a:custGeom>
              <a:avLst/>
              <a:gdLst>
                <a:gd name="T0" fmla="*/ 42 w 84"/>
                <a:gd name="T1" fmla="*/ 0 h 84"/>
                <a:gd name="T2" fmla="*/ 84 w 84"/>
                <a:gd name="T3" fmla="*/ 42 h 84"/>
                <a:gd name="T4" fmla="*/ 42 w 84"/>
                <a:gd name="T5" fmla="*/ 84 h 84"/>
                <a:gd name="T6" fmla="*/ 0 w 84"/>
                <a:gd name="T7" fmla="*/ 42 h 84"/>
                <a:gd name="T8" fmla="*/ 42 w 84"/>
                <a:gd name="T9" fmla="*/ 0 h 84"/>
              </a:gdLst>
              <a:ahLst/>
              <a:cxnLst>
                <a:cxn ang="0">
                  <a:pos x="T0" y="T1"/>
                </a:cxn>
                <a:cxn ang="0">
                  <a:pos x="T2" y="T3"/>
                </a:cxn>
                <a:cxn ang="0">
                  <a:pos x="T4" y="T5"/>
                </a:cxn>
                <a:cxn ang="0">
                  <a:pos x="T6" y="T7"/>
                </a:cxn>
                <a:cxn ang="0">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98" name="Freeform 442"/>
            <p:cNvSpPr>
              <a:spLocks/>
            </p:cNvSpPr>
            <p:nvPr/>
          </p:nvSpPr>
          <p:spPr bwMode="auto">
            <a:xfrm>
              <a:off x="4132" y="2911"/>
              <a:ext cx="47" cy="46"/>
            </a:xfrm>
            <a:custGeom>
              <a:avLst/>
              <a:gdLst>
                <a:gd name="T0" fmla="*/ 42 w 84"/>
                <a:gd name="T1" fmla="*/ 0 h 84"/>
                <a:gd name="T2" fmla="*/ 84 w 84"/>
                <a:gd name="T3" fmla="*/ 42 h 84"/>
                <a:gd name="T4" fmla="*/ 42 w 84"/>
                <a:gd name="T5" fmla="*/ 84 h 84"/>
                <a:gd name="T6" fmla="*/ 0 w 84"/>
                <a:gd name="T7" fmla="*/ 42 h 84"/>
                <a:gd name="T8" fmla="*/ 42 w 84"/>
                <a:gd name="T9" fmla="*/ 0 h 84"/>
              </a:gdLst>
              <a:ahLst/>
              <a:cxnLst>
                <a:cxn ang="0">
                  <a:pos x="T0" y="T1"/>
                </a:cxn>
                <a:cxn ang="0">
                  <a:pos x="T2" y="T3"/>
                </a:cxn>
                <a:cxn ang="0">
                  <a:pos x="T4" y="T5"/>
                </a:cxn>
                <a:cxn ang="0">
                  <a:pos x="T6" y="T7"/>
                </a:cxn>
                <a:cxn ang="0">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099" name="Freeform 443"/>
            <p:cNvSpPr>
              <a:spLocks/>
            </p:cNvSpPr>
            <p:nvPr/>
          </p:nvSpPr>
          <p:spPr bwMode="auto">
            <a:xfrm>
              <a:off x="4251" y="2914"/>
              <a:ext cx="48" cy="47"/>
            </a:xfrm>
            <a:custGeom>
              <a:avLst/>
              <a:gdLst>
                <a:gd name="T0" fmla="*/ 42 w 84"/>
                <a:gd name="T1" fmla="*/ 0 h 84"/>
                <a:gd name="T2" fmla="*/ 84 w 84"/>
                <a:gd name="T3" fmla="*/ 42 h 84"/>
                <a:gd name="T4" fmla="*/ 42 w 84"/>
                <a:gd name="T5" fmla="*/ 84 h 84"/>
                <a:gd name="T6" fmla="*/ 0 w 84"/>
                <a:gd name="T7" fmla="*/ 42 h 84"/>
                <a:gd name="T8" fmla="*/ 42 w 84"/>
                <a:gd name="T9" fmla="*/ 0 h 84"/>
              </a:gdLst>
              <a:ahLst/>
              <a:cxnLst>
                <a:cxn ang="0">
                  <a:pos x="T0" y="T1"/>
                </a:cxn>
                <a:cxn ang="0">
                  <a:pos x="T2" y="T3"/>
                </a:cxn>
                <a:cxn ang="0">
                  <a:pos x="T4" y="T5"/>
                </a:cxn>
                <a:cxn ang="0">
                  <a:pos x="T6" y="T7"/>
                </a:cxn>
                <a:cxn ang="0">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00" name="Freeform 444"/>
            <p:cNvSpPr>
              <a:spLocks/>
            </p:cNvSpPr>
            <p:nvPr/>
          </p:nvSpPr>
          <p:spPr bwMode="auto">
            <a:xfrm>
              <a:off x="4368" y="2921"/>
              <a:ext cx="47" cy="46"/>
            </a:xfrm>
            <a:custGeom>
              <a:avLst/>
              <a:gdLst>
                <a:gd name="T0" fmla="*/ 42 w 84"/>
                <a:gd name="T1" fmla="*/ 0 h 84"/>
                <a:gd name="T2" fmla="*/ 84 w 84"/>
                <a:gd name="T3" fmla="*/ 42 h 84"/>
                <a:gd name="T4" fmla="*/ 42 w 84"/>
                <a:gd name="T5" fmla="*/ 84 h 84"/>
                <a:gd name="T6" fmla="*/ 0 w 84"/>
                <a:gd name="T7" fmla="*/ 42 h 84"/>
                <a:gd name="T8" fmla="*/ 42 w 84"/>
                <a:gd name="T9" fmla="*/ 0 h 84"/>
              </a:gdLst>
              <a:ahLst/>
              <a:cxnLst>
                <a:cxn ang="0">
                  <a:pos x="T0" y="T1"/>
                </a:cxn>
                <a:cxn ang="0">
                  <a:pos x="T2" y="T3"/>
                </a:cxn>
                <a:cxn ang="0">
                  <a:pos x="T4" y="T5"/>
                </a:cxn>
                <a:cxn ang="0">
                  <a:pos x="T6" y="T7"/>
                </a:cxn>
                <a:cxn ang="0">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01" name="Freeform 445"/>
            <p:cNvSpPr>
              <a:spLocks/>
            </p:cNvSpPr>
            <p:nvPr/>
          </p:nvSpPr>
          <p:spPr bwMode="auto">
            <a:xfrm>
              <a:off x="4487" y="2961"/>
              <a:ext cx="48" cy="46"/>
            </a:xfrm>
            <a:custGeom>
              <a:avLst/>
              <a:gdLst>
                <a:gd name="T0" fmla="*/ 42 w 84"/>
                <a:gd name="T1" fmla="*/ 0 h 84"/>
                <a:gd name="T2" fmla="*/ 84 w 84"/>
                <a:gd name="T3" fmla="*/ 42 h 84"/>
                <a:gd name="T4" fmla="*/ 42 w 84"/>
                <a:gd name="T5" fmla="*/ 84 h 84"/>
                <a:gd name="T6" fmla="*/ 0 w 84"/>
                <a:gd name="T7" fmla="*/ 42 h 84"/>
                <a:gd name="T8" fmla="*/ 42 w 84"/>
                <a:gd name="T9" fmla="*/ 0 h 84"/>
              </a:gdLst>
              <a:ahLst/>
              <a:cxnLst>
                <a:cxn ang="0">
                  <a:pos x="T0" y="T1"/>
                </a:cxn>
                <a:cxn ang="0">
                  <a:pos x="T2" y="T3"/>
                </a:cxn>
                <a:cxn ang="0">
                  <a:pos x="T4" y="T5"/>
                </a:cxn>
                <a:cxn ang="0">
                  <a:pos x="T6" y="T7"/>
                </a:cxn>
                <a:cxn ang="0">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02" name="Freeform 446"/>
            <p:cNvSpPr>
              <a:spLocks/>
            </p:cNvSpPr>
            <p:nvPr/>
          </p:nvSpPr>
          <p:spPr bwMode="auto">
            <a:xfrm>
              <a:off x="4606" y="3027"/>
              <a:ext cx="48" cy="46"/>
            </a:xfrm>
            <a:custGeom>
              <a:avLst/>
              <a:gdLst>
                <a:gd name="T0" fmla="*/ 42 w 84"/>
                <a:gd name="T1" fmla="*/ 0 h 84"/>
                <a:gd name="T2" fmla="*/ 84 w 84"/>
                <a:gd name="T3" fmla="*/ 42 h 84"/>
                <a:gd name="T4" fmla="*/ 42 w 84"/>
                <a:gd name="T5" fmla="*/ 84 h 84"/>
                <a:gd name="T6" fmla="*/ 0 w 84"/>
                <a:gd name="T7" fmla="*/ 42 h 84"/>
                <a:gd name="T8" fmla="*/ 42 w 84"/>
                <a:gd name="T9" fmla="*/ 0 h 84"/>
              </a:gdLst>
              <a:ahLst/>
              <a:cxnLst>
                <a:cxn ang="0">
                  <a:pos x="T0" y="T1"/>
                </a:cxn>
                <a:cxn ang="0">
                  <a:pos x="T2" y="T3"/>
                </a:cxn>
                <a:cxn ang="0">
                  <a:pos x="T4" y="T5"/>
                </a:cxn>
                <a:cxn ang="0">
                  <a:pos x="T6" y="T7"/>
                </a:cxn>
                <a:cxn ang="0">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03" name="Freeform 447"/>
            <p:cNvSpPr>
              <a:spLocks/>
            </p:cNvSpPr>
            <p:nvPr/>
          </p:nvSpPr>
          <p:spPr bwMode="auto">
            <a:xfrm>
              <a:off x="4725" y="3100"/>
              <a:ext cx="48" cy="46"/>
            </a:xfrm>
            <a:custGeom>
              <a:avLst/>
              <a:gdLst>
                <a:gd name="T0" fmla="*/ 42 w 84"/>
                <a:gd name="T1" fmla="*/ 0 h 84"/>
                <a:gd name="T2" fmla="*/ 84 w 84"/>
                <a:gd name="T3" fmla="*/ 42 h 84"/>
                <a:gd name="T4" fmla="*/ 42 w 84"/>
                <a:gd name="T5" fmla="*/ 84 h 84"/>
                <a:gd name="T6" fmla="*/ 0 w 84"/>
                <a:gd name="T7" fmla="*/ 42 h 84"/>
                <a:gd name="T8" fmla="*/ 42 w 84"/>
                <a:gd name="T9" fmla="*/ 0 h 84"/>
              </a:gdLst>
              <a:ahLst/>
              <a:cxnLst>
                <a:cxn ang="0">
                  <a:pos x="T0" y="T1"/>
                </a:cxn>
                <a:cxn ang="0">
                  <a:pos x="T2" y="T3"/>
                </a:cxn>
                <a:cxn ang="0">
                  <a:pos x="T4" y="T5"/>
                </a:cxn>
                <a:cxn ang="0">
                  <a:pos x="T6" y="T7"/>
                </a:cxn>
                <a:cxn ang="0">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04" name="Freeform 448"/>
            <p:cNvSpPr>
              <a:spLocks/>
            </p:cNvSpPr>
            <p:nvPr/>
          </p:nvSpPr>
          <p:spPr bwMode="auto">
            <a:xfrm>
              <a:off x="4844" y="3215"/>
              <a:ext cx="48" cy="47"/>
            </a:xfrm>
            <a:custGeom>
              <a:avLst/>
              <a:gdLst>
                <a:gd name="T0" fmla="*/ 42 w 84"/>
                <a:gd name="T1" fmla="*/ 0 h 84"/>
                <a:gd name="T2" fmla="*/ 84 w 84"/>
                <a:gd name="T3" fmla="*/ 42 h 84"/>
                <a:gd name="T4" fmla="*/ 42 w 84"/>
                <a:gd name="T5" fmla="*/ 84 h 84"/>
                <a:gd name="T6" fmla="*/ 0 w 84"/>
                <a:gd name="T7" fmla="*/ 42 h 84"/>
                <a:gd name="T8" fmla="*/ 42 w 84"/>
                <a:gd name="T9" fmla="*/ 0 h 84"/>
              </a:gdLst>
              <a:ahLst/>
              <a:cxnLst>
                <a:cxn ang="0">
                  <a:pos x="T0" y="T1"/>
                </a:cxn>
                <a:cxn ang="0">
                  <a:pos x="T2" y="T3"/>
                </a:cxn>
                <a:cxn ang="0">
                  <a:pos x="T4" y="T5"/>
                </a:cxn>
                <a:cxn ang="0">
                  <a:pos x="T6" y="T7"/>
                </a:cxn>
                <a:cxn ang="0">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05" name="Freeform 449"/>
            <p:cNvSpPr>
              <a:spLocks/>
            </p:cNvSpPr>
            <p:nvPr/>
          </p:nvSpPr>
          <p:spPr bwMode="auto">
            <a:xfrm>
              <a:off x="4964" y="3268"/>
              <a:ext cx="47" cy="47"/>
            </a:xfrm>
            <a:custGeom>
              <a:avLst/>
              <a:gdLst>
                <a:gd name="T0" fmla="*/ 42 w 84"/>
                <a:gd name="T1" fmla="*/ 0 h 84"/>
                <a:gd name="T2" fmla="*/ 84 w 84"/>
                <a:gd name="T3" fmla="*/ 42 h 84"/>
                <a:gd name="T4" fmla="*/ 42 w 84"/>
                <a:gd name="T5" fmla="*/ 84 h 84"/>
                <a:gd name="T6" fmla="*/ 0 w 84"/>
                <a:gd name="T7" fmla="*/ 42 h 84"/>
                <a:gd name="T8" fmla="*/ 42 w 84"/>
                <a:gd name="T9" fmla="*/ 0 h 84"/>
              </a:gdLst>
              <a:ahLst/>
              <a:cxnLst>
                <a:cxn ang="0">
                  <a:pos x="T0" y="T1"/>
                </a:cxn>
                <a:cxn ang="0">
                  <a:pos x="T2" y="T3"/>
                </a:cxn>
                <a:cxn ang="0">
                  <a:pos x="T4" y="T5"/>
                </a:cxn>
                <a:cxn ang="0">
                  <a:pos x="T6" y="T7"/>
                </a:cxn>
                <a:cxn ang="0">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06" name="Freeform 450"/>
            <p:cNvSpPr>
              <a:spLocks/>
            </p:cNvSpPr>
            <p:nvPr/>
          </p:nvSpPr>
          <p:spPr bwMode="auto">
            <a:xfrm>
              <a:off x="5084" y="3278"/>
              <a:ext cx="47" cy="47"/>
            </a:xfrm>
            <a:custGeom>
              <a:avLst/>
              <a:gdLst>
                <a:gd name="T0" fmla="*/ 42 w 84"/>
                <a:gd name="T1" fmla="*/ 0 h 84"/>
                <a:gd name="T2" fmla="*/ 84 w 84"/>
                <a:gd name="T3" fmla="*/ 42 h 84"/>
                <a:gd name="T4" fmla="*/ 42 w 84"/>
                <a:gd name="T5" fmla="*/ 84 h 84"/>
                <a:gd name="T6" fmla="*/ 0 w 84"/>
                <a:gd name="T7" fmla="*/ 42 h 84"/>
                <a:gd name="T8" fmla="*/ 42 w 84"/>
                <a:gd name="T9" fmla="*/ 0 h 84"/>
              </a:gdLst>
              <a:ahLst/>
              <a:cxnLst>
                <a:cxn ang="0">
                  <a:pos x="T0" y="T1"/>
                </a:cxn>
                <a:cxn ang="0">
                  <a:pos x="T2" y="T3"/>
                </a:cxn>
                <a:cxn ang="0">
                  <a:pos x="T4" y="T5"/>
                </a:cxn>
                <a:cxn ang="0">
                  <a:pos x="T6" y="T7"/>
                </a:cxn>
                <a:cxn ang="0">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07" name="Freeform 451"/>
            <p:cNvSpPr>
              <a:spLocks/>
            </p:cNvSpPr>
            <p:nvPr/>
          </p:nvSpPr>
          <p:spPr bwMode="auto">
            <a:xfrm>
              <a:off x="5203" y="3328"/>
              <a:ext cx="48" cy="46"/>
            </a:xfrm>
            <a:custGeom>
              <a:avLst/>
              <a:gdLst>
                <a:gd name="T0" fmla="*/ 42 w 84"/>
                <a:gd name="T1" fmla="*/ 0 h 84"/>
                <a:gd name="T2" fmla="*/ 84 w 84"/>
                <a:gd name="T3" fmla="*/ 42 h 84"/>
                <a:gd name="T4" fmla="*/ 42 w 84"/>
                <a:gd name="T5" fmla="*/ 84 h 84"/>
                <a:gd name="T6" fmla="*/ 0 w 84"/>
                <a:gd name="T7" fmla="*/ 42 h 84"/>
                <a:gd name="T8" fmla="*/ 42 w 84"/>
                <a:gd name="T9" fmla="*/ 0 h 84"/>
              </a:gdLst>
              <a:ahLst/>
              <a:cxnLst>
                <a:cxn ang="0">
                  <a:pos x="T0" y="T1"/>
                </a:cxn>
                <a:cxn ang="0">
                  <a:pos x="T2" y="T3"/>
                </a:cxn>
                <a:cxn ang="0">
                  <a:pos x="T4" y="T5"/>
                </a:cxn>
                <a:cxn ang="0">
                  <a:pos x="T6" y="T7"/>
                </a:cxn>
                <a:cxn ang="0">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08" name="Rectangle 452"/>
            <p:cNvSpPr>
              <a:spLocks noChangeArrowheads="1"/>
            </p:cNvSpPr>
            <p:nvPr/>
          </p:nvSpPr>
          <p:spPr bwMode="auto">
            <a:xfrm>
              <a:off x="3456" y="2592"/>
              <a:ext cx="54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Accumbens</a:t>
              </a:r>
              <a:endParaRPr lang="en-US" sz="1200">
                <a:solidFill>
                  <a:srgbClr val="000000"/>
                </a:solidFill>
                <a:latin typeface="Helvetica" charset="0"/>
                <a:ea typeface="ＭＳ Ｐゴシック" charset="0"/>
                <a:cs typeface="Arial" charset="0"/>
              </a:endParaRPr>
            </a:p>
          </p:txBody>
        </p:sp>
        <p:sp>
          <p:nvSpPr>
            <p:cNvPr id="71109" name="Line 453"/>
            <p:cNvSpPr>
              <a:spLocks noChangeShapeType="1"/>
            </p:cNvSpPr>
            <p:nvPr/>
          </p:nvSpPr>
          <p:spPr bwMode="auto">
            <a:xfrm>
              <a:off x="4915" y="2867"/>
              <a:ext cx="108" cy="1"/>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10" name="Oval 454"/>
            <p:cNvSpPr>
              <a:spLocks noChangeArrowheads="1"/>
            </p:cNvSpPr>
            <p:nvPr/>
          </p:nvSpPr>
          <p:spPr bwMode="auto">
            <a:xfrm>
              <a:off x="4948" y="2847"/>
              <a:ext cx="38" cy="37"/>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11" name="Rectangle 455"/>
            <p:cNvSpPr>
              <a:spLocks noChangeArrowheads="1"/>
            </p:cNvSpPr>
            <p:nvPr/>
          </p:nvSpPr>
          <p:spPr bwMode="auto">
            <a:xfrm>
              <a:off x="5063" y="2830"/>
              <a:ext cx="13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0.5</a:t>
              </a:r>
              <a:endParaRPr lang="en-US" sz="1200">
                <a:solidFill>
                  <a:srgbClr val="000000"/>
                </a:solidFill>
                <a:latin typeface="Helvetica" charset="0"/>
                <a:ea typeface="ＭＳ Ｐゴシック" charset="0"/>
                <a:cs typeface="Arial" charset="0"/>
              </a:endParaRPr>
            </a:p>
          </p:txBody>
        </p:sp>
        <p:sp>
          <p:nvSpPr>
            <p:cNvPr id="71112" name="Line 456"/>
            <p:cNvSpPr>
              <a:spLocks noChangeShapeType="1"/>
            </p:cNvSpPr>
            <p:nvPr/>
          </p:nvSpPr>
          <p:spPr bwMode="auto">
            <a:xfrm>
              <a:off x="4915" y="2957"/>
              <a:ext cx="108" cy="1"/>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13" name="Rectangle 457"/>
            <p:cNvSpPr>
              <a:spLocks noChangeArrowheads="1"/>
            </p:cNvSpPr>
            <p:nvPr/>
          </p:nvSpPr>
          <p:spPr bwMode="auto">
            <a:xfrm>
              <a:off x="4948" y="2937"/>
              <a:ext cx="38" cy="37"/>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14" name="Rectangle 458"/>
            <p:cNvSpPr>
              <a:spLocks noChangeArrowheads="1"/>
            </p:cNvSpPr>
            <p:nvPr/>
          </p:nvSpPr>
          <p:spPr bwMode="auto">
            <a:xfrm>
              <a:off x="5063" y="2920"/>
              <a:ext cx="13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1.0</a:t>
              </a:r>
              <a:endParaRPr lang="en-US" sz="1200">
                <a:solidFill>
                  <a:srgbClr val="000000"/>
                </a:solidFill>
                <a:latin typeface="Helvetica" charset="0"/>
                <a:ea typeface="ＭＳ Ｐゴシック" charset="0"/>
                <a:cs typeface="Arial" charset="0"/>
              </a:endParaRPr>
            </a:p>
          </p:txBody>
        </p:sp>
        <p:sp>
          <p:nvSpPr>
            <p:cNvPr id="71115" name="Line 459"/>
            <p:cNvSpPr>
              <a:spLocks noChangeShapeType="1"/>
            </p:cNvSpPr>
            <p:nvPr/>
          </p:nvSpPr>
          <p:spPr bwMode="auto">
            <a:xfrm>
              <a:off x="4915" y="3046"/>
              <a:ext cx="108" cy="1"/>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16" name="Freeform 460"/>
            <p:cNvSpPr>
              <a:spLocks/>
            </p:cNvSpPr>
            <p:nvPr/>
          </p:nvSpPr>
          <p:spPr bwMode="auto">
            <a:xfrm>
              <a:off x="4948" y="3027"/>
              <a:ext cx="41" cy="39"/>
            </a:xfrm>
            <a:custGeom>
              <a:avLst/>
              <a:gdLst>
                <a:gd name="T0" fmla="*/ 36 w 72"/>
                <a:gd name="T1" fmla="*/ 0 h 72"/>
                <a:gd name="T2" fmla="*/ 72 w 72"/>
                <a:gd name="T3" fmla="*/ 72 h 72"/>
                <a:gd name="T4" fmla="*/ 0 w 72"/>
                <a:gd name="T5" fmla="*/ 72 h 72"/>
                <a:gd name="T6" fmla="*/ 36 w 72"/>
                <a:gd name="T7" fmla="*/ 0 h 72"/>
              </a:gdLst>
              <a:ahLst/>
              <a:cxnLst>
                <a:cxn ang="0">
                  <a:pos x="T0" y="T1"/>
                </a:cxn>
                <a:cxn ang="0">
                  <a:pos x="T2" y="T3"/>
                </a:cxn>
                <a:cxn ang="0">
                  <a:pos x="T4" y="T5"/>
                </a:cxn>
                <a:cxn ang="0">
                  <a:pos x="T6" y="T7"/>
                </a:cxn>
              </a:cxnLst>
              <a:rect l="0" t="0" r="r" b="b"/>
              <a:pathLst>
                <a:path w="72" h="72">
                  <a:moveTo>
                    <a:pt x="36" y="0"/>
                  </a:moveTo>
                  <a:lnTo>
                    <a:pt x="72" y="72"/>
                  </a:lnTo>
                  <a:lnTo>
                    <a:pt x="0" y="72"/>
                  </a:lnTo>
                  <a:lnTo>
                    <a:pt x="36"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17" name="Rectangle 461"/>
            <p:cNvSpPr>
              <a:spLocks noChangeArrowheads="1"/>
            </p:cNvSpPr>
            <p:nvPr/>
          </p:nvSpPr>
          <p:spPr bwMode="auto">
            <a:xfrm>
              <a:off x="5063" y="3009"/>
              <a:ext cx="13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2.5</a:t>
              </a:r>
              <a:endParaRPr lang="en-US" sz="1200">
                <a:solidFill>
                  <a:srgbClr val="000000"/>
                </a:solidFill>
                <a:latin typeface="Helvetica" charset="0"/>
                <a:ea typeface="ＭＳ Ｐゴシック" charset="0"/>
                <a:cs typeface="Arial" charset="0"/>
              </a:endParaRPr>
            </a:p>
          </p:txBody>
        </p:sp>
        <p:sp>
          <p:nvSpPr>
            <p:cNvPr id="71118" name="Line 462"/>
            <p:cNvSpPr>
              <a:spLocks noChangeShapeType="1"/>
            </p:cNvSpPr>
            <p:nvPr/>
          </p:nvSpPr>
          <p:spPr bwMode="auto">
            <a:xfrm>
              <a:off x="4915" y="3136"/>
              <a:ext cx="108" cy="0"/>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19" name="Freeform 463"/>
            <p:cNvSpPr>
              <a:spLocks/>
            </p:cNvSpPr>
            <p:nvPr/>
          </p:nvSpPr>
          <p:spPr bwMode="auto">
            <a:xfrm>
              <a:off x="4948" y="3116"/>
              <a:ext cx="41" cy="40"/>
            </a:xfrm>
            <a:custGeom>
              <a:avLst/>
              <a:gdLst>
                <a:gd name="T0" fmla="*/ 36 w 72"/>
                <a:gd name="T1" fmla="*/ 0 h 72"/>
                <a:gd name="T2" fmla="*/ 72 w 72"/>
                <a:gd name="T3" fmla="*/ 36 h 72"/>
                <a:gd name="T4" fmla="*/ 36 w 72"/>
                <a:gd name="T5" fmla="*/ 72 h 72"/>
                <a:gd name="T6" fmla="*/ 0 w 72"/>
                <a:gd name="T7" fmla="*/ 36 h 72"/>
                <a:gd name="T8" fmla="*/ 36 w 72"/>
                <a:gd name="T9" fmla="*/ 0 h 72"/>
              </a:gdLst>
              <a:ahLst/>
              <a:cxnLst>
                <a:cxn ang="0">
                  <a:pos x="T0" y="T1"/>
                </a:cxn>
                <a:cxn ang="0">
                  <a:pos x="T2" y="T3"/>
                </a:cxn>
                <a:cxn ang="0">
                  <a:pos x="T4" y="T5"/>
                </a:cxn>
                <a:cxn ang="0">
                  <a:pos x="T6" y="T7"/>
                </a:cxn>
                <a:cxn ang="0">
                  <a:pos x="T8" y="T9"/>
                </a:cxn>
              </a:cxnLst>
              <a:rect l="0" t="0" r="r" b="b"/>
              <a:pathLst>
                <a:path w="72" h="72">
                  <a:moveTo>
                    <a:pt x="36" y="0"/>
                  </a:moveTo>
                  <a:lnTo>
                    <a:pt x="72" y="36"/>
                  </a:lnTo>
                  <a:lnTo>
                    <a:pt x="36" y="72"/>
                  </a:lnTo>
                  <a:lnTo>
                    <a:pt x="0" y="36"/>
                  </a:lnTo>
                  <a:lnTo>
                    <a:pt x="36"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20" name="Rectangle 464"/>
            <p:cNvSpPr>
              <a:spLocks noChangeArrowheads="1"/>
            </p:cNvSpPr>
            <p:nvPr/>
          </p:nvSpPr>
          <p:spPr bwMode="auto">
            <a:xfrm>
              <a:off x="5063" y="3101"/>
              <a:ext cx="106"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10</a:t>
              </a:r>
              <a:endParaRPr lang="en-US" sz="1200">
                <a:solidFill>
                  <a:srgbClr val="000000"/>
                </a:solidFill>
                <a:latin typeface="Helvetica" charset="0"/>
                <a:ea typeface="ＭＳ Ｐゴシック" charset="0"/>
                <a:cs typeface="Arial" charset="0"/>
              </a:endParaRPr>
            </a:p>
          </p:txBody>
        </p:sp>
        <p:sp>
          <p:nvSpPr>
            <p:cNvPr id="71121" name="Text Box 465"/>
            <p:cNvSpPr txBox="1">
              <a:spLocks noChangeArrowheads="1"/>
            </p:cNvSpPr>
            <p:nvPr/>
          </p:nvSpPr>
          <p:spPr bwMode="auto">
            <a:xfrm>
              <a:off x="4715" y="2694"/>
              <a:ext cx="69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914400" eaLnBrk="0" fontAlgn="base" hangingPunct="0">
                <a:spcBef>
                  <a:spcPct val="0"/>
                </a:spcBef>
                <a:spcAft>
                  <a:spcPct val="0"/>
                </a:spcAft>
              </a:pPr>
              <a:r>
                <a:rPr lang="en-US" sz="1000" b="1">
                  <a:solidFill>
                    <a:srgbClr val="FFFFFF"/>
                  </a:solidFill>
                  <a:latin typeface="Helvetica" charset="0"/>
                  <a:ea typeface="ＭＳ Ｐゴシック" charset="0"/>
                  <a:cs typeface="Arial" charset="0"/>
                </a:rPr>
                <a:t>Dose (mg/kg)</a:t>
              </a:r>
            </a:p>
          </p:txBody>
        </p:sp>
        <p:sp>
          <p:nvSpPr>
            <p:cNvPr id="71122" name="Text Box 466"/>
            <p:cNvSpPr txBox="1">
              <a:spLocks noChangeArrowheads="1"/>
            </p:cNvSpPr>
            <p:nvPr/>
          </p:nvSpPr>
          <p:spPr bwMode="auto">
            <a:xfrm>
              <a:off x="4437" y="2484"/>
              <a:ext cx="97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defTabSz="914400" fontAlgn="base">
                <a:spcBef>
                  <a:spcPct val="0"/>
                </a:spcBef>
                <a:spcAft>
                  <a:spcPct val="0"/>
                </a:spcAft>
              </a:pPr>
              <a:r>
                <a:rPr lang="en-US" sz="2000" b="1">
                  <a:solidFill>
                    <a:srgbClr val="FFFF00"/>
                  </a:solidFill>
                  <a:latin typeface="Helvetica" charset="0"/>
                  <a:ea typeface="ＭＳ Ｐゴシック" charset="0"/>
                  <a:cs typeface="Arial" charset="0"/>
                </a:rPr>
                <a:t>MORPHINE</a:t>
              </a:r>
            </a:p>
          </p:txBody>
        </p:sp>
      </p:grpSp>
      <p:grpSp>
        <p:nvGrpSpPr>
          <p:cNvPr id="71207" name="Group 551"/>
          <p:cNvGrpSpPr>
            <a:grpSpLocks/>
          </p:cNvGrpSpPr>
          <p:nvPr/>
        </p:nvGrpSpPr>
        <p:grpSpPr bwMode="auto">
          <a:xfrm>
            <a:off x="438150" y="3914775"/>
            <a:ext cx="4132263" cy="2590800"/>
            <a:chOff x="213" y="2448"/>
            <a:chExt cx="2603" cy="1632"/>
          </a:xfrm>
        </p:grpSpPr>
        <p:sp>
          <p:nvSpPr>
            <p:cNvPr id="71124" name="Rectangle 468"/>
            <p:cNvSpPr>
              <a:spLocks noChangeArrowheads="1"/>
            </p:cNvSpPr>
            <p:nvPr/>
          </p:nvSpPr>
          <p:spPr bwMode="auto">
            <a:xfrm>
              <a:off x="213" y="2448"/>
              <a:ext cx="2603" cy="1632"/>
            </a:xfrm>
            <a:prstGeom prst="rect">
              <a:avLst/>
            </a:prstGeom>
            <a:gradFill rotWithShape="1">
              <a:gsLst>
                <a:gs pos="0">
                  <a:srgbClr val="003366"/>
                </a:gs>
                <a:gs pos="50000">
                  <a:srgbClr val="003399"/>
                </a:gs>
                <a:gs pos="100000">
                  <a:srgbClr val="0033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25" name="Line 469"/>
            <p:cNvSpPr>
              <a:spLocks noChangeShapeType="1"/>
            </p:cNvSpPr>
            <p:nvPr/>
          </p:nvSpPr>
          <p:spPr bwMode="auto">
            <a:xfrm>
              <a:off x="715" y="2557"/>
              <a:ext cx="1" cy="957"/>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26" name="Line 470"/>
            <p:cNvSpPr>
              <a:spLocks noChangeShapeType="1"/>
            </p:cNvSpPr>
            <p:nvPr/>
          </p:nvSpPr>
          <p:spPr bwMode="auto">
            <a:xfrm>
              <a:off x="694" y="3070"/>
              <a:ext cx="21"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27" name="Line 471"/>
            <p:cNvSpPr>
              <a:spLocks noChangeShapeType="1"/>
            </p:cNvSpPr>
            <p:nvPr/>
          </p:nvSpPr>
          <p:spPr bwMode="auto">
            <a:xfrm>
              <a:off x="694" y="2815"/>
              <a:ext cx="21"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28" name="Rectangle 472"/>
            <p:cNvSpPr>
              <a:spLocks noChangeArrowheads="1"/>
            </p:cNvSpPr>
            <p:nvPr/>
          </p:nvSpPr>
          <p:spPr bwMode="auto">
            <a:xfrm>
              <a:off x="624" y="3699"/>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0</a:t>
              </a:r>
              <a:endParaRPr lang="en-US" sz="1200">
                <a:solidFill>
                  <a:srgbClr val="000000"/>
                </a:solidFill>
                <a:latin typeface="Helvetica" charset="0"/>
                <a:ea typeface="ＭＳ Ｐゴシック" charset="0"/>
                <a:cs typeface="Arial" charset="0"/>
              </a:endParaRPr>
            </a:p>
          </p:txBody>
        </p:sp>
        <p:sp>
          <p:nvSpPr>
            <p:cNvPr id="71129" name="Rectangle 473"/>
            <p:cNvSpPr>
              <a:spLocks noChangeArrowheads="1"/>
            </p:cNvSpPr>
            <p:nvPr/>
          </p:nvSpPr>
          <p:spPr bwMode="auto">
            <a:xfrm>
              <a:off x="546" y="3291"/>
              <a:ext cx="15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100</a:t>
              </a:r>
              <a:endParaRPr lang="en-US" sz="1200">
                <a:solidFill>
                  <a:srgbClr val="000000"/>
                </a:solidFill>
                <a:latin typeface="Helvetica" charset="0"/>
                <a:ea typeface="ＭＳ Ｐゴシック" charset="0"/>
                <a:cs typeface="Arial" charset="0"/>
              </a:endParaRPr>
            </a:p>
          </p:txBody>
        </p:sp>
        <p:sp>
          <p:nvSpPr>
            <p:cNvPr id="71130" name="Rectangle 474"/>
            <p:cNvSpPr>
              <a:spLocks noChangeArrowheads="1"/>
            </p:cNvSpPr>
            <p:nvPr/>
          </p:nvSpPr>
          <p:spPr bwMode="auto">
            <a:xfrm>
              <a:off x="546" y="3032"/>
              <a:ext cx="15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150</a:t>
              </a:r>
              <a:endParaRPr lang="en-US" sz="1200">
                <a:solidFill>
                  <a:srgbClr val="000000"/>
                </a:solidFill>
                <a:latin typeface="Helvetica" charset="0"/>
                <a:ea typeface="ＭＳ Ｐゴシック" charset="0"/>
                <a:cs typeface="Arial" charset="0"/>
              </a:endParaRPr>
            </a:p>
          </p:txBody>
        </p:sp>
        <p:sp>
          <p:nvSpPr>
            <p:cNvPr id="71131" name="Rectangle 475"/>
            <p:cNvSpPr>
              <a:spLocks noChangeArrowheads="1"/>
            </p:cNvSpPr>
            <p:nvPr/>
          </p:nvSpPr>
          <p:spPr bwMode="auto">
            <a:xfrm>
              <a:off x="546" y="2777"/>
              <a:ext cx="15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200</a:t>
              </a:r>
              <a:endParaRPr lang="en-US" sz="1200">
                <a:solidFill>
                  <a:srgbClr val="000000"/>
                </a:solidFill>
                <a:latin typeface="Helvetica" charset="0"/>
                <a:ea typeface="ＭＳ Ｐゴシック" charset="0"/>
                <a:cs typeface="Arial" charset="0"/>
              </a:endParaRPr>
            </a:p>
          </p:txBody>
        </p:sp>
        <p:sp>
          <p:nvSpPr>
            <p:cNvPr id="71132" name="Rectangle 476"/>
            <p:cNvSpPr>
              <a:spLocks noChangeArrowheads="1"/>
            </p:cNvSpPr>
            <p:nvPr/>
          </p:nvSpPr>
          <p:spPr bwMode="auto">
            <a:xfrm>
              <a:off x="546" y="2519"/>
              <a:ext cx="15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250</a:t>
              </a:r>
              <a:endParaRPr lang="en-US" sz="1200">
                <a:solidFill>
                  <a:srgbClr val="000000"/>
                </a:solidFill>
                <a:latin typeface="Helvetica" charset="0"/>
                <a:ea typeface="ＭＳ Ｐゴシック" charset="0"/>
                <a:cs typeface="Arial" charset="0"/>
              </a:endParaRPr>
            </a:p>
          </p:txBody>
        </p:sp>
        <p:sp>
          <p:nvSpPr>
            <p:cNvPr id="71133" name="Line 477"/>
            <p:cNvSpPr>
              <a:spLocks noChangeShapeType="1"/>
            </p:cNvSpPr>
            <p:nvPr/>
          </p:nvSpPr>
          <p:spPr bwMode="auto">
            <a:xfrm>
              <a:off x="698" y="3738"/>
              <a:ext cx="22"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grpSp>
          <p:nvGrpSpPr>
            <p:cNvPr id="71134" name="Group 478"/>
            <p:cNvGrpSpPr>
              <a:grpSpLocks/>
            </p:cNvGrpSpPr>
            <p:nvPr/>
          </p:nvGrpSpPr>
          <p:grpSpPr bwMode="auto">
            <a:xfrm>
              <a:off x="790" y="3738"/>
              <a:ext cx="1268" cy="174"/>
              <a:chOff x="2062" y="3229"/>
              <a:chExt cx="2173" cy="304"/>
            </a:xfrm>
          </p:grpSpPr>
          <p:sp>
            <p:nvSpPr>
              <p:cNvPr id="71135" name="Line 479"/>
              <p:cNvSpPr>
                <a:spLocks noChangeShapeType="1"/>
              </p:cNvSpPr>
              <p:nvPr/>
            </p:nvSpPr>
            <p:spPr bwMode="auto">
              <a:xfrm>
                <a:off x="2089" y="3229"/>
                <a:ext cx="1952"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36" name="Line 480"/>
              <p:cNvSpPr>
                <a:spLocks noChangeShapeType="1"/>
              </p:cNvSpPr>
              <p:nvPr/>
            </p:nvSpPr>
            <p:spPr bwMode="auto">
              <a:xfrm flipV="1">
                <a:off x="2089" y="3229"/>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37" name="Line 481"/>
              <p:cNvSpPr>
                <a:spLocks noChangeShapeType="1"/>
              </p:cNvSpPr>
              <p:nvPr/>
            </p:nvSpPr>
            <p:spPr bwMode="auto">
              <a:xfrm flipV="1">
                <a:off x="2305" y="3229"/>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38" name="Line 482"/>
              <p:cNvSpPr>
                <a:spLocks noChangeShapeType="1"/>
              </p:cNvSpPr>
              <p:nvPr/>
            </p:nvSpPr>
            <p:spPr bwMode="auto">
              <a:xfrm flipV="1">
                <a:off x="2521" y="3229"/>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39" name="Line 483"/>
              <p:cNvSpPr>
                <a:spLocks noChangeShapeType="1"/>
              </p:cNvSpPr>
              <p:nvPr/>
            </p:nvSpPr>
            <p:spPr bwMode="auto">
              <a:xfrm flipV="1">
                <a:off x="2738" y="3229"/>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40" name="Line 484"/>
              <p:cNvSpPr>
                <a:spLocks noChangeShapeType="1"/>
              </p:cNvSpPr>
              <p:nvPr/>
            </p:nvSpPr>
            <p:spPr bwMode="auto">
              <a:xfrm flipV="1">
                <a:off x="2954" y="3229"/>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41" name="Line 485"/>
              <p:cNvSpPr>
                <a:spLocks noChangeShapeType="1"/>
              </p:cNvSpPr>
              <p:nvPr/>
            </p:nvSpPr>
            <p:spPr bwMode="auto">
              <a:xfrm flipV="1">
                <a:off x="3176" y="3229"/>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42" name="Line 486"/>
              <p:cNvSpPr>
                <a:spLocks noChangeShapeType="1"/>
              </p:cNvSpPr>
              <p:nvPr/>
            </p:nvSpPr>
            <p:spPr bwMode="auto">
              <a:xfrm flipV="1">
                <a:off x="3392" y="3229"/>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43" name="Line 487"/>
              <p:cNvSpPr>
                <a:spLocks noChangeShapeType="1"/>
              </p:cNvSpPr>
              <p:nvPr/>
            </p:nvSpPr>
            <p:spPr bwMode="auto">
              <a:xfrm flipV="1">
                <a:off x="3609" y="3229"/>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44" name="Line 488"/>
              <p:cNvSpPr>
                <a:spLocks noChangeShapeType="1"/>
              </p:cNvSpPr>
              <p:nvPr/>
            </p:nvSpPr>
            <p:spPr bwMode="auto">
              <a:xfrm flipV="1">
                <a:off x="3825" y="3229"/>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45" name="Line 489"/>
              <p:cNvSpPr>
                <a:spLocks noChangeShapeType="1"/>
              </p:cNvSpPr>
              <p:nvPr/>
            </p:nvSpPr>
            <p:spPr bwMode="auto">
              <a:xfrm flipV="1">
                <a:off x="4041" y="3229"/>
                <a:ext cx="1" cy="3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46" name="Rectangle 490"/>
              <p:cNvSpPr>
                <a:spLocks noChangeArrowheads="1"/>
              </p:cNvSpPr>
              <p:nvPr/>
            </p:nvSpPr>
            <p:spPr bwMode="auto">
              <a:xfrm>
                <a:off x="2062" y="3332"/>
                <a:ext cx="91" cy="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0</a:t>
                </a:r>
                <a:endParaRPr lang="en-US" sz="1200">
                  <a:solidFill>
                    <a:srgbClr val="000000"/>
                  </a:solidFill>
                  <a:latin typeface="Helvetica" charset="0"/>
                  <a:ea typeface="ＭＳ Ｐゴシック" charset="0"/>
                  <a:cs typeface="Arial" charset="0"/>
                </a:endParaRPr>
              </a:p>
            </p:txBody>
          </p:sp>
          <p:sp>
            <p:nvSpPr>
              <p:cNvPr id="71147" name="Rectangle 491"/>
              <p:cNvSpPr>
                <a:spLocks noChangeArrowheads="1"/>
              </p:cNvSpPr>
              <p:nvPr/>
            </p:nvSpPr>
            <p:spPr bwMode="auto">
              <a:xfrm>
                <a:off x="2706" y="3332"/>
                <a:ext cx="91" cy="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1</a:t>
                </a:r>
                <a:endParaRPr lang="en-US" sz="1200">
                  <a:solidFill>
                    <a:srgbClr val="000000"/>
                  </a:solidFill>
                  <a:latin typeface="Helvetica" charset="0"/>
                  <a:ea typeface="ＭＳ Ｐゴシック" charset="0"/>
                  <a:cs typeface="Arial" charset="0"/>
                </a:endParaRPr>
              </a:p>
            </p:txBody>
          </p:sp>
          <p:sp>
            <p:nvSpPr>
              <p:cNvPr id="71148" name="Rectangle 492"/>
              <p:cNvSpPr>
                <a:spLocks noChangeArrowheads="1"/>
              </p:cNvSpPr>
              <p:nvPr/>
            </p:nvSpPr>
            <p:spPr bwMode="auto">
              <a:xfrm>
                <a:off x="3361" y="3332"/>
                <a:ext cx="91" cy="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2</a:t>
                </a:r>
                <a:endParaRPr lang="en-US" sz="1200">
                  <a:solidFill>
                    <a:srgbClr val="000000"/>
                  </a:solidFill>
                  <a:latin typeface="Helvetica" charset="0"/>
                  <a:ea typeface="ＭＳ Ｐゴシック" charset="0"/>
                  <a:cs typeface="Arial" charset="0"/>
                </a:endParaRPr>
              </a:p>
            </p:txBody>
          </p:sp>
          <p:sp>
            <p:nvSpPr>
              <p:cNvPr id="71149" name="Rectangle 493"/>
              <p:cNvSpPr>
                <a:spLocks noChangeArrowheads="1"/>
              </p:cNvSpPr>
              <p:nvPr/>
            </p:nvSpPr>
            <p:spPr bwMode="auto">
              <a:xfrm>
                <a:off x="3934" y="3332"/>
                <a:ext cx="301" cy="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3 hr</a:t>
                </a:r>
                <a:endParaRPr lang="en-US" sz="1200">
                  <a:solidFill>
                    <a:srgbClr val="000000"/>
                  </a:solidFill>
                  <a:latin typeface="Helvetica" charset="0"/>
                  <a:ea typeface="ＭＳ Ｐゴシック" charset="0"/>
                  <a:cs typeface="Arial" charset="0"/>
                </a:endParaRPr>
              </a:p>
            </p:txBody>
          </p:sp>
        </p:grpSp>
        <p:sp>
          <p:nvSpPr>
            <p:cNvPr id="71150" name="Rectangle 494"/>
            <p:cNvSpPr>
              <a:spLocks noChangeArrowheads="1"/>
            </p:cNvSpPr>
            <p:nvPr/>
          </p:nvSpPr>
          <p:spPr bwMode="auto">
            <a:xfrm>
              <a:off x="1053" y="3917"/>
              <a:ext cx="880"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Time After Nicotine</a:t>
              </a:r>
              <a:endParaRPr lang="en-US" sz="1200">
                <a:solidFill>
                  <a:srgbClr val="000000"/>
                </a:solidFill>
                <a:latin typeface="Helvetica" charset="0"/>
                <a:ea typeface="ＭＳ Ｐゴシック" charset="0"/>
                <a:cs typeface="Arial" charset="0"/>
              </a:endParaRPr>
            </a:p>
          </p:txBody>
        </p:sp>
        <p:sp>
          <p:nvSpPr>
            <p:cNvPr id="71151" name="Rectangle 495"/>
            <p:cNvSpPr>
              <a:spLocks noChangeArrowheads="1"/>
            </p:cNvSpPr>
            <p:nvPr/>
          </p:nvSpPr>
          <p:spPr bwMode="auto">
            <a:xfrm rot="16200000">
              <a:off x="44" y="3023"/>
              <a:ext cx="87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 of Basal Release</a:t>
              </a:r>
              <a:endParaRPr lang="en-US" sz="1200">
                <a:solidFill>
                  <a:srgbClr val="000000"/>
                </a:solidFill>
                <a:latin typeface="Helvetica" charset="0"/>
                <a:ea typeface="ＭＳ Ｐゴシック" charset="0"/>
                <a:cs typeface="Arial" charset="0"/>
              </a:endParaRPr>
            </a:p>
          </p:txBody>
        </p:sp>
        <p:sp>
          <p:nvSpPr>
            <p:cNvPr id="71152" name="Line 496"/>
            <p:cNvSpPr>
              <a:spLocks noChangeShapeType="1"/>
            </p:cNvSpPr>
            <p:nvPr/>
          </p:nvSpPr>
          <p:spPr bwMode="auto">
            <a:xfrm>
              <a:off x="785" y="3329"/>
              <a:ext cx="21"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53" name="Line 497"/>
            <p:cNvSpPr>
              <a:spLocks noChangeShapeType="1"/>
            </p:cNvSpPr>
            <p:nvPr/>
          </p:nvSpPr>
          <p:spPr bwMode="auto">
            <a:xfrm flipV="1">
              <a:off x="806" y="2712"/>
              <a:ext cx="126" cy="617"/>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54" name="Line 498"/>
            <p:cNvSpPr>
              <a:spLocks noChangeShapeType="1"/>
            </p:cNvSpPr>
            <p:nvPr/>
          </p:nvSpPr>
          <p:spPr bwMode="auto">
            <a:xfrm flipV="1">
              <a:off x="806" y="3225"/>
              <a:ext cx="126" cy="104"/>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55" name="Oval 499"/>
            <p:cNvSpPr>
              <a:spLocks noChangeArrowheads="1"/>
            </p:cNvSpPr>
            <p:nvPr/>
          </p:nvSpPr>
          <p:spPr bwMode="auto">
            <a:xfrm>
              <a:off x="782" y="3305"/>
              <a:ext cx="45" cy="44"/>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56" name="Rectangle 500"/>
            <p:cNvSpPr>
              <a:spLocks noChangeArrowheads="1"/>
            </p:cNvSpPr>
            <p:nvPr/>
          </p:nvSpPr>
          <p:spPr bwMode="auto">
            <a:xfrm>
              <a:off x="782" y="3305"/>
              <a:ext cx="45" cy="44"/>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57" name="Line 501"/>
            <p:cNvSpPr>
              <a:spLocks noChangeShapeType="1"/>
            </p:cNvSpPr>
            <p:nvPr/>
          </p:nvSpPr>
          <p:spPr bwMode="auto">
            <a:xfrm>
              <a:off x="932" y="2712"/>
              <a:ext cx="126" cy="231"/>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58" name="Line 502"/>
            <p:cNvSpPr>
              <a:spLocks noChangeShapeType="1"/>
            </p:cNvSpPr>
            <p:nvPr/>
          </p:nvSpPr>
          <p:spPr bwMode="auto">
            <a:xfrm>
              <a:off x="1058" y="2943"/>
              <a:ext cx="127" cy="76"/>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59" name="Line 503"/>
            <p:cNvSpPr>
              <a:spLocks noChangeShapeType="1"/>
            </p:cNvSpPr>
            <p:nvPr/>
          </p:nvSpPr>
          <p:spPr bwMode="auto">
            <a:xfrm>
              <a:off x="1185" y="3019"/>
              <a:ext cx="126" cy="27"/>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60" name="Line 504"/>
            <p:cNvSpPr>
              <a:spLocks noChangeShapeType="1"/>
            </p:cNvSpPr>
            <p:nvPr/>
          </p:nvSpPr>
          <p:spPr bwMode="auto">
            <a:xfrm>
              <a:off x="1311" y="3046"/>
              <a:ext cx="129" cy="21"/>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61" name="Line 505"/>
            <p:cNvSpPr>
              <a:spLocks noChangeShapeType="1"/>
            </p:cNvSpPr>
            <p:nvPr/>
          </p:nvSpPr>
          <p:spPr bwMode="auto">
            <a:xfrm>
              <a:off x="1440" y="3067"/>
              <a:ext cx="126" cy="45"/>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62" name="Line 506"/>
            <p:cNvSpPr>
              <a:spLocks noChangeShapeType="1"/>
            </p:cNvSpPr>
            <p:nvPr/>
          </p:nvSpPr>
          <p:spPr bwMode="auto">
            <a:xfrm>
              <a:off x="1566" y="3112"/>
              <a:ext cx="127" cy="10"/>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63" name="Line 507"/>
            <p:cNvSpPr>
              <a:spLocks noChangeShapeType="1"/>
            </p:cNvSpPr>
            <p:nvPr/>
          </p:nvSpPr>
          <p:spPr bwMode="auto">
            <a:xfrm>
              <a:off x="1693" y="3122"/>
              <a:ext cx="126" cy="7"/>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64" name="Line 508"/>
            <p:cNvSpPr>
              <a:spLocks noChangeShapeType="1"/>
            </p:cNvSpPr>
            <p:nvPr/>
          </p:nvSpPr>
          <p:spPr bwMode="auto">
            <a:xfrm>
              <a:off x="1819" y="3129"/>
              <a:ext cx="126" cy="3"/>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65" name="Line 509"/>
            <p:cNvSpPr>
              <a:spLocks noChangeShapeType="1"/>
            </p:cNvSpPr>
            <p:nvPr/>
          </p:nvSpPr>
          <p:spPr bwMode="auto">
            <a:xfrm flipV="1">
              <a:off x="932" y="3070"/>
              <a:ext cx="126" cy="155"/>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66" name="Line 510"/>
            <p:cNvSpPr>
              <a:spLocks noChangeShapeType="1"/>
            </p:cNvSpPr>
            <p:nvPr/>
          </p:nvSpPr>
          <p:spPr bwMode="auto">
            <a:xfrm>
              <a:off x="1058" y="3070"/>
              <a:ext cx="127" cy="7"/>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67" name="Line 511"/>
            <p:cNvSpPr>
              <a:spLocks noChangeShapeType="1"/>
            </p:cNvSpPr>
            <p:nvPr/>
          </p:nvSpPr>
          <p:spPr bwMode="auto">
            <a:xfrm>
              <a:off x="1185" y="3077"/>
              <a:ext cx="126" cy="21"/>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68" name="Line 512"/>
            <p:cNvSpPr>
              <a:spLocks noChangeShapeType="1"/>
            </p:cNvSpPr>
            <p:nvPr/>
          </p:nvSpPr>
          <p:spPr bwMode="auto">
            <a:xfrm>
              <a:off x="1311" y="3098"/>
              <a:ext cx="129" cy="0"/>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69" name="Line 513"/>
            <p:cNvSpPr>
              <a:spLocks noChangeShapeType="1"/>
            </p:cNvSpPr>
            <p:nvPr/>
          </p:nvSpPr>
          <p:spPr bwMode="auto">
            <a:xfrm>
              <a:off x="1440" y="3098"/>
              <a:ext cx="126" cy="21"/>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70" name="Line 514"/>
            <p:cNvSpPr>
              <a:spLocks noChangeShapeType="1"/>
            </p:cNvSpPr>
            <p:nvPr/>
          </p:nvSpPr>
          <p:spPr bwMode="auto">
            <a:xfrm>
              <a:off x="1566" y="3119"/>
              <a:ext cx="127" cy="3"/>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71" name="Line 515"/>
            <p:cNvSpPr>
              <a:spLocks noChangeShapeType="1"/>
            </p:cNvSpPr>
            <p:nvPr/>
          </p:nvSpPr>
          <p:spPr bwMode="auto">
            <a:xfrm>
              <a:off x="1693" y="3122"/>
              <a:ext cx="126" cy="57"/>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72" name="Line 516"/>
            <p:cNvSpPr>
              <a:spLocks noChangeShapeType="1"/>
            </p:cNvSpPr>
            <p:nvPr/>
          </p:nvSpPr>
          <p:spPr bwMode="auto">
            <a:xfrm>
              <a:off x="1819" y="3179"/>
              <a:ext cx="119" cy="36"/>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73" name="Oval 517"/>
            <p:cNvSpPr>
              <a:spLocks noChangeArrowheads="1"/>
            </p:cNvSpPr>
            <p:nvPr/>
          </p:nvSpPr>
          <p:spPr bwMode="auto">
            <a:xfrm>
              <a:off x="907" y="2688"/>
              <a:ext cx="46" cy="45"/>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74" name="Oval 518"/>
            <p:cNvSpPr>
              <a:spLocks noChangeArrowheads="1"/>
            </p:cNvSpPr>
            <p:nvPr/>
          </p:nvSpPr>
          <p:spPr bwMode="auto">
            <a:xfrm>
              <a:off x="1034" y="2919"/>
              <a:ext cx="45" cy="44"/>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75" name="Oval 519"/>
            <p:cNvSpPr>
              <a:spLocks noChangeArrowheads="1"/>
            </p:cNvSpPr>
            <p:nvPr/>
          </p:nvSpPr>
          <p:spPr bwMode="auto">
            <a:xfrm>
              <a:off x="1161" y="2995"/>
              <a:ext cx="45" cy="44"/>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76" name="Oval 520"/>
            <p:cNvSpPr>
              <a:spLocks noChangeArrowheads="1"/>
            </p:cNvSpPr>
            <p:nvPr/>
          </p:nvSpPr>
          <p:spPr bwMode="auto">
            <a:xfrm>
              <a:off x="1286" y="3022"/>
              <a:ext cx="45" cy="45"/>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77" name="Oval 521"/>
            <p:cNvSpPr>
              <a:spLocks noChangeArrowheads="1"/>
            </p:cNvSpPr>
            <p:nvPr/>
          </p:nvSpPr>
          <p:spPr bwMode="auto">
            <a:xfrm>
              <a:off x="1416" y="3043"/>
              <a:ext cx="45" cy="45"/>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78" name="Oval 522"/>
            <p:cNvSpPr>
              <a:spLocks noChangeArrowheads="1"/>
            </p:cNvSpPr>
            <p:nvPr/>
          </p:nvSpPr>
          <p:spPr bwMode="auto">
            <a:xfrm>
              <a:off x="1542" y="3088"/>
              <a:ext cx="45" cy="44"/>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79" name="Oval 523"/>
            <p:cNvSpPr>
              <a:spLocks noChangeArrowheads="1"/>
            </p:cNvSpPr>
            <p:nvPr/>
          </p:nvSpPr>
          <p:spPr bwMode="auto">
            <a:xfrm>
              <a:off x="1668" y="3098"/>
              <a:ext cx="46" cy="45"/>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80" name="Oval 524"/>
            <p:cNvSpPr>
              <a:spLocks noChangeArrowheads="1"/>
            </p:cNvSpPr>
            <p:nvPr/>
          </p:nvSpPr>
          <p:spPr bwMode="auto">
            <a:xfrm>
              <a:off x="1795" y="3105"/>
              <a:ext cx="45" cy="45"/>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81" name="Oval 525"/>
            <p:cNvSpPr>
              <a:spLocks noChangeArrowheads="1"/>
            </p:cNvSpPr>
            <p:nvPr/>
          </p:nvSpPr>
          <p:spPr bwMode="auto">
            <a:xfrm>
              <a:off x="1921" y="3108"/>
              <a:ext cx="45" cy="45"/>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82" name="Rectangle 526"/>
            <p:cNvSpPr>
              <a:spLocks noChangeArrowheads="1"/>
            </p:cNvSpPr>
            <p:nvPr/>
          </p:nvSpPr>
          <p:spPr bwMode="auto">
            <a:xfrm>
              <a:off x="907" y="3201"/>
              <a:ext cx="46" cy="45"/>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83" name="Rectangle 527"/>
            <p:cNvSpPr>
              <a:spLocks noChangeArrowheads="1"/>
            </p:cNvSpPr>
            <p:nvPr/>
          </p:nvSpPr>
          <p:spPr bwMode="auto">
            <a:xfrm>
              <a:off x="1034" y="3046"/>
              <a:ext cx="45" cy="45"/>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84" name="Rectangle 528"/>
            <p:cNvSpPr>
              <a:spLocks noChangeArrowheads="1"/>
            </p:cNvSpPr>
            <p:nvPr/>
          </p:nvSpPr>
          <p:spPr bwMode="auto">
            <a:xfrm>
              <a:off x="1161" y="3053"/>
              <a:ext cx="45" cy="45"/>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85" name="Rectangle 529"/>
            <p:cNvSpPr>
              <a:spLocks noChangeArrowheads="1"/>
            </p:cNvSpPr>
            <p:nvPr/>
          </p:nvSpPr>
          <p:spPr bwMode="auto">
            <a:xfrm>
              <a:off x="1286" y="3074"/>
              <a:ext cx="45" cy="45"/>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86" name="Rectangle 530"/>
            <p:cNvSpPr>
              <a:spLocks noChangeArrowheads="1"/>
            </p:cNvSpPr>
            <p:nvPr/>
          </p:nvSpPr>
          <p:spPr bwMode="auto">
            <a:xfrm>
              <a:off x="1416" y="3074"/>
              <a:ext cx="45" cy="45"/>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87" name="Rectangle 531"/>
            <p:cNvSpPr>
              <a:spLocks noChangeArrowheads="1"/>
            </p:cNvSpPr>
            <p:nvPr/>
          </p:nvSpPr>
          <p:spPr bwMode="auto">
            <a:xfrm>
              <a:off x="1542" y="3094"/>
              <a:ext cx="45" cy="45"/>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88" name="Rectangle 532"/>
            <p:cNvSpPr>
              <a:spLocks noChangeArrowheads="1"/>
            </p:cNvSpPr>
            <p:nvPr/>
          </p:nvSpPr>
          <p:spPr bwMode="auto">
            <a:xfrm>
              <a:off x="1668" y="3098"/>
              <a:ext cx="46" cy="45"/>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89" name="Rectangle 533"/>
            <p:cNvSpPr>
              <a:spLocks noChangeArrowheads="1"/>
            </p:cNvSpPr>
            <p:nvPr/>
          </p:nvSpPr>
          <p:spPr bwMode="auto">
            <a:xfrm>
              <a:off x="1795" y="3159"/>
              <a:ext cx="45" cy="45"/>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90" name="Rectangle 534"/>
            <p:cNvSpPr>
              <a:spLocks noChangeArrowheads="1"/>
            </p:cNvSpPr>
            <p:nvPr/>
          </p:nvSpPr>
          <p:spPr bwMode="auto">
            <a:xfrm>
              <a:off x="1921" y="3194"/>
              <a:ext cx="45" cy="45"/>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91" name="Line 535"/>
            <p:cNvSpPr>
              <a:spLocks noChangeShapeType="1"/>
            </p:cNvSpPr>
            <p:nvPr/>
          </p:nvSpPr>
          <p:spPr bwMode="auto">
            <a:xfrm>
              <a:off x="1835" y="2839"/>
              <a:ext cx="112" cy="0"/>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92" name="Oval 536"/>
            <p:cNvSpPr>
              <a:spLocks noChangeArrowheads="1"/>
            </p:cNvSpPr>
            <p:nvPr/>
          </p:nvSpPr>
          <p:spPr bwMode="auto">
            <a:xfrm>
              <a:off x="1869" y="2818"/>
              <a:ext cx="38" cy="38"/>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93" name="Rectangle 537"/>
            <p:cNvSpPr>
              <a:spLocks noChangeArrowheads="1"/>
            </p:cNvSpPr>
            <p:nvPr/>
          </p:nvSpPr>
          <p:spPr bwMode="auto">
            <a:xfrm>
              <a:off x="1963" y="2804"/>
              <a:ext cx="54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Accumbens</a:t>
              </a:r>
              <a:endParaRPr lang="en-US" sz="1200">
                <a:solidFill>
                  <a:srgbClr val="000000"/>
                </a:solidFill>
                <a:latin typeface="Helvetica" charset="0"/>
                <a:ea typeface="ＭＳ Ｐゴシック" charset="0"/>
                <a:cs typeface="Arial" charset="0"/>
              </a:endParaRPr>
            </a:p>
          </p:txBody>
        </p:sp>
        <p:sp>
          <p:nvSpPr>
            <p:cNvPr id="71194" name="Line 538"/>
            <p:cNvSpPr>
              <a:spLocks noChangeShapeType="1"/>
            </p:cNvSpPr>
            <p:nvPr/>
          </p:nvSpPr>
          <p:spPr bwMode="auto">
            <a:xfrm>
              <a:off x="1835" y="2932"/>
              <a:ext cx="112" cy="0"/>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95" name="Rectangle 539"/>
            <p:cNvSpPr>
              <a:spLocks noChangeArrowheads="1"/>
            </p:cNvSpPr>
            <p:nvPr/>
          </p:nvSpPr>
          <p:spPr bwMode="auto">
            <a:xfrm>
              <a:off x="1869" y="2911"/>
              <a:ext cx="38" cy="38"/>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96" name="Rectangle 540"/>
            <p:cNvSpPr>
              <a:spLocks noChangeArrowheads="1"/>
            </p:cNvSpPr>
            <p:nvPr/>
          </p:nvSpPr>
          <p:spPr bwMode="auto">
            <a:xfrm>
              <a:off x="1963" y="2897"/>
              <a:ext cx="378"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914400" eaLnBrk="0" fontAlgn="base" hangingPunct="0">
                <a:spcBef>
                  <a:spcPct val="0"/>
                </a:spcBef>
                <a:spcAft>
                  <a:spcPct val="0"/>
                </a:spcAft>
              </a:pPr>
              <a:r>
                <a:rPr lang="en-US" sz="1200" b="1">
                  <a:solidFill>
                    <a:srgbClr val="FFFFFF"/>
                  </a:solidFill>
                  <a:latin typeface="Helvetica" charset="0"/>
                  <a:ea typeface="ＭＳ Ｐゴシック" charset="0"/>
                  <a:cs typeface="Arial" charset="0"/>
                </a:rPr>
                <a:t>Caudate</a:t>
              </a:r>
              <a:endParaRPr lang="en-US" sz="1200">
                <a:solidFill>
                  <a:srgbClr val="000000"/>
                </a:solidFill>
                <a:latin typeface="Helvetica" charset="0"/>
                <a:ea typeface="ＭＳ Ｐゴシック" charset="0"/>
                <a:cs typeface="Arial" charset="0"/>
              </a:endParaRPr>
            </a:p>
          </p:txBody>
        </p:sp>
        <p:sp>
          <p:nvSpPr>
            <p:cNvPr id="71197" name="Line 541"/>
            <p:cNvSpPr>
              <a:spLocks noChangeShapeType="1"/>
            </p:cNvSpPr>
            <p:nvPr/>
          </p:nvSpPr>
          <p:spPr bwMode="auto">
            <a:xfrm>
              <a:off x="697" y="3320"/>
              <a:ext cx="21"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98" name="Line 542"/>
            <p:cNvSpPr>
              <a:spLocks noChangeShapeType="1"/>
            </p:cNvSpPr>
            <p:nvPr/>
          </p:nvSpPr>
          <p:spPr bwMode="auto">
            <a:xfrm>
              <a:off x="716" y="3549"/>
              <a:ext cx="0" cy="19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199" name="Line 543"/>
            <p:cNvSpPr>
              <a:spLocks noChangeShapeType="1"/>
            </p:cNvSpPr>
            <p:nvPr/>
          </p:nvSpPr>
          <p:spPr bwMode="auto">
            <a:xfrm flipV="1">
              <a:off x="688" y="3532"/>
              <a:ext cx="63"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200" name="Line 544"/>
            <p:cNvSpPr>
              <a:spLocks noChangeShapeType="1"/>
            </p:cNvSpPr>
            <p:nvPr/>
          </p:nvSpPr>
          <p:spPr bwMode="auto">
            <a:xfrm flipV="1">
              <a:off x="686" y="3503"/>
              <a:ext cx="63"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Helvetica" charset="0"/>
                <a:ea typeface="ＭＳ Ｐゴシック" charset="0"/>
              </a:endParaRPr>
            </a:p>
          </p:txBody>
        </p:sp>
        <p:sp>
          <p:nvSpPr>
            <p:cNvPr id="71201" name="Text Box 545"/>
            <p:cNvSpPr txBox="1">
              <a:spLocks noChangeArrowheads="1"/>
            </p:cNvSpPr>
            <p:nvPr/>
          </p:nvSpPr>
          <p:spPr bwMode="auto">
            <a:xfrm>
              <a:off x="1749" y="2482"/>
              <a:ext cx="88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defTabSz="914400" fontAlgn="base">
                <a:spcBef>
                  <a:spcPct val="0"/>
                </a:spcBef>
                <a:spcAft>
                  <a:spcPct val="0"/>
                </a:spcAft>
              </a:pPr>
              <a:r>
                <a:rPr lang="en-US" sz="2000" b="1">
                  <a:solidFill>
                    <a:srgbClr val="FFFF00"/>
                  </a:solidFill>
                  <a:latin typeface="Helvetica" charset="0"/>
                  <a:ea typeface="ＭＳ Ｐゴシック" charset="0"/>
                  <a:cs typeface="Arial" charset="0"/>
                </a:rPr>
                <a:t>NICOTINE</a:t>
              </a:r>
            </a:p>
          </p:txBody>
        </p:sp>
      </p:grpSp>
      <p:sp>
        <p:nvSpPr>
          <p:cNvPr id="71203" name="Rectangle 547"/>
          <p:cNvSpPr>
            <a:spLocks noChangeArrowheads="1"/>
          </p:cNvSpPr>
          <p:nvPr/>
        </p:nvSpPr>
        <p:spPr bwMode="auto">
          <a:xfrm>
            <a:off x="6162675" y="6583363"/>
            <a:ext cx="27924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914400" eaLnBrk="0" fontAlgn="base" hangingPunct="0">
              <a:spcBef>
                <a:spcPct val="0"/>
              </a:spcBef>
              <a:spcAft>
                <a:spcPct val="0"/>
              </a:spcAft>
            </a:pPr>
            <a:r>
              <a:rPr lang="en-US" sz="1200" i="1">
                <a:solidFill>
                  <a:srgbClr val="000000"/>
                </a:solidFill>
                <a:latin typeface="Helvetica" charset="0"/>
                <a:ea typeface="ＭＳ Ｐゴシック" charset="0"/>
                <a:cs typeface="Arial" charset="0"/>
              </a:rPr>
              <a:t>Di Chiara and Imperato, PNAS, 1988</a:t>
            </a:r>
            <a:endParaRPr lang="en-US" sz="1200" i="1">
              <a:solidFill>
                <a:srgbClr val="CC00CC"/>
              </a:solidFill>
              <a:latin typeface="Helvetica" charset="0"/>
              <a:ea typeface="ＭＳ Ｐゴシック" charset="0"/>
              <a:cs typeface="Arial" charset="0"/>
            </a:endParaRPr>
          </a:p>
        </p:txBody>
      </p:sp>
      <p:sp>
        <p:nvSpPr>
          <p:cNvPr id="4" name="TextBox 3"/>
          <p:cNvSpPr txBox="1"/>
          <p:nvPr/>
        </p:nvSpPr>
        <p:spPr>
          <a:xfrm>
            <a:off x="1161111" y="180617"/>
            <a:ext cx="6431167" cy="584776"/>
          </a:xfrm>
          <a:prstGeom prst="rect">
            <a:avLst/>
          </a:prstGeom>
          <a:noFill/>
        </p:spPr>
        <p:txBody>
          <a:bodyPr wrap="none" rtlCol="0">
            <a:spAutoFit/>
          </a:bodyPr>
          <a:lstStyle/>
          <a:p>
            <a:r>
              <a:rPr lang="en-US" sz="3200" dirty="0" smtClean="0">
                <a:solidFill>
                  <a:srgbClr val="000000"/>
                </a:solidFill>
                <a:latin typeface="Goudy Old Style"/>
                <a:ea typeface="ＭＳ Ｐゴシック"/>
                <a:cs typeface="Goudy Old Style"/>
              </a:rPr>
              <a:t>Effects of Drugs on Dopamine Release</a:t>
            </a:r>
            <a:endParaRPr lang="en-US" sz="3200" dirty="0">
              <a:solidFill>
                <a:srgbClr val="000000"/>
              </a:solidFill>
              <a:latin typeface="Goudy Old Style"/>
              <a:ea typeface="ＭＳ Ｐゴシック"/>
              <a:cs typeface="Goudy Old Style"/>
            </a:endParaRPr>
          </a:p>
        </p:txBody>
      </p:sp>
    </p:spTree>
    <p:extLst>
      <p:ext uri="{BB962C8B-B14F-4D97-AF65-F5344CB8AC3E}">
        <p14:creationId xmlns:p14="http://schemas.microsoft.com/office/powerpoint/2010/main" val="296552714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TotalTime>
  <Words>4636</Words>
  <Application>Microsoft Macintosh PowerPoint</Application>
  <PresentationFormat>On-screen Show (4:3)</PresentationFormat>
  <Paragraphs>360</Paragraphs>
  <Slides>54</Slides>
  <Notes>24</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Brain Drain: Neurological Considerations of Brain Drain</vt:lpstr>
      <vt:lpstr>PowerPoint Presentation</vt:lpstr>
      <vt:lpstr>PowerPoint Presentation</vt:lpstr>
      <vt:lpstr>PowerPoint Presentation</vt:lpstr>
      <vt:lpstr>PowerPoint Presentation</vt:lpstr>
      <vt:lpstr>PowerPoint Presentation</vt:lpstr>
      <vt:lpstr>Focus</vt:lpstr>
      <vt:lpstr>PowerPoint Presentation</vt:lpstr>
      <vt:lpstr>PowerPoint Presentation</vt:lpstr>
      <vt:lpstr>PowerPoint Presentation</vt:lpstr>
      <vt:lpstr>It’s in your DNA!</vt:lpstr>
      <vt:lpstr>PowerPoint Presentation</vt:lpstr>
      <vt:lpstr>PowerPoint Presentation</vt:lpstr>
      <vt:lpstr>DeltaFosB- a molecular switch which turns on a powerful reward learning “signaling cascade”</vt:lpstr>
      <vt:lpstr>Thinking “Changes” Your Brain!</vt:lpstr>
      <vt:lpstr>Images from Pitchers et al., 2010, Biological Psychiatry</vt:lpstr>
      <vt:lpstr> </vt:lpstr>
      <vt:lpstr>Visible Neuroplasticity – Brain Footprints</vt:lpstr>
      <vt:lpstr>Neuroplasticity</vt:lpstr>
      <vt:lpstr>PowerPoint Presentation</vt:lpstr>
      <vt:lpstr>PowerPoint Presentation</vt:lpstr>
      <vt:lpstr>PowerPoint Presentation</vt:lpstr>
      <vt:lpstr>Brain Stucture and Functional Connectivity Associated With Pornography Consumption: The Brain on Porn</vt:lpstr>
      <vt:lpstr>Pornography impairs  working memory function</vt:lpstr>
      <vt:lpstr>Cognitive Brain vs Limbic Brain?  No Contest!</vt:lpstr>
      <vt:lpstr>Driving while intoxicated?</vt:lpstr>
      <vt:lpstr>PowerPoint Presentation</vt:lpstr>
      <vt:lpstr>PowerPoint Presentation</vt:lpstr>
      <vt:lpstr>“An Israeli rabbi has given his blessing to female agents of Israel's foreign secret service, Mossad, who may be required to have sex with the enemy in so-called ‘honey-pot’ missions against terrorists. Rabbi Ari Shvat's ruling appeared in a study, ‘Illicit sex for the sake of national security,”]’ published by the Tzomet Institute, which studies the interface between religion and modernity.” Haaretz Oct 2010 http://www.haaretz.com/jewish-world/israeli-rabbi-honey-pot-sex-is-kosher-for-female-mossad-agents-1.317288</vt:lpstr>
      <vt:lpstr>Similarities in the Voon Study between  CSB and Drug Addiction</vt:lpstr>
      <vt:lpstr>Nicholas Tinbergen Supra-normal Stimulus</vt:lpstr>
      <vt:lpstr>PowerPoint Presentation</vt:lpstr>
      <vt:lpstr>PowerPoint Presentation</vt:lpstr>
      <vt:lpstr>PowerPoint Presentation</vt:lpstr>
      <vt:lpstr>Supranormal Satisfaction?</vt:lpstr>
      <vt:lpstr> Sexual Conditioning: Learning to like the hum of a computer…  Normal rats avoid cadavarine (smell of dead bodies)  When rats are exposed to cadavarine only during sex, they learn to associate it with sex, and seek it out!</vt:lpstr>
      <vt:lpstr>PowerPoint Presentation</vt:lpstr>
      <vt:lpstr>PowerPoint Presentation</vt:lpstr>
      <vt:lpstr>Top 250 Porn Titles and Aggression…</vt:lpstr>
      <vt:lpstr>Limbic drive wins in a head to head battle with cognition</vt:lpstr>
      <vt:lpstr>PowerPoint Presentation</vt:lpstr>
      <vt:lpstr>PowerPoint Presentation</vt:lpstr>
      <vt:lpstr>Porn-Induced Sexual Dysfunction</vt:lpstr>
      <vt:lpstr>Harry Fisch, MD Cornell Urologist The New Normal</vt:lpstr>
      <vt:lpstr>PowerPoint Presentation</vt:lpstr>
      <vt:lpstr>Multi-modal Neuroplasticity and Megaplasticity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Neurosurgical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Donald Hilton</dc:creator>
  <cp:lastModifiedBy>Donald Hilton</cp:lastModifiedBy>
  <cp:revision>12</cp:revision>
  <dcterms:created xsi:type="dcterms:W3CDTF">2016-10-15T02:43:10Z</dcterms:created>
  <dcterms:modified xsi:type="dcterms:W3CDTF">2016-10-15T12:36:13Z</dcterms:modified>
</cp:coreProperties>
</file>