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84" r:id="rId3"/>
    <p:sldId id="384" r:id="rId4"/>
    <p:sldId id="385" r:id="rId5"/>
    <p:sldId id="364" r:id="rId6"/>
    <p:sldId id="369" r:id="rId7"/>
    <p:sldId id="378" r:id="rId8"/>
    <p:sldId id="368" r:id="rId9"/>
    <p:sldId id="367" r:id="rId10"/>
    <p:sldId id="377" r:id="rId11"/>
    <p:sldId id="366" r:id="rId12"/>
    <p:sldId id="361" r:id="rId13"/>
    <p:sldId id="371" r:id="rId14"/>
    <p:sldId id="349" r:id="rId15"/>
    <p:sldId id="380" r:id="rId16"/>
    <p:sldId id="373" r:id="rId17"/>
    <p:sldId id="374" r:id="rId18"/>
    <p:sldId id="379" r:id="rId19"/>
    <p:sldId id="381" r:id="rId20"/>
    <p:sldId id="375" r:id="rId21"/>
    <p:sldId id="352" r:id="rId22"/>
    <p:sldId id="382" r:id="rId23"/>
    <p:sldId id="3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7" autoAdjust="0"/>
    <p:restoredTop sz="94280" autoAdjust="0"/>
  </p:normalViewPr>
  <p:slideViewPr>
    <p:cSldViewPr>
      <p:cViewPr varScale="1">
        <p:scale>
          <a:sx n="150" d="100"/>
          <a:sy n="150" d="100"/>
        </p:scale>
        <p:origin x="202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'Worksheet 1'!$E$159:$E$170</c:f>
              <c:strCache>
                <c:ptCount val="12"/>
                <c:pt idx="0">
                  <c:v>Trafficked</c:v>
                </c:pt>
                <c:pt idx="1">
                  <c:v>Suicide</c:v>
                </c:pt>
                <c:pt idx="2">
                  <c:v>Sexual Abuse</c:v>
                </c:pt>
                <c:pt idx="3">
                  <c:v>Physical Abuse</c:v>
                </c:pt>
                <c:pt idx="4">
                  <c:v>Other</c:v>
                </c:pt>
                <c:pt idx="5">
                  <c:v>Neglect</c:v>
                </c:pt>
                <c:pt idx="6">
                  <c:v>Moral Danger</c:v>
                </c:pt>
                <c:pt idx="7">
                  <c:v>Lost</c:v>
                </c:pt>
                <c:pt idx="8">
                  <c:v>Lacking Care and Guardianship</c:v>
                </c:pt>
                <c:pt idx="9">
                  <c:v>Emotional Abuse</c:v>
                </c:pt>
                <c:pt idx="10">
                  <c:v>Child is Found Begging or Receiving Alms</c:v>
                </c:pt>
                <c:pt idx="11">
                  <c:v>Beyond Control</c:v>
                </c:pt>
              </c:strCache>
            </c:strRef>
          </c:cat>
          <c:val>
            <c:numRef>
              <c:f>'Worksheet 1'!$F$159:$F$170</c:f>
              <c:numCache>
                <c:formatCode>0.00%</c:formatCode>
                <c:ptCount val="12"/>
                <c:pt idx="0">
                  <c:v>2.0000000000000001E-4</c:v>
                </c:pt>
                <c:pt idx="1">
                  <c:v>1.06E-2</c:v>
                </c:pt>
                <c:pt idx="2">
                  <c:v>0.22439999999999999</c:v>
                </c:pt>
                <c:pt idx="3">
                  <c:v>0.15540000000000001</c:v>
                </c:pt>
                <c:pt idx="4">
                  <c:v>4.2799999999999998E-2</c:v>
                </c:pt>
                <c:pt idx="5">
                  <c:v>0.2175</c:v>
                </c:pt>
                <c:pt idx="6">
                  <c:v>1.7999999999999999E-2</c:v>
                </c:pt>
                <c:pt idx="7">
                  <c:v>3.3E-3</c:v>
                </c:pt>
                <c:pt idx="8">
                  <c:v>0.13500000000000001</c:v>
                </c:pt>
                <c:pt idx="9">
                  <c:v>8.7099999999999997E-2</c:v>
                </c:pt>
                <c:pt idx="10">
                  <c:v>6.7000000000000002E-3</c:v>
                </c:pt>
                <c:pt idx="11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5-4FFD-99D0-44CD35ABBA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983680"/>
        <c:axId val="32991104"/>
      </c:barChart>
      <c:catAx>
        <c:axId val="32983680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/>
                  <a:t>Category</a:t>
                </a:r>
                <a:r>
                  <a:rPr lang="en-GB" sz="1200" b="1" baseline="0"/>
                  <a:t> of Care and Protection</a:t>
                </a:r>
                <a:endParaRPr lang="en-GB" sz="1200" b="1"/>
              </a:p>
            </c:rich>
          </c:tx>
          <c:layout>
            <c:manualLayout>
              <c:xMode val="edge"/>
              <c:yMode val="edge"/>
              <c:x val="2.2570379169645917E-2"/>
              <c:y val="0.310764720514165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91104"/>
        <c:crosses val="autoZero"/>
        <c:auto val="1"/>
        <c:lblAlgn val="ctr"/>
        <c:lblOffset val="100"/>
        <c:noMultiLvlLbl val="0"/>
      </c:catAx>
      <c:valAx>
        <c:axId val="329911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/>
                  <a:t>Percentage</a:t>
                </a:r>
                <a:r>
                  <a:rPr lang="en-GB" sz="1200" b="1" baseline="0"/>
                  <a:t> of Clients</a:t>
                </a:r>
                <a:endParaRPr lang="en-GB" sz="1200" b="1"/>
              </a:p>
            </c:rich>
          </c:tx>
          <c:layout>
            <c:manualLayout>
              <c:xMode val="edge"/>
              <c:yMode val="edge"/>
              <c:x val="0.49668336038873645"/>
              <c:y val="0.96450285349784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EAB25-AF9F-47B1-A0AC-AA6AD52FFC80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0FF7A-B324-42F2-9588-9B316A9195F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1015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56725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10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2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11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58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1426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6382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1834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97587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73566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84180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34116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19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2411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2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20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13325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21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0461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22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64188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0FF7A-B324-42F2-9588-9B316A9195F8}" type="slidenum">
              <a:rPr lang="en-TT" smtClean="0"/>
              <a:t>23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0170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3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4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4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5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9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6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6EF60-7059-4C7E-BA98-AA09CA0571D5}" type="slidenum">
              <a:rPr lang="en-TT" smtClean="0"/>
              <a:t>7</a:t>
            </a:fld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1312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8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71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A9D6-A44F-4A98-ADDF-A9217D9CFFDA}" type="slidenum">
              <a:rPr lang="en-TT" smtClean="0">
                <a:solidFill>
                  <a:prstClr val="black"/>
                </a:solidFill>
              </a:rPr>
              <a:pPr/>
              <a:t>9</a:t>
            </a:fld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7239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0617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4252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491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0542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1862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722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0628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9272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3415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9539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06D1-5FD6-4EC7-96FF-FC2F8BF54F1F}" type="datetimeFigureOut">
              <a:rPr lang="en-TT" smtClean="0"/>
              <a:t>14/10/2016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0992-02EF-48C7-9E7F-45AD7872C12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7554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gistry@ttchildren.or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communications@ttchildren.org" TargetMode="External"/><Relationship Id="rId3" Type="http://schemas.openxmlformats.org/officeDocument/2006/relationships/image" Target="../media/image7.jpeg"/><Relationship Id="rId7" Type="http://schemas.openxmlformats.org/officeDocument/2006/relationships/hyperlink" Target="mailto:registry@ttchildren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tchildren.org/" TargetMode="External"/><Relationship Id="rId5" Type="http://schemas.openxmlformats.org/officeDocument/2006/relationships/hyperlink" Target="mailto:info@ttchildren.org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7776864" cy="1143000"/>
          </a:xfrm>
        </p:spPr>
        <p:txBody>
          <a:bodyPr/>
          <a:lstStyle/>
          <a:p>
            <a:endParaRPr lang="en-T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"/>
          <a:stretch/>
        </p:blipFill>
        <p:spPr bwMode="auto">
          <a:xfrm>
            <a:off x="695" y="0"/>
            <a:ext cx="91433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4800" b="1" i="1" dirty="0">
                <a:solidFill>
                  <a:schemeClr val="bg1"/>
                </a:solidFill>
              </a:rPr>
              <a:t>Pornography: </a:t>
            </a:r>
          </a:p>
          <a:p>
            <a:pPr algn="ctr"/>
            <a:r>
              <a:rPr lang="en-TT" sz="4800" b="1" i="1" dirty="0">
                <a:solidFill>
                  <a:schemeClr val="bg1"/>
                </a:solidFill>
              </a:rPr>
              <a:t>Protecting Our Children </a:t>
            </a:r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29309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b="1" dirty="0">
                <a:solidFill>
                  <a:schemeClr val="bg2"/>
                </a:solidFill>
              </a:rPr>
              <a:t>Dr. Saran Looby</a:t>
            </a:r>
          </a:p>
          <a:p>
            <a:r>
              <a:rPr lang="en-TT" dirty="0">
                <a:solidFill>
                  <a:schemeClr val="bg2"/>
                </a:solidFill>
              </a:rPr>
              <a:t>Clinical Psychologist</a:t>
            </a:r>
          </a:p>
          <a:p>
            <a:endParaRPr lang="en-TT" dirty="0">
              <a:solidFill>
                <a:schemeClr val="bg2"/>
              </a:solidFill>
            </a:endParaRPr>
          </a:p>
          <a:p>
            <a:endParaRPr lang="en-TT" dirty="0">
              <a:solidFill>
                <a:schemeClr val="bg2"/>
              </a:solidFill>
            </a:endParaRPr>
          </a:p>
          <a:p>
            <a:r>
              <a:rPr lang="en-TT" b="1" dirty="0">
                <a:solidFill>
                  <a:schemeClr val="bg2"/>
                </a:solidFill>
              </a:rPr>
              <a:t>Saturday 15</a:t>
            </a:r>
            <a:r>
              <a:rPr lang="en-TT" b="1" baseline="30000" dirty="0">
                <a:solidFill>
                  <a:schemeClr val="bg2"/>
                </a:solidFill>
              </a:rPr>
              <a:t>th</a:t>
            </a:r>
            <a:r>
              <a:rPr lang="en-TT" b="1" dirty="0">
                <a:solidFill>
                  <a:schemeClr val="bg2"/>
                </a:solidFill>
              </a:rPr>
              <a:t> October</a:t>
            </a:r>
            <a:r>
              <a:rPr lang="en-TT" b="1">
                <a:solidFill>
                  <a:schemeClr val="bg2"/>
                </a:solidFill>
              </a:rPr>
              <a:t>, 2016</a:t>
            </a:r>
            <a:endParaRPr lang="en-TT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8874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140439"/>
            <a:ext cx="73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516" y="1340768"/>
            <a:ext cx="8712968" cy="65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TT" sz="2000" b="1" u="sng" dirty="0"/>
              <a:t>Trinidad and Tobago</a:t>
            </a:r>
          </a:p>
          <a:p>
            <a:pPr lvl="0">
              <a:spcBef>
                <a:spcPts val="0"/>
              </a:spcBef>
              <a:buNone/>
            </a:pPr>
            <a:r>
              <a:rPr lang="en-TT" sz="2000" b="1" dirty="0"/>
              <a:t>64%</a:t>
            </a:r>
            <a:r>
              <a:rPr lang="en-TT" sz="2000" dirty="0"/>
              <a:t> of the population in Trinidad and Tobago use the Internet.</a:t>
            </a:r>
          </a:p>
          <a:p>
            <a:pPr lvl="0">
              <a:spcBef>
                <a:spcPts val="0"/>
              </a:spcBef>
              <a:buNone/>
            </a:pPr>
            <a:endParaRPr lang="en-TT" sz="1400" b="1" dirty="0"/>
          </a:p>
          <a:p>
            <a:pPr lvl="0">
              <a:spcBef>
                <a:spcPts val="0"/>
              </a:spcBef>
              <a:buNone/>
            </a:pPr>
            <a:r>
              <a:rPr lang="en-TT" sz="2000" b="1" u="sng" dirty="0"/>
              <a:t>United States of America</a:t>
            </a:r>
          </a:p>
          <a:p>
            <a:pPr lvl="0">
              <a:spcBef>
                <a:spcPts val="0"/>
              </a:spcBef>
              <a:buNone/>
            </a:pPr>
            <a:r>
              <a:rPr lang="en-TT" sz="2000" b="1" dirty="0"/>
              <a:t>70% </a:t>
            </a:r>
            <a:r>
              <a:rPr lang="en-TT" sz="2000" dirty="0"/>
              <a:t>of children ages 7 to 18 have accidentally encountered online pornography while doing homework. </a:t>
            </a:r>
          </a:p>
          <a:p>
            <a:pPr lvl="0">
              <a:spcAft>
                <a:spcPts val="600"/>
              </a:spcAft>
              <a:buNone/>
            </a:pPr>
            <a:r>
              <a:rPr lang="en-TT" sz="2000" b="1" dirty="0"/>
              <a:t>90% </a:t>
            </a:r>
            <a:r>
              <a:rPr lang="en-TT" sz="2000" dirty="0"/>
              <a:t>of children ages 8-16 have seen online pornography.</a:t>
            </a:r>
          </a:p>
          <a:p>
            <a:pPr lvl="0">
              <a:spcAft>
                <a:spcPts val="600"/>
              </a:spcAft>
              <a:buNone/>
            </a:pPr>
            <a:r>
              <a:rPr lang="en-TT" sz="2000" b="1" dirty="0"/>
              <a:t>22% </a:t>
            </a:r>
            <a:r>
              <a:rPr lang="en-TT" sz="2000" dirty="0"/>
              <a:t>of teenage girls say they posted nude or semi-nude photos or videos of themselves online.</a:t>
            </a:r>
          </a:p>
          <a:p>
            <a:pPr lvl="0">
              <a:spcAft>
                <a:spcPts val="600"/>
              </a:spcAft>
              <a:buNone/>
            </a:pPr>
            <a:r>
              <a:rPr lang="en-TT" sz="2000" b="1" dirty="0"/>
              <a:t>20% </a:t>
            </a:r>
            <a:r>
              <a:rPr lang="en-TT" sz="2000" dirty="0"/>
              <a:t>of all Internet pornography involves children, with more than 20,000 new images posted weekly.</a:t>
            </a:r>
          </a:p>
          <a:p>
            <a:pPr lvl="0">
              <a:spcAft>
                <a:spcPts val="600"/>
              </a:spcAft>
              <a:buNone/>
            </a:pPr>
            <a:r>
              <a:rPr lang="en-TT" sz="2000" dirty="0"/>
              <a:t>Only</a:t>
            </a:r>
            <a:r>
              <a:rPr lang="en-TT" sz="2000" b="1" dirty="0"/>
              <a:t> 1/3 </a:t>
            </a:r>
            <a:r>
              <a:rPr lang="en-TT" sz="2000" dirty="0"/>
              <a:t>of households with Internet access are protecting their children with filtering or blocking software.</a:t>
            </a:r>
          </a:p>
          <a:p>
            <a:pPr lvl="0">
              <a:spcAft>
                <a:spcPts val="600"/>
              </a:spcAft>
            </a:pPr>
            <a:endParaRPr lang="en-TT" sz="1000" dirty="0"/>
          </a:p>
          <a:p>
            <a:r>
              <a:rPr lang="en-TT" sz="600" dirty="0"/>
              <a:t>United Nations </a:t>
            </a:r>
            <a:r>
              <a:rPr lang="en-TT" sz="600" dirty="0" err="1"/>
              <a:t>Statiistics</a:t>
            </a:r>
            <a:r>
              <a:rPr lang="en-TT" sz="600" dirty="0"/>
              <a:t> Dept. </a:t>
            </a:r>
            <a:r>
              <a:rPr lang="en-TT" sz="600" dirty="0" err="1"/>
              <a:t>GuardChild</a:t>
            </a:r>
            <a:r>
              <a:rPr lang="en-TT" sz="600" dirty="0"/>
              <a:t> has researched and compiled a list of Child Internet Crime and Abuse Statistics from: The Pew Institute, The National Crime Prevention </a:t>
            </a:r>
            <a:r>
              <a:rPr lang="en-TT" sz="600" dirty="0" err="1"/>
              <a:t>Center</a:t>
            </a:r>
            <a:r>
              <a:rPr lang="en-TT" sz="600" dirty="0"/>
              <a:t>, The University of New Hampshire, Youth Internet Safety Survey, The National </a:t>
            </a:r>
            <a:r>
              <a:rPr lang="en-TT" sz="600" dirty="0" err="1"/>
              <a:t>Center</a:t>
            </a:r>
            <a:r>
              <a:rPr lang="en-TT" sz="600" dirty="0"/>
              <a:t> for Missing and Exploited Children, Crimes Against Children Resource </a:t>
            </a:r>
            <a:r>
              <a:rPr lang="en-TT" sz="600" dirty="0" err="1"/>
              <a:t>Center</a:t>
            </a:r>
            <a:r>
              <a:rPr lang="en-TT" sz="600" dirty="0"/>
              <a:t>, Child Exploitation and Online Protection, Psychologies Magazine, Project Tomorrow, FBI, Cox Communications and other resources. Accessed at wwww.guardchild.com/</a:t>
            </a:r>
            <a:r>
              <a:rPr lang="en-TT" sz="600" dirty="0" err="1"/>
              <a:t>statistcs</a:t>
            </a:r>
            <a:r>
              <a:rPr lang="en-TT" sz="600" dirty="0"/>
              <a:t> on Oct 9, 2016</a:t>
            </a:r>
            <a:endParaRPr lang="en-TT" sz="6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lvl="3" indent="0">
              <a:spcAft>
                <a:spcPts val="600"/>
              </a:spcAft>
              <a:buNone/>
            </a:pPr>
            <a:endParaRPr lang="en-TT" sz="2400" dirty="0"/>
          </a:p>
          <a:p>
            <a:pPr>
              <a:spcAft>
                <a:spcPts val="600"/>
              </a:spcAft>
              <a:buNone/>
            </a:pPr>
            <a:endParaRPr lang="en-TT" sz="2400" dirty="0"/>
          </a:p>
          <a:p>
            <a:pPr marL="342900" indent="-342900"/>
            <a:endParaRPr lang="en-T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9686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140439"/>
            <a:ext cx="732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Statistics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516" y="1340768"/>
            <a:ext cx="8712968" cy="658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TT" sz="2400" u="sng" dirty="0"/>
              <a:t>Trinidad and Tobago</a:t>
            </a:r>
          </a:p>
          <a:p>
            <a:pPr lvl="0">
              <a:spcBef>
                <a:spcPts val="0"/>
              </a:spcBef>
              <a:buNone/>
            </a:pPr>
            <a:r>
              <a:rPr lang="en-TT" sz="2400" b="1" dirty="0"/>
              <a:t>64%</a:t>
            </a:r>
            <a:r>
              <a:rPr lang="en-TT" sz="2400" dirty="0"/>
              <a:t> of the population in Trinidad and Tobago use the Internet</a:t>
            </a:r>
          </a:p>
          <a:p>
            <a:pPr lvl="0">
              <a:spcBef>
                <a:spcPts val="0"/>
              </a:spcBef>
              <a:buNone/>
            </a:pPr>
            <a:endParaRPr lang="en-TT" sz="1600" b="1" dirty="0"/>
          </a:p>
          <a:p>
            <a:pPr lvl="0">
              <a:spcBef>
                <a:spcPts val="0"/>
              </a:spcBef>
              <a:buNone/>
            </a:pPr>
            <a:r>
              <a:rPr lang="en-TT" sz="2400" u="sng" dirty="0"/>
              <a:t>United States of America</a:t>
            </a:r>
          </a:p>
          <a:p>
            <a:pPr lvl="0">
              <a:spcBef>
                <a:spcPts val="0"/>
              </a:spcBef>
              <a:buNone/>
            </a:pPr>
            <a:r>
              <a:rPr lang="en-TT" sz="2400" b="1" dirty="0"/>
              <a:t>70% </a:t>
            </a:r>
            <a:r>
              <a:rPr lang="en-TT" sz="2400" dirty="0"/>
              <a:t>of children 7 to 18 years old have accidentally encountered online pornography while doing homework. </a:t>
            </a:r>
          </a:p>
          <a:p>
            <a:pPr lvl="0">
              <a:spcAft>
                <a:spcPts val="600"/>
              </a:spcAft>
              <a:buNone/>
            </a:pPr>
            <a:r>
              <a:rPr lang="en-TT" sz="2400" b="1" dirty="0"/>
              <a:t>90% </a:t>
            </a:r>
            <a:r>
              <a:rPr lang="en-TT" sz="2400" dirty="0"/>
              <a:t>of children ages 8-16 have seen online pornography.</a:t>
            </a:r>
          </a:p>
          <a:p>
            <a:pPr lvl="0">
              <a:spcAft>
                <a:spcPts val="600"/>
              </a:spcAft>
              <a:buNone/>
            </a:pPr>
            <a:r>
              <a:rPr lang="en-TT" sz="2400" b="1" dirty="0"/>
              <a:t>22% </a:t>
            </a:r>
            <a:r>
              <a:rPr lang="en-TT" sz="2400" dirty="0"/>
              <a:t>of teenage girls say they posted nude or semi-nude photos or videos of themselves online.</a:t>
            </a:r>
          </a:p>
          <a:p>
            <a:pPr lvl="0">
              <a:spcAft>
                <a:spcPts val="600"/>
              </a:spcAft>
              <a:buNone/>
            </a:pPr>
            <a:r>
              <a:rPr lang="en-TT" sz="2400" b="1" dirty="0"/>
              <a:t>20% </a:t>
            </a:r>
            <a:r>
              <a:rPr lang="en-TT" sz="2400" dirty="0"/>
              <a:t>of all Internet pornography involves children, with more than 20,000 new images posted weekly.</a:t>
            </a:r>
          </a:p>
          <a:p>
            <a:pPr lvl="0">
              <a:spcAft>
                <a:spcPts val="600"/>
              </a:spcAft>
              <a:buNone/>
            </a:pPr>
            <a:r>
              <a:rPr lang="en-TT" sz="2400" dirty="0"/>
              <a:t>Only</a:t>
            </a:r>
            <a:r>
              <a:rPr lang="en-TT" sz="2400" b="1" dirty="0"/>
              <a:t> 1/3 </a:t>
            </a:r>
            <a:r>
              <a:rPr lang="en-TT" sz="2400" dirty="0"/>
              <a:t>of households with Internet access are protecting their children with filtering or blocking software.</a:t>
            </a:r>
          </a:p>
          <a:p>
            <a:pPr lvl="0">
              <a:spcAft>
                <a:spcPts val="600"/>
              </a:spcAft>
              <a:buNone/>
            </a:pPr>
            <a:r>
              <a:rPr lang="en-TT" sz="500" dirty="0"/>
              <a:t>United Nations </a:t>
            </a:r>
            <a:r>
              <a:rPr lang="en-TT" sz="500" dirty="0" err="1"/>
              <a:t>Statiistics</a:t>
            </a:r>
            <a:r>
              <a:rPr lang="en-TT" sz="500" dirty="0"/>
              <a:t> Dept. </a:t>
            </a:r>
            <a:r>
              <a:rPr lang="en-TT" sz="500" dirty="0" err="1"/>
              <a:t>GuardChild</a:t>
            </a:r>
            <a:r>
              <a:rPr lang="en-TT" sz="500" dirty="0"/>
              <a:t> has researched and compiled a list of Child Internet Crime and Abuse Statistics from: The Pew Institute, The National Crime Prevention </a:t>
            </a:r>
            <a:r>
              <a:rPr lang="en-TT" sz="500" dirty="0" err="1"/>
              <a:t>Center</a:t>
            </a:r>
            <a:r>
              <a:rPr lang="en-TT" sz="500" dirty="0"/>
              <a:t>, The University of New Hampshire, Youth Internet Safety Survey, The National </a:t>
            </a:r>
            <a:r>
              <a:rPr lang="en-TT" sz="500" dirty="0" err="1"/>
              <a:t>Center</a:t>
            </a:r>
            <a:r>
              <a:rPr lang="en-TT" sz="500" dirty="0"/>
              <a:t> for Missing and Exploited Children, Crimes Against Children Resource </a:t>
            </a:r>
            <a:r>
              <a:rPr lang="en-TT" sz="500" dirty="0" err="1"/>
              <a:t>Center</a:t>
            </a:r>
            <a:r>
              <a:rPr lang="en-TT" sz="500" dirty="0"/>
              <a:t>, Child Exploitation and Online Protection, Psychologies Magazine, Project Tomorrow, FBI, Cox Communications and other resources. Accessed at wwww.guardchild.com/</a:t>
            </a:r>
            <a:r>
              <a:rPr lang="en-TT" sz="500" dirty="0" err="1"/>
              <a:t>statistcs</a:t>
            </a:r>
            <a:r>
              <a:rPr lang="en-TT" sz="500" dirty="0"/>
              <a:t> on Oct 9, 2016</a:t>
            </a:r>
            <a:endParaRPr lang="en-TT" sz="5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lvl="3" indent="0">
              <a:spcAft>
                <a:spcPts val="600"/>
              </a:spcAft>
              <a:buNone/>
            </a:pPr>
            <a:endParaRPr lang="en-TT" sz="2400" dirty="0"/>
          </a:p>
          <a:p>
            <a:pPr marL="342900" indent="-342900"/>
            <a:endParaRPr lang="en-TT" sz="2400" dirty="0">
              <a:solidFill>
                <a:prstClr val="black"/>
              </a:solidFill>
            </a:endParaRPr>
          </a:p>
        </p:txBody>
      </p:sp>
      <p:pic>
        <p:nvPicPr>
          <p:cNvPr id="8" name="Picture 2" descr="\\OTHELLO\Data\ATewari\Documents\Communications\Power Point Templates\CA PP Templates new-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516" y="786770"/>
            <a:ext cx="49325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4400" b="1" dirty="0">
                <a:solidFill>
                  <a:schemeClr val="bg1"/>
                </a:solidFill>
              </a:rPr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234815634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0096" y="-13244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Pornography Involving Children:</a:t>
            </a:r>
          </a:p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Determinants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50" y="1029379"/>
            <a:ext cx="8425402" cy="5667604"/>
          </a:xfrm>
          <a:prstGeom prst="rect">
            <a:avLst/>
          </a:prstGeom>
        </p:spPr>
      </p:pic>
      <p:sp>
        <p:nvSpPr>
          <p:cNvPr id="9" name="Star: 32 Points 8"/>
          <p:cNvSpPr/>
          <p:nvPr/>
        </p:nvSpPr>
        <p:spPr>
          <a:xfrm>
            <a:off x="3726271" y="5053088"/>
            <a:ext cx="1440160" cy="1650303"/>
          </a:xfrm>
          <a:prstGeom prst="star32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0287" y="5371363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dirty="0"/>
              <a:t>Porn Involving Children</a:t>
            </a:r>
          </a:p>
        </p:txBody>
      </p:sp>
    </p:spTree>
    <p:extLst>
      <p:ext uri="{BB962C8B-B14F-4D97-AF65-F5344CB8AC3E}">
        <p14:creationId xmlns:p14="http://schemas.microsoft.com/office/powerpoint/2010/main" val="18320910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-40271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Changes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1052736"/>
            <a:ext cx="8712968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66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-4027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Organisations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7957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b="1" i="1" dirty="0"/>
              <a:t>For places of worship, businesses, NGOs, community or youth groups:</a:t>
            </a:r>
          </a:p>
          <a:p>
            <a:endParaRPr lang="en-TT" sz="2400" b="1" i="1" dirty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Implement a Child Safe Policy: Commit to child safety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Put in place strategies to promote participation and empowerment of children. Let all know to report abuse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Put in place Code of Conduct for appropriate behaviour toward children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Two-deep Leadership: No 1:1 contact with children</a:t>
            </a:r>
          </a:p>
        </p:txBody>
      </p:sp>
    </p:spTree>
    <p:extLst>
      <p:ext uri="{BB962C8B-B14F-4D97-AF65-F5344CB8AC3E}">
        <p14:creationId xmlns:p14="http://schemas.microsoft.com/office/powerpoint/2010/main" val="40520132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-4027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Organisations Can Do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Screen staff. Background checks</a:t>
            </a:r>
          </a:p>
          <a:p>
            <a:pPr>
              <a:lnSpc>
                <a:spcPct val="150000"/>
              </a:lnSpc>
            </a:pPr>
            <a:endParaRPr lang="en-TT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Embed supervision and training of practices that reduce child abuse</a:t>
            </a:r>
          </a:p>
          <a:p>
            <a:pPr>
              <a:lnSpc>
                <a:spcPct val="150000"/>
              </a:lnSpc>
            </a:pPr>
            <a:endParaRPr lang="en-TT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Put in place strategies for identifying, and reducing child abuse</a:t>
            </a:r>
          </a:p>
          <a:p>
            <a:pPr>
              <a:lnSpc>
                <a:spcPct val="150000"/>
              </a:lnSpc>
            </a:pPr>
            <a:endParaRPr lang="en-TT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Codify mandatory voluntary processes for responding to and reporting suspected child abuse</a:t>
            </a:r>
          </a:p>
        </p:txBody>
      </p:sp>
    </p:spTree>
    <p:extLst>
      <p:ext uri="{BB962C8B-B14F-4D97-AF65-F5344CB8AC3E}">
        <p14:creationId xmlns:p14="http://schemas.microsoft.com/office/powerpoint/2010/main" val="34150982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-68693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Schools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86819"/>
            <a:ext cx="864096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400" dirty="0"/>
              <a:t>Implement a Child Safe Policy and Code of Conduct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400" dirty="0"/>
              <a:t>Embed supervision &amp; training of practices to reduce child abuse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400" dirty="0"/>
              <a:t>Put in place strategies for identifying, and reducing child abuse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400" dirty="0"/>
              <a:t>Codify processes for responding to and reporting abuse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400" dirty="0"/>
              <a:t>Teach media literacy and ability to critique info online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400" dirty="0"/>
              <a:t>Teach children to identify dangerous situations &amp; end interactions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400" dirty="0"/>
              <a:t>Sex education</a:t>
            </a:r>
          </a:p>
          <a:p>
            <a:pPr marL="1085850" lvl="1" indent="-342900"/>
            <a:r>
              <a:rPr lang="en-TT" sz="2000" dirty="0"/>
              <a:t>Healthy Sexuality                                                 Boundaries</a:t>
            </a:r>
          </a:p>
          <a:p>
            <a:pPr marL="1085850" lvl="1" indent="-342900"/>
            <a:r>
              <a:rPr lang="en-TT" sz="2000" dirty="0"/>
              <a:t>Body Awareness                                                  Relationships</a:t>
            </a:r>
          </a:p>
          <a:p>
            <a:pPr marL="1085850" lvl="1" indent="-342900"/>
            <a:r>
              <a:rPr lang="en-TT" sz="2000" dirty="0"/>
              <a:t>Rights and Responsibilities                                Pornography and its dangers  </a:t>
            </a:r>
          </a:p>
        </p:txBody>
      </p:sp>
    </p:spTree>
    <p:extLst>
      <p:ext uri="{BB962C8B-B14F-4D97-AF65-F5344CB8AC3E}">
        <p14:creationId xmlns:p14="http://schemas.microsoft.com/office/powerpoint/2010/main" val="311930612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-4027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Parents Can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86819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Deal with your own behaviour. Get help if needed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If your children can go online without your help, talk to them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Help children develop their media literacy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Teach dangers of pornography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Convey your values and beliefs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Talk to your children about their lives</a:t>
            </a:r>
          </a:p>
          <a:p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401243139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-4027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Parents Can Do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86819"/>
            <a:ext cx="8712968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Talk to children about sexuality and respectful relationships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Have regular and open discussions about issues with your child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Assess people in your life. Don’t expose your child to </a:t>
            </a:r>
            <a:r>
              <a:rPr lang="en-TT" sz="2500" i="1" dirty="0"/>
              <a:t>risk</a:t>
            </a:r>
            <a:r>
              <a:rPr lang="en-TT" sz="2500" dirty="0"/>
              <a:t> of harm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Monitor your child’s interactions with everyone, especially men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Research resources and enlist others (teacher) to help you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500" dirty="0"/>
              <a:t>If your child discloses: Believe, report, protect. Do not blame</a:t>
            </a:r>
          </a:p>
          <a:p>
            <a:pPr>
              <a:lnSpc>
                <a:spcPct val="150000"/>
              </a:lnSpc>
            </a:pPr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193420769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-4027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Parents Can Do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08004"/>
            <a:ext cx="8640960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Stay Informed of Technology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Set Search Engine to Safe Search mode. Use Family Safety Tools 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Use Parental Controls on computer and TV. No filter will stop 100%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Supervise computer use. Keep computer in open area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Teach children how to protect themselves while online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Look at your child’s browser history</a:t>
            </a:r>
          </a:p>
          <a:p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337286489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140439"/>
            <a:ext cx="73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Child Pornography….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516" y="1340768"/>
            <a:ext cx="8712968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TT" sz="2400" dirty="0"/>
              <a:t>Section 3 of the </a:t>
            </a:r>
            <a:r>
              <a:rPr lang="en-TT" sz="2400" b="1" dirty="0"/>
              <a:t>Children Act, 2012 </a:t>
            </a:r>
            <a:r>
              <a:rPr lang="en-TT" sz="2400" dirty="0"/>
              <a:t>defines child pornography as:</a:t>
            </a:r>
          </a:p>
          <a:p>
            <a:pPr>
              <a:spcAft>
                <a:spcPts val="600"/>
              </a:spcAft>
              <a:buNone/>
            </a:pPr>
            <a:r>
              <a:rPr lang="en-TT" sz="2400" b="1" i="1" dirty="0"/>
              <a:t>“a photograph, film, video or other visual representation, whether or not made by electronic, mechanical, artistic or other methods, that shows, for a sexual purpose –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TT" sz="2400" b="1" i="1" dirty="0"/>
              <a:t>A child engaging in explicit sexual activity or conduct;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TT" sz="2400" b="1" i="1" dirty="0"/>
              <a:t>A child in a sexually explicit pose;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r>
              <a:rPr lang="en-TT" sz="2400" b="1" i="1" dirty="0"/>
              <a:t>Parts of a child’s body pasted to visual representations of parts of an adult’s body or vice versa; or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endParaRPr lang="en-TT" sz="2400" b="1" i="1" dirty="0"/>
          </a:p>
          <a:p>
            <a:pPr algn="r">
              <a:buNone/>
            </a:pPr>
            <a:endParaRPr lang="en-TT" sz="2400" dirty="0"/>
          </a:p>
          <a:p>
            <a:pPr marL="342900" indent="-342900"/>
            <a:endParaRPr lang="en-T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81682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-40271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Parents Can Do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108004"/>
            <a:ext cx="8640960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Know their passwords for phones, social media. Check their activity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Have child restrict social networking to friends. Keep sites private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Look at photos, texts, apps, browser history on child’s phone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/>
              <a:t>Monitor and supervise books, magazines, TV shows and movies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/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>
                <a:solidFill>
                  <a:prstClr val="black"/>
                </a:solidFill>
              </a:rPr>
              <a:t>Limit your child’s use of the phone and social media</a:t>
            </a: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endParaRPr lang="en-TT" sz="2300" dirty="0">
              <a:solidFill>
                <a:prstClr val="black"/>
              </a:solidFill>
            </a:endParaRPr>
          </a:p>
          <a:p>
            <a:pPr marL="342900" indent="-3429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en-TT" sz="2300" dirty="0">
                <a:solidFill>
                  <a:prstClr val="black"/>
                </a:solidFill>
              </a:rPr>
              <a:t>Know your children’s friends and their parents</a:t>
            </a:r>
          </a:p>
          <a:p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353161086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26497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Can 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58" y="1052736"/>
            <a:ext cx="886693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Deal with your own behaviour. Get help if needed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T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TT" sz="2400" dirty="0"/>
              <a:t>Be aware of changes in a child’s: </a:t>
            </a:r>
          </a:p>
          <a:p>
            <a:r>
              <a:rPr lang="en-TT" sz="2400" dirty="0"/>
              <a:t>         Mood                                                  Sexual Behaviour</a:t>
            </a:r>
          </a:p>
          <a:p>
            <a:r>
              <a:rPr lang="en-TT" sz="2400" dirty="0"/>
              <a:t>         Interests                                             Activities</a:t>
            </a:r>
          </a:p>
          <a:p>
            <a:r>
              <a:rPr lang="en-TT" sz="2400" dirty="0"/>
              <a:t>         Friends                                               Conversation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TT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TT" sz="2400" dirty="0"/>
              <a:t>Let children know you value them and love them unconditionally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TT" sz="2400" dirty="0"/>
          </a:p>
          <a:p>
            <a:endParaRPr lang="en-TT" sz="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TT" sz="2400" dirty="0"/>
              <a:t>Be a safe person to a child and respect his/her boundaries</a:t>
            </a:r>
          </a:p>
          <a:p>
            <a:endParaRPr lang="en-TT" sz="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TT" sz="2400" dirty="0"/>
          </a:p>
          <a:p>
            <a:endParaRPr lang="en-TT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325056670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126497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Our Children: </a:t>
            </a:r>
          </a:p>
          <a:p>
            <a:r>
              <a:rPr lang="en-T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Can Do (cont’d)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58" y="1052736"/>
            <a:ext cx="8866930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Be someone the children you know can talk to about anything</a:t>
            </a:r>
          </a:p>
          <a:p>
            <a:pPr>
              <a:lnSpc>
                <a:spcPct val="150000"/>
              </a:lnSpc>
            </a:pPr>
            <a:endParaRPr lang="en-TT" sz="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Check in with the children in your life</a:t>
            </a:r>
          </a:p>
          <a:p>
            <a:pPr>
              <a:lnSpc>
                <a:spcPct val="150000"/>
              </a:lnSpc>
            </a:pPr>
            <a:endParaRPr lang="en-TT" sz="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TT" sz="2400" dirty="0"/>
              <a:t>If you see/hear something, report to Children’s Authority and Police</a:t>
            </a:r>
          </a:p>
          <a:p>
            <a:pPr algn="ctr">
              <a:lnSpc>
                <a:spcPct val="150000"/>
              </a:lnSpc>
            </a:pPr>
            <a:endParaRPr lang="en-TT" sz="2300" i="1" dirty="0"/>
          </a:p>
          <a:p>
            <a:pPr algn="ctr"/>
            <a:r>
              <a:rPr lang="en-TT" sz="2300" i="1" dirty="0"/>
              <a:t>Call the Authority’s Hotline: </a:t>
            </a:r>
            <a:r>
              <a:rPr lang="en-TT" sz="2300" b="1" i="1" dirty="0"/>
              <a:t>996</a:t>
            </a:r>
            <a:r>
              <a:rPr lang="en-TT" sz="2300" i="1" dirty="0"/>
              <a:t> or </a:t>
            </a:r>
            <a:r>
              <a:rPr lang="en-TT" sz="2300" b="1" i="1" dirty="0"/>
              <a:t>800-2014</a:t>
            </a:r>
          </a:p>
          <a:p>
            <a:pPr algn="ctr"/>
            <a:r>
              <a:rPr lang="en-TT" sz="2300" i="1" dirty="0"/>
              <a:t>Email a report: </a:t>
            </a:r>
            <a:r>
              <a:rPr lang="en-TT" sz="2400" i="1" dirty="0">
                <a:solidFill>
                  <a:prstClr val="black"/>
                </a:solidFill>
                <a:hlinkClick r:id="rId4"/>
              </a:rPr>
              <a:t>registry@ttchildren.org</a:t>
            </a:r>
            <a:endParaRPr lang="en-TT" sz="2400" i="1" dirty="0">
              <a:solidFill>
                <a:prstClr val="black"/>
              </a:solidFill>
            </a:endParaRPr>
          </a:p>
          <a:p>
            <a:pPr algn="ctr"/>
            <a:r>
              <a:rPr lang="en-TT" sz="2300" i="1" dirty="0"/>
              <a:t>Mail a report: 35A Wrightson Road, Port-of-Spain, Trinidad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TT" sz="2400" dirty="0"/>
          </a:p>
          <a:p>
            <a:endParaRPr lang="en-TT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87602851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11266" name="Picture 2" descr="\\OTHELLO\Data\ATewari\Documents\Communications\Power Point Templates\CA PP Templates new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558" y="1052736"/>
            <a:ext cx="8866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2400" dirty="0"/>
          </a:p>
          <a:p>
            <a:endParaRPr lang="en-TT" dirty="0"/>
          </a:p>
          <a:p>
            <a:endParaRPr lang="en-TT" dirty="0"/>
          </a:p>
        </p:txBody>
      </p:sp>
      <p:sp>
        <p:nvSpPr>
          <p:cNvPr id="7" name="TextBox 6"/>
          <p:cNvSpPr txBox="1"/>
          <p:nvPr/>
        </p:nvSpPr>
        <p:spPr>
          <a:xfrm>
            <a:off x="2015716" y="84948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5400" b="1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43" y="1692276"/>
            <a:ext cx="5782560" cy="33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672" y="4149080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>
                <a:solidFill>
                  <a:prstClr val="black"/>
                </a:solidFill>
              </a:rPr>
              <a:t>Children’s Authority of Trinidad &amp; Tobago</a:t>
            </a:r>
          </a:p>
          <a:p>
            <a:pPr algn="ctr"/>
            <a:r>
              <a:rPr lang="en-TT" b="1" dirty="0">
                <a:solidFill>
                  <a:prstClr val="black"/>
                </a:solidFill>
              </a:rPr>
              <a:t>Tel:</a:t>
            </a:r>
            <a:r>
              <a:rPr lang="en-TT" dirty="0">
                <a:solidFill>
                  <a:prstClr val="black"/>
                </a:solidFill>
              </a:rPr>
              <a:t> 627-0748</a:t>
            </a:r>
          </a:p>
          <a:p>
            <a:pPr algn="ctr"/>
            <a:r>
              <a:rPr lang="en-TT" b="1" dirty="0">
                <a:solidFill>
                  <a:prstClr val="black"/>
                </a:solidFill>
              </a:rPr>
              <a:t>Email:</a:t>
            </a:r>
            <a:r>
              <a:rPr lang="en-TT" dirty="0">
                <a:solidFill>
                  <a:prstClr val="black"/>
                </a:solidFill>
              </a:rPr>
              <a:t> </a:t>
            </a:r>
            <a:r>
              <a:rPr lang="en-TT" dirty="0">
                <a:solidFill>
                  <a:prstClr val="black"/>
                </a:solidFill>
                <a:hlinkClick r:id="rId5"/>
              </a:rPr>
              <a:t>info@ttchildren.org</a:t>
            </a:r>
            <a:endParaRPr lang="en-TT" dirty="0">
              <a:solidFill>
                <a:prstClr val="black"/>
              </a:solidFill>
            </a:endParaRPr>
          </a:p>
          <a:p>
            <a:pPr algn="ctr"/>
            <a:r>
              <a:rPr lang="en-TT" b="1" dirty="0">
                <a:solidFill>
                  <a:prstClr val="black"/>
                </a:solidFill>
              </a:rPr>
              <a:t>Website:</a:t>
            </a:r>
            <a:r>
              <a:rPr lang="en-TT" dirty="0">
                <a:solidFill>
                  <a:prstClr val="black"/>
                </a:solidFill>
              </a:rPr>
              <a:t> </a:t>
            </a:r>
            <a:r>
              <a:rPr lang="en-TT" dirty="0">
                <a:solidFill>
                  <a:prstClr val="black"/>
                </a:solidFill>
                <a:hlinkClick r:id="rId6"/>
              </a:rPr>
              <a:t>www.ttchildren.org</a:t>
            </a:r>
            <a:endParaRPr lang="en-TT" dirty="0">
              <a:solidFill>
                <a:prstClr val="black"/>
              </a:solidFill>
            </a:endParaRPr>
          </a:p>
          <a:p>
            <a:pPr algn="ctr"/>
            <a:endParaRPr lang="en-TT" b="1" dirty="0">
              <a:solidFill>
                <a:prstClr val="black"/>
              </a:solidFill>
            </a:endParaRPr>
          </a:p>
          <a:p>
            <a:pPr algn="ctr"/>
            <a:r>
              <a:rPr lang="en-TT" b="1" dirty="0">
                <a:solidFill>
                  <a:prstClr val="black"/>
                </a:solidFill>
              </a:rPr>
              <a:t>HOTLINE: </a:t>
            </a:r>
            <a:r>
              <a:rPr lang="en-TT" dirty="0">
                <a:solidFill>
                  <a:prstClr val="black"/>
                </a:solidFill>
              </a:rPr>
              <a:t>996 or 800-2014</a:t>
            </a:r>
          </a:p>
          <a:p>
            <a:pPr algn="ctr"/>
            <a:r>
              <a:rPr lang="en-TT" b="1" dirty="0">
                <a:solidFill>
                  <a:prstClr val="black"/>
                </a:solidFill>
              </a:rPr>
              <a:t>Registry Email: </a:t>
            </a:r>
            <a:r>
              <a:rPr lang="en-TT" dirty="0">
                <a:solidFill>
                  <a:prstClr val="black"/>
                </a:solidFill>
                <a:hlinkClick r:id="rId7"/>
              </a:rPr>
              <a:t>registry@ttchildren.org</a:t>
            </a:r>
            <a:endParaRPr lang="en-TT" dirty="0">
              <a:solidFill>
                <a:prstClr val="black"/>
              </a:solidFill>
            </a:endParaRPr>
          </a:p>
          <a:p>
            <a:pPr algn="ctr"/>
            <a:r>
              <a:rPr lang="en-TT" b="1" dirty="0">
                <a:solidFill>
                  <a:prstClr val="black"/>
                </a:solidFill>
              </a:rPr>
              <a:t>Communications: </a:t>
            </a:r>
            <a:r>
              <a:rPr lang="en-TT" dirty="0">
                <a:solidFill>
                  <a:prstClr val="black"/>
                </a:solidFill>
              </a:rPr>
              <a:t>627-0748 ext. 2100 </a:t>
            </a:r>
          </a:p>
          <a:p>
            <a:pPr algn="ctr"/>
            <a:r>
              <a:rPr lang="en-TT" b="1" dirty="0">
                <a:solidFill>
                  <a:prstClr val="black"/>
                </a:solidFill>
              </a:rPr>
              <a:t>Communications Email: </a:t>
            </a:r>
            <a:r>
              <a:rPr lang="en-TT" dirty="0">
                <a:solidFill>
                  <a:prstClr val="black"/>
                </a:solidFill>
                <a:hlinkClick r:id="rId8"/>
              </a:rPr>
              <a:t>communications@ttchildren.org</a:t>
            </a:r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313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140439"/>
            <a:ext cx="73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Child Pornography….  (cont’d)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1484784"/>
            <a:ext cx="8460940" cy="423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spcAft>
                <a:spcPts val="600"/>
              </a:spcAft>
              <a:buAutoNum type="alphaLcParenR" startAt="4"/>
            </a:pPr>
            <a:r>
              <a:rPr lang="en-TT" sz="2400" b="1" i="1" dirty="0">
                <a:solidFill>
                  <a:prstClr val="black"/>
                </a:solidFill>
              </a:rPr>
              <a:t>Parts of a child’s body which have been rendered complete by       computer generated images or by other methods of visual representation, </a:t>
            </a:r>
          </a:p>
          <a:p>
            <a:pPr>
              <a:spcAft>
                <a:spcPts val="600"/>
              </a:spcAft>
              <a:buNone/>
            </a:pPr>
            <a:r>
              <a:rPr lang="en-TT" sz="2400" b="1" i="1" dirty="0">
                <a:solidFill>
                  <a:prstClr val="black"/>
                </a:solidFill>
              </a:rPr>
              <a:t>but does not include any visual representation produced or reproduced for the purpose of education, counselling, the promotion of reproductive health or as part of a criminal investigation and prosecution or civil proceedings or in the lawful performance of a person’s professional duties and functions.</a:t>
            </a:r>
          </a:p>
          <a:p>
            <a:pPr>
              <a:spcAft>
                <a:spcPts val="600"/>
              </a:spcAft>
              <a:buNone/>
            </a:pPr>
            <a:endParaRPr lang="en-TT" sz="2400" dirty="0">
              <a:solidFill>
                <a:prstClr val="black"/>
              </a:solidFill>
            </a:endParaRPr>
          </a:p>
          <a:p>
            <a:pPr marL="342900" indent="-342900"/>
            <a:endParaRPr lang="en-T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4165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140439"/>
            <a:ext cx="73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Child Pornography….  (cont’d)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1484784"/>
            <a:ext cx="8280920" cy="46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TT" sz="2400" dirty="0">
                <a:solidFill>
                  <a:prstClr val="black"/>
                </a:solidFill>
              </a:rPr>
              <a:t>Section 40, Part VIII of the </a:t>
            </a:r>
            <a:r>
              <a:rPr lang="en-TT" sz="2400" b="1" dirty="0">
                <a:solidFill>
                  <a:prstClr val="black"/>
                </a:solidFill>
              </a:rPr>
              <a:t>Children Act, 2012 </a:t>
            </a:r>
            <a:r>
              <a:rPr lang="en-TT" sz="2400" dirty="0">
                <a:solidFill>
                  <a:prstClr val="black"/>
                </a:solidFill>
              </a:rPr>
              <a:t>also outlines the offences related to child pornography. They include:</a:t>
            </a:r>
          </a:p>
          <a:p>
            <a:pPr marL="342900" indent="-342900">
              <a:spcAft>
                <a:spcPts val="600"/>
              </a:spcAft>
            </a:pPr>
            <a:r>
              <a:rPr lang="en-TT" sz="2400" dirty="0">
                <a:solidFill>
                  <a:prstClr val="black"/>
                </a:solidFill>
              </a:rPr>
              <a:t>Making, permitting, publishing, showing, obtaining access to, possessing, exchanging, or purchasing child pornography</a:t>
            </a:r>
          </a:p>
          <a:p>
            <a:pPr marL="342900" indent="-342900">
              <a:spcAft>
                <a:spcPts val="600"/>
              </a:spcAft>
            </a:pPr>
            <a:r>
              <a:rPr lang="en-TT" sz="2400" dirty="0">
                <a:solidFill>
                  <a:prstClr val="black"/>
                </a:solidFill>
              </a:rPr>
              <a:t>Exposing a child or causing a child to be exposed to pornography</a:t>
            </a:r>
          </a:p>
          <a:p>
            <a:pPr marL="342900" indent="-342900">
              <a:spcAft>
                <a:spcPts val="600"/>
              </a:spcAft>
            </a:pPr>
            <a:r>
              <a:rPr lang="en-TT" sz="2400" dirty="0">
                <a:solidFill>
                  <a:prstClr val="black"/>
                </a:solidFill>
              </a:rPr>
              <a:t>Arranging or facilitating a child’s involvement in pornography</a:t>
            </a:r>
          </a:p>
          <a:p>
            <a:pPr>
              <a:spcAft>
                <a:spcPts val="600"/>
              </a:spcAft>
              <a:buNone/>
            </a:pPr>
            <a:endParaRPr lang="en-TT" sz="2400" dirty="0">
              <a:solidFill>
                <a:prstClr val="black"/>
              </a:solidFill>
            </a:endParaRPr>
          </a:p>
          <a:p>
            <a:pPr algn="ctr">
              <a:buNone/>
            </a:pPr>
            <a:r>
              <a:rPr lang="en-TT" sz="2400" b="1" dirty="0">
                <a:solidFill>
                  <a:srgbClr val="C00000"/>
                </a:solidFill>
              </a:rPr>
              <a:t>The penalties for these offences are severe </a:t>
            </a:r>
          </a:p>
          <a:p>
            <a:pPr algn="ctr">
              <a:buNone/>
            </a:pPr>
            <a:r>
              <a:rPr lang="en-TT" sz="2400" b="1" dirty="0">
                <a:solidFill>
                  <a:srgbClr val="C00000"/>
                </a:solidFill>
              </a:rPr>
              <a:t>and include a fine and imprisonment</a:t>
            </a:r>
          </a:p>
        </p:txBody>
      </p:sp>
    </p:spTree>
    <p:extLst>
      <p:ext uri="{BB962C8B-B14F-4D97-AF65-F5344CB8AC3E}">
        <p14:creationId xmlns:p14="http://schemas.microsoft.com/office/powerpoint/2010/main" val="383377146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140439"/>
            <a:ext cx="73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Children See Porn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516" y="1340768"/>
            <a:ext cx="8712968" cy="9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3" indent="0">
              <a:spcAft>
                <a:spcPts val="600"/>
              </a:spcAft>
              <a:buNone/>
            </a:pPr>
            <a:endParaRPr lang="en-TT" sz="2400" dirty="0"/>
          </a:p>
          <a:p>
            <a:pPr marL="342900" indent="-342900"/>
            <a:endParaRPr lang="en-TT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40" y="1340768"/>
            <a:ext cx="82081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Giving a 16 year-old boy a dirty magazine “to make a man out of him”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Child seeing pop-up ads for pornography sites when online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Child stumbling across a collection of blue movies/magazines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Showing sexts to friends or publishing sexts online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Child reading sexually explicit novels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Child watching adult movies on cable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Child sending a nude picture to boyfriend or girlfriend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Child being forced to watch pornography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Child being forced to take sexually explicit pictures or videos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TT" sz="2200" dirty="0"/>
              <a:t>Watching or trading videos of child pornography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TT" sz="2400" b="1" dirty="0"/>
          </a:p>
          <a:p>
            <a:pPr lvl="0">
              <a:spcAft>
                <a:spcPts val="600"/>
              </a:spcAft>
            </a:pPr>
            <a:endParaRPr lang="en-TT" sz="2400" b="1" dirty="0"/>
          </a:p>
          <a:p>
            <a:pPr lvl="0">
              <a:spcAft>
                <a:spcPts val="600"/>
              </a:spcAft>
            </a:pPr>
            <a:endParaRPr lang="en-TT" sz="2400" b="1" dirty="0"/>
          </a:p>
          <a:p>
            <a:pPr lvl="0">
              <a:spcAft>
                <a:spcPts val="600"/>
              </a:spcAft>
            </a:pPr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90567247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140439"/>
            <a:ext cx="73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Mandate of the Authority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516" y="1340768"/>
            <a:ext cx="8712968" cy="9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3" indent="0">
              <a:spcAft>
                <a:spcPts val="600"/>
              </a:spcAft>
              <a:buNone/>
            </a:pPr>
            <a:endParaRPr lang="en-TT" sz="2400" dirty="0"/>
          </a:p>
          <a:p>
            <a:pPr marL="342900" indent="-342900"/>
            <a:endParaRPr lang="en-TT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42" y="1616076"/>
            <a:ext cx="820811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TT" sz="2400" b="1" dirty="0"/>
          </a:p>
          <a:p>
            <a:pPr lvl="0">
              <a:spcAft>
                <a:spcPts val="600"/>
              </a:spcAft>
            </a:pPr>
            <a:endParaRPr lang="en-TT" sz="2400" b="1" dirty="0"/>
          </a:p>
          <a:p>
            <a:pPr lvl="0">
              <a:spcAft>
                <a:spcPts val="600"/>
              </a:spcAft>
            </a:pPr>
            <a:endParaRPr lang="en-TT" sz="2400" b="1" dirty="0"/>
          </a:p>
          <a:p>
            <a:pPr lvl="0">
              <a:spcAft>
                <a:spcPts val="600"/>
              </a:spcAft>
            </a:pPr>
            <a:endParaRPr lang="en-TT" sz="2400" dirty="0"/>
          </a:p>
        </p:txBody>
      </p:sp>
      <p:sp>
        <p:nvSpPr>
          <p:cNvPr id="10" name="Freeform 9"/>
          <p:cNvSpPr/>
          <p:nvPr/>
        </p:nvSpPr>
        <p:spPr>
          <a:xfrm>
            <a:off x="3303919" y="2078968"/>
            <a:ext cx="3157883" cy="3164915"/>
          </a:xfrm>
          <a:custGeom>
            <a:avLst/>
            <a:gdLst>
              <a:gd name="connsiteX0" fmla="*/ 0 w 3155413"/>
              <a:gd name="connsiteY0" fmla="*/ 1577707 h 3155413"/>
              <a:gd name="connsiteX1" fmla="*/ 1577707 w 3155413"/>
              <a:gd name="connsiteY1" fmla="*/ 0 h 3155413"/>
              <a:gd name="connsiteX2" fmla="*/ 3155414 w 3155413"/>
              <a:gd name="connsiteY2" fmla="*/ 1577707 h 3155413"/>
              <a:gd name="connsiteX3" fmla="*/ 1577707 w 3155413"/>
              <a:gd name="connsiteY3" fmla="*/ 3155414 h 3155413"/>
              <a:gd name="connsiteX4" fmla="*/ 0 w 3155413"/>
              <a:gd name="connsiteY4" fmla="*/ 1577707 h 315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413" h="3155413">
                <a:moveTo>
                  <a:pt x="0" y="1577707"/>
                </a:moveTo>
                <a:cubicBezTo>
                  <a:pt x="0" y="706363"/>
                  <a:pt x="706363" y="0"/>
                  <a:pt x="1577707" y="0"/>
                </a:cubicBezTo>
                <a:cubicBezTo>
                  <a:pt x="2449051" y="0"/>
                  <a:pt x="3155414" y="706363"/>
                  <a:pt x="3155414" y="1577707"/>
                </a:cubicBezTo>
                <a:cubicBezTo>
                  <a:pt x="3155414" y="2449051"/>
                  <a:pt x="2449051" y="3155414"/>
                  <a:pt x="1577707" y="3155414"/>
                </a:cubicBezTo>
                <a:cubicBezTo>
                  <a:pt x="706363" y="3155414"/>
                  <a:pt x="0" y="2449051"/>
                  <a:pt x="0" y="15777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06550" tIns="506550" rIns="506550" bIns="5065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TT" sz="35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Key Functions</a:t>
            </a:r>
            <a:endParaRPr lang="en-GB" sz="3500" dirty="0"/>
          </a:p>
        </p:txBody>
      </p:sp>
      <p:sp>
        <p:nvSpPr>
          <p:cNvPr id="11" name="Freeform 10"/>
          <p:cNvSpPr/>
          <p:nvPr/>
        </p:nvSpPr>
        <p:spPr>
          <a:xfrm>
            <a:off x="3920008" y="977057"/>
            <a:ext cx="1577706" cy="1577706"/>
          </a:xfrm>
          <a:custGeom>
            <a:avLst/>
            <a:gdLst>
              <a:gd name="connsiteX0" fmla="*/ 0 w 1577706"/>
              <a:gd name="connsiteY0" fmla="*/ 788853 h 1577706"/>
              <a:gd name="connsiteX1" fmla="*/ 788853 w 1577706"/>
              <a:gd name="connsiteY1" fmla="*/ 0 h 1577706"/>
              <a:gd name="connsiteX2" fmla="*/ 1577706 w 1577706"/>
              <a:gd name="connsiteY2" fmla="*/ 788853 h 1577706"/>
              <a:gd name="connsiteX3" fmla="*/ 788853 w 1577706"/>
              <a:gd name="connsiteY3" fmla="*/ 1577706 h 1577706"/>
              <a:gd name="connsiteX4" fmla="*/ 0 w 1577706"/>
              <a:gd name="connsiteY4" fmla="*/ 788853 h 15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706" h="1577706">
                <a:moveTo>
                  <a:pt x="0" y="788853"/>
                </a:moveTo>
                <a:cubicBezTo>
                  <a:pt x="0" y="353182"/>
                  <a:pt x="353182" y="0"/>
                  <a:pt x="788853" y="0"/>
                </a:cubicBezTo>
                <a:cubicBezTo>
                  <a:pt x="1224524" y="0"/>
                  <a:pt x="1577706" y="353182"/>
                  <a:pt x="1577706" y="788853"/>
                </a:cubicBezTo>
                <a:cubicBezTo>
                  <a:pt x="1577706" y="1224524"/>
                  <a:pt x="1224524" y="1577706"/>
                  <a:pt x="788853" y="1577706"/>
                </a:cubicBezTo>
                <a:cubicBezTo>
                  <a:pt x="353182" y="1577706"/>
                  <a:pt x="0" y="1224524"/>
                  <a:pt x="0" y="78885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0" tIns="250100" rIns="250100" bIns="25010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TT" sz="1500" dirty="0">
                <a:latin typeface="Arial"/>
                <a:cs typeface="Arial"/>
              </a:rPr>
              <a:t>Receiving reports </a:t>
            </a:r>
            <a:endParaRPr lang="en-GB" sz="1500" dirty="0"/>
          </a:p>
        </p:txBody>
      </p:sp>
      <p:sp>
        <p:nvSpPr>
          <p:cNvPr id="12" name="Freeform 11"/>
          <p:cNvSpPr/>
          <p:nvPr/>
        </p:nvSpPr>
        <p:spPr>
          <a:xfrm>
            <a:off x="5430898" y="1700078"/>
            <a:ext cx="1577706" cy="1577706"/>
          </a:xfrm>
          <a:custGeom>
            <a:avLst/>
            <a:gdLst>
              <a:gd name="connsiteX0" fmla="*/ 0 w 1577706"/>
              <a:gd name="connsiteY0" fmla="*/ 788853 h 1577706"/>
              <a:gd name="connsiteX1" fmla="*/ 788853 w 1577706"/>
              <a:gd name="connsiteY1" fmla="*/ 0 h 1577706"/>
              <a:gd name="connsiteX2" fmla="*/ 1577706 w 1577706"/>
              <a:gd name="connsiteY2" fmla="*/ 788853 h 1577706"/>
              <a:gd name="connsiteX3" fmla="*/ 788853 w 1577706"/>
              <a:gd name="connsiteY3" fmla="*/ 1577706 h 1577706"/>
              <a:gd name="connsiteX4" fmla="*/ 0 w 1577706"/>
              <a:gd name="connsiteY4" fmla="*/ 788853 h 15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706" h="1577706">
                <a:moveTo>
                  <a:pt x="0" y="788853"/>
                </a:moveTo>
                <a:cubicBezTo>
                  <a:pt x="0" y="353182"/>
                  <a:pt x="353182" y="0"/>
                  <a:pt x="788853" y="0"/>
                </a:cubicBezTo>
                <a:cubicBezTo>
                  <a:pt x="1224524" y="0"/>
                  <a:pt x="1577706" y="353182"/>
                  <a:pt x="1577706" y="788853"/>
                </a:cubicBezTo>
                <a:cubicBezTo>
                  <a:pt x="1577706" y="1224524"/>
                  <a:pt x="1224524" y="1577706"/>
                  <a:pt x="788853" y="1577706"/>
                </a:cubicBezTo>
                <a:cubicBezTo>
                  <a:pt x="353182" y="1577706"/>
                  <a:pt x="0" y="1224524"/>
                  <a:pt x="0" y="78885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0" tIns="250100" rIns="250100" bIns="25010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TT" sz="1500" dirty="0">
                <a:latin typeface="Arial"/>
                <a:cs typeface="Arial"/>
              </a:rPr>
              <a:t>Investigating reports </a:t>
            </a:r>
          </a:p>
        </p:txBody>
      </p:sp>
      <p:sp>
        <p:nvSpPr>
          <p:cNvPr id="13" name="Freeform 12"/>
          <p:cNvSpPr/>
          <p:nvPr/>
        </p:nvSpPr>
        <p:spPr>
          <a:xfrm>
            <a:off x="6041932" y="3277784"/>
            <a:ext cx="1577706" cy="1577706"/>
          </a:xfrm>
          <a:custGeom>
            <a:avLst/>
            <a:gdLst>
              <a:gd name="connsiteX0" fmla="*/ 0 w 1577706"/>
              <a:gd name="connsiteY0" fmla="*/ 788853 h 1577706"/>
              <a:gd name="connsiteX1" fmla="*/ 788853 w 1577706"/>
              <a:gd name="connsiteY1" fmla="*/ 0 h 1577706"/>
              <a:gd name="connsiteX2" fmla="*/ 1577706 w 1577706"/>
              <a:gd name="connsiteY2" fmla="*/ 788853 h 1577706"/>
              <a:gd name="connsiteX3" fmla="*/ 788853 w 1577706"/>
              <a:gd name="connsiteY3" fmla="*/ 1577706 h 1577706"/>
              <a:gd name="connsiteX4" fmla="*/ 0 w 1577706"/>
              <a:gd name="connsiteY4" fmla="*/ 788853 h 15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706" h="1577706">
                <a:moveTo>
                  <a:pt x="0" y="788853"/>
                </a:moveTo>
                <a:cubicBezTo>
                  <a:pt x="0" y="353182"/>
                  <a:pt x="353182" y="0"/>
                  <a:pt x="788853" y="0"/>
                </a:cubicBezTo>
                <a:cubicBezTo>
                  <a:pt x="1224524" y="0"/>
                  <a:pt x="1577706" y="353182"/>
                  <a:pt x="1577706" y="788853"/>
                </a:cubicBezTo>
                <a:cubicBezTo>
                  <a:pt x="1577706" y="1224524"/>
                  <a:pt x="1224524" y="1577706"/>
                  <a:pt x="788853" y="1577706"/>
                </a:cubicBezTo>
                <a:cubicBezTo>
                  <a:pt x="353182" y="1577706"/>
                  <a:pt x="0" y="1224524"/>
                  <a:pt x="0" y="78885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0" tIns="250100" rIns="250100" bIns="25010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TT" sz="1600" dirty="0">
                <a:latin typeface="Arial"/>
                <a:cs typeface="Arial"/>
              </a:rPr>
              <a:t>Assessing children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20966" y="4436532"/>
            <a:ext cx="1577706" cy="1577706"/>
          </a:xfrm>
          <a:custGeom>
            <a:avLst/>
            <a:gdLst>
              <a:gd name="connsiteX0" fmla="*/ 0 w 1577706"/>
              <a:gd name="connsiteY0" fmla="*/ 788853 h 1577706"/>
              <a:gd name="connsiteX1" fmla="*/ 788853 w 1577706"/>
              <a:gd name="connsiteY1" fmla="*/ 0 h 1577706"/>
              <a:gd name="connsiteX2" fmla="*/ 1577706 w 1577706"/>
              <a:gd name="connsiteY2" fmla="*/ 788853 h 1577706"/>
              <a:gd name="connsiteX3" fmla="*/ 788853 w 1577706"/>
              <a:gd name="connsiteY3" fmla="*/ 1577706 h 1577706"/>
              <a:gd name="connsiteX4" fmla="*/ 0 w 1577706"/>
              <a:gd name="connsiteY4" fmla="*/ 788853 h 15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706" h="1577706">
                <a:moveTo>
                  <a:pt x="0" y="788853"/>
                </a:moveTo>
                <a:cubicBezTo>
                  <a:pt x="0" y="353182"/>
                  <a:pt x="353182" y="0"/>
                  <a:pt x="788853" y="0"/>
                </a:cubicBezTo>
                <a:cubicBezTo>
                  <a:pt x="1224524" y="0"/>
                  <a:pt x="1577706" y="353182"/>
                  <a:pt x="1577706" y="788853"/>
                </a:cubicBezTo>
                <a:cubicBezTo>
                  <a:pt x="1577706" y="1224524"/>
                  <a:pt x="1224524" y="1577706"/>
                  <a:pt x="788853" y="1577706"/>
                </a:cubicBezTo>
                <a:cubicBezTo>
                  <a:pt x="353182" y="1577706"/>
                  <a:pt x="0" y="1224524"/>
                  <a:pt x="0" y="78885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0" tIns="250100" rIns="250100" bIns="25010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TT" sz="1500" dirty="0">
                <a:latin typeface="Arial"/>
                <a:cs typeface="Arial"/>
              </a:rPr>
              <a:t>Managing the Foster Care and Adoption Systems</a:t>
            </a:r>
          </a:p>
        </p:txBody>
      </p:sp>
      <p:sp>
        <p:nvSpPr>
          <p:cNvPr id="15" name="Freeform 14"/>
          <p:cNvSpPr/>
          <p:nvPr/>
        </p:nvSpPr>
        <p:spPr>
          <a:xfrm>
            <a:off x="1982466" y="3020749"/>
            <a:ext cx="1577706" cy="1577706"/>
          </a:xfrm>
          <a:custGeom>
            <a:avLst/>
            <a:gdLst>
              <a:gd name="connsiteX0" fmla="*/ 0 w 1577706"/>
              <a:gd name="connsiteY0" fmla="*/ 788853 h 1577706"/>
              <a:gd name="connsiteX1" fmla="*/ 788853 w 1577706"/>
              <a:gd name="connsiteY1" fmla="*/ 0 h 1577706"/>
              <a:gd name="connsiteX2" fmla="*/ 1577706 w 1577706"/>
              <a:gd name="connsiteY2" fmla="*/ 788853 h 1577706"/>
              <a:gd name="connsiteX3" fmla="*/ 788853 w 1577706"/>
              <a:gd name="connsiteY3" fmla="*/ 1577706 h 1577706"/>
              <a:gd name="connsiteX4" fmla="*/ 0 w 1577706"/>
              <a:gd name="connsiteY4" fmla="*/ 788853 h 15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706" h="1577706">
                <a:moveTo>
                  <a:pt x="0" y="788853"/>
                </a:moveTo>
                <a:cubicBezTo>
                  <a:pt x="0" y="353182"/>
                  <a:pt x="353182" y="0"/>
                  <a:pt x="788853" y="0"/>
                </a:cubicBezTo>
                <a:cubicBezTo>
                  <a:pt x="1224524" y="0"/>
                  <a:pt x="1577706" y="353182"/>
                  <a:pt x="1577706" y="788853"/>
                </a:cubicBezTo>
                <a:cubicBezTo>
                  <a:pt x="1577706" y="1224524"/>
                  <a:pt x="1224524" y="1577706"/>
                  <a:pt x="788853" y="1577706"/>
                </a:cubicBezTo>
                <a:cubicBezTo>
                  <a:pt x="353182" y="1577706"/>
                  <a:pt x="0" y="1224524"/>
                  <a:pt x="0" y="78885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0" tIns="250100" rIns="250100" bIns="25010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TT" sz="1500" dirty="0">
                <a:latin typeface="Arial"/>
                <a:cs typeface="Arial"/>
              </a:rPr>
              <a:t>Licensing and Monitoring Community Residences </a:t>
            </a:r>
          </a:p>
        </p:txBody>
      </p:sp>
      <p:sp>
        <p:nvSpPr>
          <p:cNvPr id="16" name="Freeform 15"/>
          <p:cNvSpPr/>
          <p:nvPr/>
        </p:nvSpPr>
        <p:spPr>
          <a:xfrm>
            <a:off x="2402334" y="1494541"/>
            <a:ext cx="1577706" cy="1577706"/>
          </a:xfrm>
          <a:custGeom>
            <a:avLst/>
            <a:gdLst>
              <a:gd name="connsiteX0" fmla="*/ 0 w 1577706"/>
              <a:gd name="connsiteY0" fmla="*/ 788853 h 1577706"/>
              <a:gd name="connsiteX1" fmla="*/ 788853 w 1577706"/>
              <a:gd name="connsiteY1" fmla="*/ 0 h 1577706"/>
              <a:gd name="connsiteX2" fmla="*/ 1577706 w 1577706"/>
              <a:gd name="connsiteY2" fmla="*/ 788853 h 1577706"/>
              <a:gd name="connsiteX3" fmla="*/ 788853 w 1577706"/>
              <a:gd name="connsiteY3" fmla="*/ 1577706 h 1577706"/>
              <a:gd name="connsiteX4" fmla="*/ 0 w 1577706"/>
              <a:gd name="connsiteY4" fmla="*/ 788853 h 15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706" h="1577706">
                <a:moveTo>
                  <a:pt x="0" y="788853"/>
                </a:moveTo>
                <a:cubicBezTo>
                  <a:pt x="0" y="353182"/>
                  <a:pt x="353182" y="0"/>
                  <a:pt x="788853" y="0"/>
                </a:cubicBezTo>
                <a:cubicBezTo>
                  <a:pt x="1224524" y="0"/>
                  <a:pt x="1577706" y="353182"/>
                  <a:pt x="1577706" y="788853"/>
                </a:cubicBezTo>
                <a:cubicBezTo>
                  <a:pt x="1577706" y="1224524"/>
                  <a:pt x="1224524" y="1577706"/>
                  <a:pt x="788853" y="1577706"/>
                </a:cubicBezTo>
                <a:cubicBezTo>
                  <a:pt x="353182" y="1577706"/>
                  <a:pt x="0" y="1224524"/>
                  <a:pt x="0" y="78885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0" tIns="250100" rIns="250100" bIns="25010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TT" sz="1500" dirty="0">
                <a:latin typeface="Arial"/>
                <a:cs typeface="Arial"/>
              </a:rPr>
              <a:t>Supporting the Youth Justice System</a:t>
            </a:r>
          </a:p>
        </p:txBody>
      </p:sp>
      <p:sp>
        <p:nvSpPr>
          <p:cNvPr id="17" name="Freeform 16"/>
          <p:cNvSpPr/>
          <p:nvPr/>
        </p:nvSpPr>
        <p:spPr>
          <a:xfrm>
            <a:off x="4839421" y="4563374"/>
            <a:ext cx="1577947" cy="1582274"/>
          </a:xfrm>
          <a:custGeom>
            <a:avLst/>
            <a:gdLst>
              <a:gd name="connsiteX0" fmla="*/ 0 w 1577706"/>
              <a:gd name="connsiteY0" fmla="*/ 788853 h 1577706"/>
              <a:gd name="connsiteX1" fmla="*/ 788853 w 1577706"/>
              <a:gd name="connsiteY1" fmla="*/ 0 h 1577706"/>
              <a:gd name="connsiteX2" fmla="*/ 1577706 w 1577706"/>
              <a:gd name="connsiteY2" fmla="*/ 788853 h 1577706"/>
              <a:gd name="connsiteX3" fmla="*/ 788853 w 1577706"/>
              <a:gd name="connsiteY3" fmla="*/ 1577706 h 1577706"/>
              <a:gd name="connsiteX4" fmla="*/ 0 w 1577706"/>
              <a:gd name="connsiteY4" fmla="*/ 788853 h 15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706" h="1577706">
                <a:moveTo>
                  <a:pt x="0" y="788853"/>
                </a:moveTo>
                <a:cubicBezTo>
                  <a:pt x="0" y="353182"/>
                  <a:pt x="353182" y="0"/>
                  <a:pt x="788853" y="0"/>
                </a:cubicBezTo>
                <a:cubicBezTo>
                  <a:pt x="1224524" y="0"/>
                  <a:pt x="1577706" y="353182"/>
                  <a:pt x="1577706" y="788853"/>
                </a:cubicBezTo>
                <a:cubicBezTo>
                  <a:pt x="1577706" y="1224524"/>
                  <a:pt x="1224524" y="1577706"/>
                  <a:pt x="788853" y="1577706"/>
                </a:cubicBezTo>
                <a:cubicBezTo>
                  <a:pt x="353182" y="1577706"/>
                  <a:pt x="0" y="1224524"/>
                  <a:pt x="0" y="78885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0" tIns="250100" rIns="250100" bIns="25010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TT" sz="1400" dirty="0">
                <a:latin typeface="Arial"/>
                <a:cs typeface="Arial"/>
              </a:rPr>
              <a:t>Determining appropriate placement</a:t>
            </a:r>
          </a:p>
        </p:txBody>
      </p:sp>
    </p:spTree>
    <p:extLst>
      <p:ext uri="{BB962C8B-B14F-4D97-AF65-F5344CB8AC3E}">
        <p14:creationId xmlns:p14="http://schemas.microsoft.com/office/powerpoint/2010/main" val="2350149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3CD0E-B44C-4B8D-A99D-C94431D610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3200" b="1" dirty="0"/>
              <a:t>Child’s Journey Through the System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30754" y="980728"/>
            <a:ext cx="8556046" cy="5129118"/>
            <a:chOff x="0" y="0"/>
            <a:chExt cx="8801735" cy="6080487"/>
          </a:xfrm>
        </p:grpSpPr>
        <p:grpSp>
          <p:nvGrpSpPr>
            <p:cNvPr id="44" name="Group 43"/>
            <p:cNvGrpSpPr/>
            <p:nvPr/>
          </p:nvGrpSpPr>
          <p:grpSpPr>
            <a:xfrm>
              <a:off x="3867150" y="1809750"/>
              <a:ext cx="2045335" cy="1245235"/>
              <a:chOff x="2899610" y="661737"/>
              <a:chExt cx="1717232" cy="1793239"/>
            </a:xfrm>
          </p:grpSpPr>
          <p:pic>
            <p:nvPicPr>
              <p:cNvPr id="77" name="irc_mi" descr="http://www.newhavenbulletin.com/wp-content/uploads/2012/06/house_drawing_1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9610" y="661737"/>
                <a:ext cx="1717232" cy="17932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" name="Text Box 2"/>
              <p:cNvSpPr txBox="1">
                <a:spLocks noChangeArrowheads="1"/>
              </p:cNvSpPr>
              <p:nvPr/>
            </p:nvSpPr>
            <p:spPr bwMode="auto">
              <a:xfrm>
                <a:off x="3366770" y="1199909"/>
                <a:ext cx="965690" cy="319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en-GB" sz="500" kern="1200" dirty="0">
                    <a:solidFill>
                      <a:srgbClr val="000000"/>
                    </a:solidFill>
                    <a:effectLst/>
                    <a:latin typeface="Comic Sans MS"/>
                    <a:ea typeface="Calibri"/>
                    <a:cs typeface="Times New Roman"/>
                  </a:rPr>
                  <a:t>Assessment Centre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3867150" y="1314450"/>
              <a:ext cx="2075180" cy="48676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TT" sz="1100" kern="1200" dirty="0">
                  <a:solidFill>
                    <a:srgbClr val="000000"/>
                  </a:solidFill>
                  <a:effectLst/>
                  <a:ea typeface="Calibri"/>
                </a:rPr>
                <a:t>Investigation/Emergency Response 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3895725" y="3314700"/>
              <a:ext cx="2075180" cy="295534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TT" sz="1100" kern="1200" dirty="0">
                  <a:solidFill>
                    <a:srgbClr val="000000"/>
                  </a:solidFill>
                  <a:effectLst/>
                  <a:ea typeface="Calibri"/>
                </a:rPr>
                <a:t>Treatment Plan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0" y="2509839"/>
              <a:ext cx="1771650" cy="65722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TT" sz="1100" kern="1200" dirty="0">
                  <a:solidFill>
                    <a:srgbClr val="000000"/>
                  </a:solidFill>
                  <a:effectLst/>
                  <a:ea typeface="Calibri"/>
                </a:rPr>
                <a:t>Monitoring by the Children’s Authority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3238500" y="0"/>
              <a:ext cx="3239135" cy="470535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TT" sz="1100" kern="1200" dirty="0">
                  <a:solidFill>
                    <a:srgbClr val="000000"/>
                  </a:solidFill>
                  <a:effectLst/>
                  <a:ea typeface="Calibri"/>
                </a:rPr>
                <a:t>Reports received from Courts, Police, Hospital, Service Providers etc.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4100512" y="5211268"/>
              <a:ext cx="1571625" cy="869219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TT" sz="1100" kern="1200" dirty="0">
                  <a:solidFill>
                    <a:srgbClr val="000000"/>
                  </a:solidFill>
                  <a:effectLst/>
                  <a:ea typeface="Calibri"/>
                </a:rPr>
                <a:t>Placement Determined Family, Fit Person, Foster Care/Adoption/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TT" sz="1100" kern="1200" dirty="0">
                  <a:solidFill>
                    <a:srgbClr val="000000"/>
                  </a:solidFill>
                  <a:effectLst/>
                  <a:ea typeface="Calibri"/>
                </a:rPr>
                <a:t>Children’s Home 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0" name="Elbow Connector 49"/>
            <p:cNvCxnSpPr/>
            <p:nvPr/>
          </p:nvCxnSpPr>
          <p:spPr>
            <a:xfrm rot="10800000" flipV="1">
              <a:off x="5972175" y="1438275"/>
              <a:ext cx="2829560" cy="1485900"/>
            </a:xfrm>
            <a:prstGeom prst="bentConnector3">
              <a:avLst>
                <a:gd name="adj1" fmla="val -10929"/>
              </a:avLst>
            </a:prstGeom>
            <a:ln w="38100"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1571625" y="1447800"/>
              <a:ext cx="2287905" cy="9525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885825" y="1943100"/>
              <a:ext cx="0" cy="493395"/>
            </a:xfrm>
            <a:prstGeom prst="straightConnector1">
              <a:avLst/>
            </a:prstGeom>
            <a:ln w="38100"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905375" y="466725"/>
              <a:ext cx="0" cy="266442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3976687" y="4026663"/>
              <a:ext cx="1860773" cy="94758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TT" sz="1100" dirty="0">
                  <a:solidFill>
                    <a:srgbClr val="000000"/>
                  </a:solidFill>
                  <a:ea typeface="Calibri"/>
                </a:rPr>
                <a:t>Treatment Plan approved by Care Committee of Board and appropriate Order requested from Court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TT" sz="1100" kern="1200" dirty="0">
                  <a:solidFill>
                    <a:srgbClr val="000000"/>
                  </a:solidFill>
                  <a:effectLst/>
                  <a:ea typeface="Calibri"/>
                </a:rPr>
                <a:t> 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61925" y="352425"/>
              <a:ext cx="1411605" cy="1576705"/>
              <a:chOff x="9525" y="-116189"/>
              <a:chExt cx="1411782" cy="1222512"/>
            </a:xfrm>
          </p:grpSpPr>
          <p:sp>
            <p:nvSpPr>
              <p:cNvPr id="75" name="Text Box 2"/>
              <p:cNvSpPr txBox="1">
                <a:spLocks noChangeArrowheads="1"/>
              </p:cNvSpPr>
              <p:nvPr/>
            </p:nvSpPr>
            <p:spPr bwMode="auto">
              <a:xfrm>
                <a:off x="9525" y="420763"/>
                <a:ext cx="1411782" cy="685560"/>
              </a:xfrm>
              <a:prstGeom prst="rect">
                <a:avLst/>
              </a:prstGeom>
              <a:ln w="38100"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TT" sz="1100" kern="1200" dirty="0">
                    <a:solidFill>
                      <a:srgbClr val="000000"/>
                    </a:solidFill>
                    <a:effectLst/>
                    <a:ea typeface="Calibri"/>
                  </a:rPr>
                  <a:t> 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TT" sz="1100" dirty="0">
                    <a:solidFill>
                      <a:srgbClr val="000000"/>
                    </a:solidFill>
                    <a:ea typeface="Calibri"/>
                  </a:rPr>
                  <a:t>R</a:t>
                </a:r>
                <a:r>
                  <a:rPr lang="en-TT" sz="1100" kern="1200" dirty="0">
                    <a:solidFill>
                      <a:srgbClr val="000000"/>
                    </a:solidFill>
                    <a:effectLst/>
                    <a:ea typeface="Calibri"/>
                  </a:rPr>
                  <a:t>eferred to 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TT" sz="1100" kern="1200" dirty="0">
                    <a:solidFill>
                      <a:srgbClr val="000000"/>
                    </a:solidFill>
                    <a:effectLst/>
                    <a:ea typeface="Calibri"/>
                  </a:rPr>
                  <a:t>Partner Agencies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8" y="-116189"/>
                <a:ext cx="1343025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248525" y="1085850"/>
              <a:ext cx="1476375" cy="695325"/>
              <a:chOff x="0" y="0"/>
              <a:chExt cx="1476375" cy="695325"/>
            </a:xfrm>
          </p:grpSpPr>
          <p:pic>
            <p:nvPicPr>
              <p:cNvPr id="73" name="irc_mi" descr="http://images.clipartof.com/thumbnails/1100744-Clipart-Happy-House-Holding-A-Sign-Royalty-Free-Vector-Illustration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838"/>
              <a:stretch/>
            </p:blipFill>
            <p:spPr bwMode="auto">
              <a:xfrm>
                <a:off x="57150" y="0"/>
                <a:ext cx="1419225" cy="6953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74" name="TextBox 1"/>
              <p:cNvSpPr txBox="1"/>
              <p:nvPr/>
            </p:nvSpPr>
            <p:spPr>
              <a:xfrm rot="20575337">
                <a:off x="0" y="142875"/>
                <a:ext cx="688340" cy="33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TT" sz="700" kern="1200" dirty="0">
                    <a:solidFill>
                      <a:srgbClr val="000000"/>
                    </a:solidFill>
                    <a:effectLst/>
                    <a:latin typeface="Comic Sans MS"/>
                    <a:ea typeface="Times New Roman"/>
                    <a:cs typeface="Times New Roman"/>
                  </a:rPr>
                  <a:t>Place of Safety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>
              <a:off x="5943600" y="1438275"/>
              <a:ext cx="333375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3867150" y="733425"/>
              <a:ext cx="2075180" cy="30035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dirty="0">
                  <a:effectLst/>
                  <a:latin typeface="Calibri"/>
                  <a:ea typeface="Times New Roman"/>
                </a:rPr>
                <a:t>Child Protection Registry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4886325" y="1038225"/>
              <a:ext cx="0" cy="266442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>
            <a:xfrm>
              <a:off x="4872775" y="1764872"/>
              <a:ext cx="0" cy="26606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>
            <a:xfrm>
              <a:off x="4886325" y="3028950"/>
              <a:ext cx="0" cy="26606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6296025" y="1209675"/>
              <a:ext cx="650875" cy="47053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504D"/>
              </a:solidFill>
              <a:prstDash val="solid"/>
              <a:headEnd/>
              <a:tailEnd/>
            </a:ln>
            <a:effectLst/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dirty="0">
                  <a:effectLst/>
                  <a:latin typeface="Calibri"/>
                  <a:ea typeface="Times New Roman"/>
                </a:rPr>
                <a:t>Court 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1100" dirty="0">
                  <a:effectLst/>
                  <a:latin typeface="Calibri"/>
                  <a:ea typeface="Times New Roman"/>
                </a:rPr>
                <a:t>Order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953250" y="1438275"/>
              <a:ext cx="33337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>
            <a:xfrm>
              <a:off x="4863187" y="3760598"/>
              <a:ext cx="0" cy="266065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cxnSp>
          <p:nvCxnSpPr>
            <p:cNvPr id="67" name="Elbow Connector 66"/>
            <p:cNvCxnSpPr/>
            <p:nvPr/>
          </p:nvCxnSpPr>
          <p:spPr>
            <a:xfrm rot="10800000">
              <a:off x="1571625" y="1809750"/>
              <a:ext cx="2286000" cy="676275"/>
            </a:xfrm>
            <a:prstGeom prst="bentConnector3">
              <a:avLst/>
            </a:prstGeom>
            <a:ln w="381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 flipH="1">
              <a:off x="1571625" y="866775"/>
              <a:ext cx="2286000" cy="268353"/>
            </a:xfrm>
            <a:prstGeom prst="bentConnector3">
              <a:avLst/>
            </a:prstGeom>
            <a:ln w="3810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4899202" y="5141104"/>
            <a:ext cx="0" cy="235523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76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80" y="-4554"/>
            <a:ext cx="732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 Cases of Children in Need of Care and Protection (May 2015-Feb 2016)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516" y="1340768"/>
            <a:ext cx="8712968" cy="15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3" indent="0">
              <a:spcAft>
                <a:spcPts val="600"/>
              </a:spcAft>
              <a:buNone/>
            </a:pPr>
            <a:endParaRPr lang="en-TT" sz="2400" dirty="0"/>
          </a:p>
          <a:p>
            <a:pPr>
              <a:spcAft>
                <a:spcPts val="600"/>
              </a:spcAft>
              <a:buNone/>
            </a:pPr>
            <a:endParaRPr lang="en-TT" sz="2400" dirty="0"/>
          </a:p>
          <a:p>
            <a:pPr marL="342900" indent="-342900"/>
            <a:endParaRPr lang="en-TT" sz="24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19064295"/>
              </p:ext>
            </p:extLst>
          </p:nvPr>
        </p:nvGraphicFramePr>
        <p:xfrm>
          <a:off x="539552" y="1470313"/>
          <a:ext cx="8136904" cy="498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88551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enta-tex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0"/>
            <a:ext cx="7432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 Cases Involving Children and Pornography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5516" y="1340768"/>
            <a:ext cx="8712968" cy="622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TT" sz="2400" dirty="0"/>
              <a:t>Reports of exposure to pornography or possession of child pornography co-occurred with the </a:t>
            </a:r>
            <a:r>
              <a:rPr lang="en-TT" sz="2400"/>
              <a:t>following  offences</a:t>
            </a:r>
            <a:r>
              <a:rPr lang="en-TT" sz="2400" dirty="0"/>
              <a:t>:</a:t>
            </a:r>
          </a:p>
          <a:p>
            <a:pPr>
              <a:buNone/>
            </a:pPr>
            <a:r>
              <a:rPr lang="en-TT" sz="2400" dirty="0"/>
              <a:t>         Sexual Touching                             Sexual Penetration</a:t>
            </a:r>
          </a:p>
          <a:p>
            <a:pPr>
              <a:buNone/>
            </a:pPr>
            <a:r>
              <a:rPr lang="en-TT" sz="2400" dirty="0"/>
              <a:t>         Physical Abuse                               Emotional Abuse</a:t>
            </a:r>
          </a:p>
          <a:p>
            <a:pPr>
              <a:buNone/>
            </a:pPr>
            <a:r>
              <a:rPr lang="en-TT" sz="2400" dirty="0"/>
              <a:t>         Grooming                                        Drug Use</a:t>
            </a:r>
          </a:p>
          <a:p>
            <a:pPr>
              <a:buNone/>
            </a:pPr>
            <a:r>
              <a:rPr lang="en-TT" sz="2400" dirty="0"/>
              <a:t>         Possession of Fire Arms                Domestic Violence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TT" sz="2400" dirty="0"/>
              <a:t>Alleged perpetrators were known to children (father, step-father, uncle, neighbour, cousin, brother, boyfriend)</a:t>
            </a:r>
            <a:endParaRPr lang="en-TT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TT" sz="2400" dirty="0"/>
              <a:t>Alleged perpetrators were as young as 10</a:t>
            </a:r>
            <a:endParaRPr lang="en-TT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TT" sz="2400" dirty="0"/>
              <a:t>Of the alleged perpetrators, 90% were male and 10% female</a:t>
            </a:r>
            <a:endParaRPr lang="en-TT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TT" sz="2400" dirty="0"/>
              <a:t>Alleged child victims ranged in age from 4 to 16</a:t>
            </a:r>
          </a:p>
          <a:p>
            <a:pPr lvl="3" indent="0">
              <a:spcAft>
                <a:spcPts val="600"/>
              </a:spcAft>
              <a:buNone/>
            </a:pPr>
            <a:endParaRPr lang="en-TT" sz="2400" dirty="0"/>
          </a:p>
          <a:p>
            <a:pPr>
              <a:spcAft>
                <a:spcPts val="600"/>
              </a:spcAft>
              <a:buNone/>
            </a:pPr>
            <a:endParaRPr lang="en-TT" sz="2400" dirty="0"/>
          </a:p>
          <a:p>
            <a:pPr marL="342900" indent="-342900"/>
            <a:endParaRPr lang="en-T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5377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1593</Words>
  <Application>Microsoft Office PowerPoint</Application>
  <PresentationFormat>On-screen Show (4:3)</PresentationFormat>
  <Paragraphs>246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Calibri</vt:lpstr>
      <vt:lpstr>Comic Sans MS</vt:lpstr>
      <vt:lpstr>Elephant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Saran Looby</dc:creator>
  <cp:keywords>Conider This. Presentation</cp:keywords>
  <cp:lastModifiedBy>Saran Looby</cp:lastModifiedBy>
  <cp:revision>252</cp:revision>
  <dcterms:created xsi:type="dcterms:W3CDTF">2014-06-03T14:44:13Z</dcterms:created>
  <dcterms:modified xsi:type="dcterms:W3CDTF">2016-10-15T01:57:49Z</dcterms:modified>
</cp:coreProperties>
</file>