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256" r:id="rId4"/>
    <p:sldId id="296" r:id="rId5"/>
    <p:sldId id="259" r:id="rId6"/>
    <p:sldId id="297" r:id="rId7"/>
    <p:sldId id="271" r:id="rId8"/>
    <p:sldId id="272" r:id="rId9"/>
    <p:sldId id="277" r:id="rId10"/>
    <p:sldId id="268" r:id="rId11"/>
    <p:sldId id="265" r:id="rId12"/>
    <p:sldId id="285" r:id="rId13"/>
    <p:sldId id="298" r:id="rId14"/>
    <p:sldId id="266" r:id="rId15"/>
    <p:sldId id="282" r:id="rId16"/>
    <p:sldId id="287" r:id="rId17"/>
    <p:sldId id="288" r:id="rId18"/>
    <p:sldId id="289" r:id="rId19"/>
    <p:sldId id="290" r:id="rId20"/>
    <p:sldId id="292" r:id="rId21"/>
    <p:sldId id="293" r:id="rId22"/>
    <p:sldId id="295"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FF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0" autoAdjust="0"/>
    <p:restoredTop sz="94660"/>
  </p:normalViewPr>
  <p:slideViewPr>
    <p:cSldViewPr snapToGrid="0">
      <p:cViewPr varScale="1">
        <p:scale>
          <a:sx n="68" d="100"/>
          <a:sy n="68" d="100"/>
        </p:scale>
        <p:origin x="324" y="72"/>
      </p:cViewPr>
      <p:guideLst/>
    </p:cSldViewPr>
  </p:slideViewPr>
  <p:notesTextViewPr>
    <p:cViewPr>
      <p:scale>
        <a:sx n="3" d="2"/>
        <a:sy n="3" d="2"/>
      </p:scale>
      <p:origin x="0" y="0"/>
    </p:cViewPr>
  </p:notesTextViewPr>
  <p:sorterViewPr>
    <p:cViewPr varScale="1">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6B524-9E99-4FDD-8815-8BB9AB71CF1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308D0ADE-0166-415F-B1CC-8189C4F6F7AD}">
      <dgm:prSet phldrT="[Text]" custT="1"/>
      <dgm:spPr>
        <a:solidFill>
          <a:schemeClr val="tx2"/>
        </a:solidFill>
      </dgm:spPr>
      <dgm:t>
        <a:bodyPr/>
        <a:lstStyle/>
        <a:p>
          <a:r>
            <a:rPr lang="en-US" sz="2400" b="1" dirty="0">
              <a:solidFill>
                <a:schemeClr val="bg1"/>
              </a:solidFill>
            </a:rPr>
            <a:t>CHILDREN </a:t>
          </a:r>
        </a:p>
        <a:p>
          <a:r>
            <a:rPr lang="en-US" sz="2400" b="1" dirty="0">
              <a:solidFill>
                <a:schemeClr val="bg1"/>
              </a:solidFill>
            </a:rPr>
            <a:t>&amp;</a:t>
          </a:r>
        </a:p>
        <a:p>
          <a:r>
            <a:rPr lang="en-US" sz="2400" b="1" dirty="0">
              <a:solidFill>
                <a:schemeClr val="bg1"/>
              </a:solidFill>
            </a:rPr>
            <a:t>YOUTH</a:t>
          </a:r>
        </a:p>
      </dgm:t>
    </dgm:pt>
    <dgm:pt modelId="{A2C00879-FDFC-46E3-8297-AA310BF1F37B}" type="parTrans" cxnId="{1C2AA52E-B27B-4939-BD5B-7AB17D9CF6E2}">
      <dgm:prSet/>
      <dgm:spPr/>
      <dgm:t>
        <a:bodyPr/>
        <a:lstStyle/>
        <a:p>
          <a:endParaRPr lang="en-US" sz="2400"/>
        </a:p>
      </dgm:t>
    </dgm:pt>
    <dgm:pt modelId="{31FB283E-FFE3-404D-B5B4-DFA2178CDD69}" type="sibTrans" cxnId="{1C2AA52E-B27B-4939-BD5B-7AB17D9CF6E2}">
      <dgm:prSet/>
      <dgm:spPr/>
      <dgm:t>
        <a:bodyPr/>
        <a:lstStyle/>
        <a:p>
          <a:endParaRPr lang="en-US" sz="2400"/>
        </a:p>
      </dgm:t>
    </dgm:pt>
    <dgm:pt modelId="{D88D4A02-6526-4DFA-A77C-D1559B0271FA}">
      <dgm:prSet phldrT="[Text]" custT="1"/>
      <dgm:spPr>
        <a:solidFill>
          <a:srgbClr val="FFC000"/>
        </a:solidFill>
      </dgm:spPr>
      <dgm:t>
        <a:bodyPr/>
        <a:lstStyle/>
        <a:p>
          <a:r>
            <a:rPr lang="en-US" sz="2400" b="1" dirty="0">
              <a:solidFill>
                <a:schemeClr val="tx1"/>
              </a:solidFill>
            </a:rPr>
            <a:t>Child Pornography</a:t>
          </a:r>
        </a:p>
      </dgm:t>
    </dgm:pt>
    <dgm:pt modelId="{DA630D90-9447-4EFF-AB92-BE41B9D5B853}" type="parTrans" cxnId="{62970A9D-8AE1-4E47-BCB4-81FE58D1EE43}">
      <dgm:prSet/>
      <dgm:spPr/>
      <dgm:t>
        <a:bodyPr/>
        <a:lstStyle/>
        <a:p>
          <a:endParaRPr lang="en-US" sz="2400"/>
        </a:p>
      </dgm:t>
    </dgm:pt>
    <dgm:pt modelId="{AB7A2798-AA64-40FD-86FB-99B30465C654}" type="sibTrans" cxnId="{62970A9D-8AE1-4E47-BCB4-81FE58D1EE43}">
      <dgm:prSet/>
      <dgm:spPr/>
      <dgm:t>
        <a:bodyPr/>
        <a:lstStyle/>
        <a:p>
          <a:endParaRPr lang="en-US" sz="2400"/>
        </a:p>
      </dgm:t>
    </dgm:pt>
    <dgm:pt modelId="{220360DD-4F0B-4716-9B90-636C7B23498B}">
      <dgm:prSet phldrT="[Text]" custT="1"/>
      <dgm:spPr>
        <a:solidFill>
          <a:srgbClr val="92D050"/>
        </a:solidFill>
      </dgm:spPr>
      <dgm:t>
        <a:bodyPr/>
        <a:lstStyle/>
        <a:p>
          <a:r>
            <a:rPr lang="en-US" sz="2400" b="1" dirty="0">
              <a:solidFill>
                <a:schemeClr val="tx1"/>
              </a:solidFill>
            </a:rPr>
            <a:t>Sex Trafficking </a:t>
          </a:r>
        </a:p>
        <a:p>
          <a:r>
            <a:rPr lang="en-US" sz="2400" b="1" dirty="0">
              <a:solidFill>
                <a:schemeClr val="tx1"/>
              </a:solidFill>
            </a:rPr>
            <a:t>DMST - CSEC</a:t>
          </a:r>
        </a:p>
      </dgm:t>
    </dgm:pt>
    <dgm:pt modelId="{86AC3A6A-2644-4267-81D8-DFCBB04067F9}" type="parTrans" cxnId="{8591C09B-DF59-462F-9E6B-6CD0647423D4}">
      <dgm:prSet/>
      <dgm:spPr/>
      <dgm:t>
        <a:bodyPr/>
        <a:lstStyle/>
        <a:p>
          <a:endParaRPr lang="en-US" sz="2400"/>
        </a:p>
      </dgm:t>
    </dgm:pt>
    <dgm:pt modelId="{EA1B2435-397E-4F19-BFCB-D06F989D8150}" type="sibTrans" cxnId="{8591C09B-DF59-462F-9E6B-6CD0647423D4}">
      <dgm:prSet/>
      <dgm:spPr/>
      <dgm:t>
        <a:bodyPr/>
        <a:lstStyle/>
        <a:p>
          <a:endParaRPr lang="en-US" sz="2400"/>
        </a:p>
      </dgm:t>
    </dgm:pt>
    <dgm:pt modelId="{EC72D1B3-154E-41C9-882D-720C10F88311}">
      <dgm:prSet phldrT="[Text]" custT="1"/>
      <dgm:spPr>
        <a:solidFill>
          <a:srgbClr val="FFFF00"/>
        </a:solidFill>
      </dgm:spPr>
      <dgm:t>
        <a:bodyPr/>
        <a:lstStyle/>
        <a:p>
          <a:r>
            <a:rPr lang="en-US" sz="2400" b="1" dirty="0">
              <a:solidFill>
                <a:schemeClr val="tx1"/>
              </a:solidFill>
            </a:rPr>
            <a:t>Societal Norms </a:t>
          </a:r>
        </a:p>
      </dgm:t>
    </dgm:pt>
    <dgm:pt modelId="{9B88F3DA-C86F-4878-8B94-D65D7620C884}" type="parTrans" cxnId="{3E3182FA-21BB-42EC-AA4B-31A08A1A28C6}">
      <dgm:prSet/>
      <dgm:spPr/>
      <dgm:t>
        <a:bodyPr/>
        <a:lstStyle/>
        <a:p>
          <a:endParaRPr lang="en-US" sz="2400"/>
        </a:p>
      </dgm:t>
    </dgm:pt>
    <dgm:pt modelId="{41A467BE-B60B-462C-84AA-AA9C57611A97}" type="sibTrans" cxnId="{3E3182FA-21BB-42EC-AA4B-31A08A1A28C6}">
      <dgm:prSet/>
      <dgm:spPr/>
      <dgm:t>
        <a:bodyPr/>
        <a:lstStyle/>
        <a:p>
          <a:endParaRPr lang="en-US" sz="2400"/>
        </a:p>
      </dgm:t>
    </dgm:pt>
    <dgm:pt modelId="{66625770-0812-4970-A691-0031152EA944}">
      <dgm:prSet phldrT="[Text]" custT="1"/>
      <dgm:spPr>
        <a:solidFill>
          <a:schemeClr val="accent4">
            <a:lumMod val="75000"/>
          </a:schemeClr>
        </a:solidFill>
      </dgm:spPr>
      <dgm:t>
        <a:bodyPr/>
        <a:lstStyle/>
        <a:p>
          <a:r>
            <a:rPr lang="en-US" sz="2400" b="1" dirty="0">
              <a:solidFill>
                <a:schemeClr val="tx1"/>
              </a:solidFill>
            </a:rPr>
            <a:t>Services</a:t>
          </a:r>
        </a:p>
      </dgm:t>
    </dgm:pt>
    <dgm:pt modelId="{07D66EF5-D201-4288-8B3B-FEA1423033ED}" type="parTrans" cxnId="{F6890A9F-BA8F-4ED3-8A75-181B02B2AF01}">
      <dgm:prSet/>
      <dgm:spPr/>
      <dgm:t>
        <a:bodyPr/>
        <a:lstStyle/>
        <a:p>
          <a:endParaRPr lang="en-US" sz="2400"/>
        </a:p>
      </dgm:t>
    </dgm:pt>
    <dgm:pt modelId="{3A906BC3-29C2-4EA7-ACDF-C15C8E5A7EC4}" type="sibTrans" cxnId="{F6890A9F-BA8F-4ED3-8A75-181B02B2AF01}">
      <dgm:prSet/>
      <dgm:spPr/>
      <dgm:t>
        <a:bodyPr/>
        <a:lstStyle/>
        <a:p>
          <a:endParaRPr lang="en-US" sz="2400"/>
        </a:p>
      </dgm:t>
    </dgm:pt>
    <dgm:pt modelId="{094F4494-688C-4237-8227-ACB8DD57BACF}">
      <dgm:prSet phldrT="[Text]" custT="1"/>
      <dgm:spPr>
        <a:solidFill>
          <a:schemeClr val="accent6">
            <a:lumMod val="75000"/>
          </a:schemeClr>
        </a:solidFill>
      </dgm:spPr>
      <dgm:t>
        <a:bodyPr/>
        <a:lstStyle/>
        <a:p>
          <a:r>
            <a:rPr lang="en-US" sz="2400" b="1" dirty="0">
              <a:solidFill>
                <a:schemeClr val="bg1"/>
              </a:solidFill>
            </a:rPr>
            <a:t>Family </a:t>
          </a:r>
        </a:p>
        <a:p>
          <a:r>
            <a:rPr lang="en-US" sz="2400" b="1" dirty="0">
              <a:solidFill>
                <a:schemeClr val="bg1"/>
              </a:solidFill>
            </a:rPr>
            <a:t>Dynamics </a:t>
          </a:r>
        </a:p>
      </dgm:t>
    </dgm:pt>
    <dgm:pt modelId="{23AC72DC-0D99-41F4-871C-865B46207DAD}" type="parTrans" cxnId="{9199D62D-C5C5-4927-88F5-FECE803969D6}">
      <dgm:prSet/>
      <dgm:spPr/>
      <dgm:t>
        <a:bodyPr/>
        <a:lstStyle/>
        <a:p>
          <a:endParaRPr lang="en-US" sz="2400"/>
        </a:p>
      </dgm:t>
    </dgm:pt>
    <dgm:pt modelId="{7061D4BE-B186-4805-9F53-599C3A37AE49}" type="sibTrans" cxnId="{9199D62D-C5C5-4927-88F5-FECE803969D6}">
      <dgm:prSet/>
      <dgm:spPr/>
      <dgm:t>
        <a:bodyPr/>
        <a:lstStyle/>
        <a:p>
          <a:endParaRPr lang="en-US" sz="2400"/>
        </a:p>
      </dgm:t>
    </dgm:pt>
    <dgm:pt modelId="{2E2E3D31-189A-46CC-8CE1-24476A34C29E}">
      <dgm:prSet phldrT="[Text]" custT="1"/>
      <dgm:spPr>
        <a:solidFill>
          <a:schemeClr val="accent2">
            <a:lumMod val="60000"/>
            <a:lumOff val="40000"/>
          </a:schemeClr>
        </a:solidFill>
      </dgm:spPr>
      <dgm:t>
        <a:bodyPr/>
        <a:lstStyle/>
        <a:p>
          <a:r>
            <a:rPr lang="en-US" sz="2400" b="1" dirty="0">
              <a:solidFill>
                <a:schemeClr val="tx1"/>
              </a:solidFill>
            </a:rPr>
            <a:t>Labor Trafficking/Domestic Servitude</a:t>
          </a:r>
        </a:p>
      </dgm:t>
    </dgm:pt>
    <dgm:pt modelId="{3CD5175C-7F79-4D55-866F-A528F5F45B6A}" type="parTrans" cxnId="{08B4A86E-3403-4541-B126-8A15B1D22F82}">
      <dgm:prSet/>
      <dgm:spPr/>
      <dgm:t>
        <a:bodyPr/>
        <a:lstStyle/>
        <a:p>
          <a:endParaRPr lang="en-US" sz="2400"/>
        </a:p>
      </dgm:t>
    </dgm:pt>
    <dgm:pt modelId="{9C52AD6D-C4D7-4C77-8B88-8FA147C5890F}" type="sibTrans" cxnId="{08B4A86E-3403-4541-B126-8A15B1D22F82}">
      <dgm:prSet/>
      <dgm:spPr/>
      <dgm:t>
        <a:bodyPr/>
        <a:lstStyle/>
        <a:p>
          <a:endParaRPr lang="en-US" sz="2400"/>
        </a:p>
      </dgm:t>
    </dgm:pt>
    <dgm:pt modelId="{D4A23263-A22C-42B4-9B2D-038A8A1C09F8}" type="pres">
      <dgm:prSet presAssocID="{FB76B524-9E99-4FDD-8815-8BB9AB71CF18}" presName="Name0" presStyleCnt="0">
        <dgm:presLayoutVars>
          <dgm:chMax val="1"/>
          <dgm:chPref val="1"/>
          <dgm:dir/>
          <dgm:animOne val="branch"/>
          <dgm:animLvl val="lvl"/>
        </dgm:presLayoutVars>
      </dgm:prSet>
      <dgm:spPr/>
    </dgm:pt>
    <dgm:pt modelId="{67C2C069-CAE2-4A05-936C-F70883025E04}" type="pres">
      <dgm:prSet presAssocID="{308D0ADE-0166-415F-B1CC-8189C4F6F7AD}" presName="Parent" presStyleLbl="node0" presStyleIdx="0" presStyleCnt="1">
        <dgm:presLayoutVars>
          <dgm:chMax val="6"/>
          <dgm:chPref val="6"/>
        </dgm:presLayoutVars>
      </dgm:prSet>
      <dgm:spPr/>
    </dgm:pt>
    <dgm:pt modelId="{CBF2A24E-1682-45F8-92E3-B721DF0282F8}" type="pres">
      <dgm:prSet presAssocID="{D88D4A02-6526-4DFA-A77C-D1559B0271FA}" presName="Accent1" presStyleCnt="0"/>
      <dgm:spPr/>
    </dgm:pt>
    <dgm:pt modelId="{B48025A4-C603-4261-A8D0-E2A67FEF18B5}" type="pres">
      <dgm:prSet presAssocID="{D88D4A02-6526-4DFA-A77C-D1559B0271FA}" presName="Accent" presStyleLbl="bgShp" presStyleIdx="0" presStyleCnt="6"/>
      <dgm:spPr/>
    </dgm:pt>
    <dgm:pt modelId="{7C56FEFE-175B-4F9D-BCE7-7C0A9A8A2773}" type="pres">
      <dgm:prSet presAssocID="{D88D4A02-6526-4DFA-A77C-D1559B0271FA}" presName="Child1" presStyleLbl="node1" presStyleIdx="0" presStyleCnt="6" custScaleX="108748" custLinFactNeighborX="1150">
        <dgm:presLayoutVars>
          <dgm:chMax val="0"/>
          <dgm:chPref val="0"/>
          <dgm:bulletEnabled val="1"/>
        </dgm:presLayoutVars>
      </dgm:prSet>
      <dgm:spPr/>
    </dgm:pt>
    <dgm:pt modelId="{CFBDBBD4-8235-4388-9C54-F7BC1A233D11}" type="pres">
      <dgm:prSet presAssocID="{220360DD-4F0B-4716-9B90-636C7B23498B}" presName="Accent2" presStyleCnt="0"/>
      <dgm:spPr/>
    </dgm:pt>
    <dgm:pt modelId="{051E00F6-461A-4C76-A841-D76BD65EB4C0}" type="pres">
      <dgm:prSet presAssocID="{220360DD-4F0B-4716-9B90-636C7B23498B}" presName="Accent" presStyleLbl="bgShp" presStyleIdx="1" presStyleCnt="6"/>
      <dgm:spPr/>
    </dgm:pt>
    <dgm:pt modelId="{E0A0B8D8-814A-4FF9-8729-A501DA5D2DA3}" type="pres">
      <dgm:prSet presAssocID="{220360DD-4F0B-4716-9B90-636C7B23498B}" presName="Child2" presStyleLbl="node1" presStyleIdx="1" presStyleCnt="6" custScaleX="107652">
        <dgm:presLayoutVars>
          <dgm:chMax val="0"/>
          <dgm:chPref val="0"/>
          <dgm:bulletEnabled val="1"/>
        </dgm:presLayoutVars>
      </dgm:prSet>
      <dgm:spPr/>
    </dgm:pt>
    <dgm:pt modelId="{621D2673-453A-4DA4-B598-6C1408F62709}" type="pres">
      <dgm:prSet presAssocID="{EC72D1B3-154E-41C9-882D-720C10F88311}" presName="Accent3" presStyleCnt="0"/>
      <dgm:spPr/>
    </dgm:pt>
    <dgm:pt modelId="{DD7C34FF-8140-4882-86CE-25B5A62301AA}" type="pres">
      <dgm:prSet presAssocID="{EC72D1B3-154E-41C9-882D-720C10F88311}" presName="Accent" presStyleLbl="bgShp" presStyleIdx="2" presStyleCnt="6"/>
      <dgm:spPr/>
    </dgm:pt>
    <dgm:pt modelId="{3A1E0FD6-F8BC-4608-9DC1-84371E28B2D9}" type="pres">
      <dgm:prSet presAssocID="{EC72D1B3-154E-41C9-882D-720C10F88311}" presName="Child3" presStyleLbl="node1" presStyleIdx="2" presStyleCnt="6">
        <dgm:presLayoutVars>
          <dgm:chMax val="0"/>
          <dgm:chPref val="0"/>
          <dgm:bulletEnabled val="1"/>
        </dgm:presLayoutVars>
      </dgm:prSet>
      <dgm:spPr/>
    </dgm:pt>
    <dgm:pt modelId="{753570D2-AABC-496D-B328-DBC07FADCA85}" type="pres">
      <dgm:prSet presAssocID="{66625770-0812-4970-A691-0031152EA944}" presName="Accent4" presStyleCnt="0"/>
      <dgm:spPr/>
    </dgm:pt>
    <dgm:pt modelId="{0F20C43D-6C04-4970-B53C-6D3AA984C5E4}" type="pres">
      <dgm:prSet presAssocID="{66625770-0812-4970-A691-0031152EA944}" presName="Accent" presStyleLbl="bgShp" presStyleIdx="3" presStyleCnt="6"/>
      <dgm:spPr/>
    </dgm:pt>
    <dgm:pt modelId="{12024699-A391-4AC9-8F03-24D53903BA61}" type="pres">
      <dgm:prSet presAssocID="{66625770-0812-4970-A691-0031152EA944}" presName="Child4" presStyleLbl="node1" presStyleIdx="3" presStyleCnt="6" custScaleX="97096" custLinFactNeighborX="-656" custLinFactNeighborY="-1456">
        <dgm:presLayoutVars>
          <dgm:chMax val="0"/>
          <dgm:chPref val="0"/>
          <dgm:bulletEnabled val="1"/>
        </dgm:presLayoutVars>
      </dgm:prSet>
      <dgm:spPr/>
    </dgm:pt>
    <dgm:pt modelId="{36915601-682A-4B3C-85B4-E0DB65AECD41}" type="pres">
      <dgm:prSet presAssocID="{094F4494-688C-4237-8227-ACB8DD57BACF}" presName="Accent5" presStyleCnt="0"/>
      <dgm:spPr/>
    </dgm:pt>
    <dgm:pt modelId="{77F12DCA-4EB6-49A6-BD9B-5BBEB5976244}" type="pres">
      <dgm:prSet presAssocID="{094F4494-688C-4237-8227-ACB8DD57BACF}" presName="Accent" presStyleLbl="bgShp" presStyleIdx="4" presStyleCnt="6"/>
      <dgm:spPr/>
    </dgm:pt>
    <dgm:pt modelId="{ED2EF98D-593C-4058-8689-40DFB6921939}" type="pres">
      <dgm:prSet presAssocID="{094F4494-688C-4237-8227-ACB8DD57BACF}" presName="Child5" presStyleLbl="node1" presStyleIdx="4" presStyleCnt="6">
        <dgm:presLayoutVars>
          <dgm:chMax val="0"/>
          <dgm:chPref val="0"/>
          <dgm:bulletEnabled val="1"/>
        </dgm:presLayoutVars>
      </dgm:prSet>
      <dgm:spPr/>
    </dgm:pt>
    <dgm:pt modelId="{6680A91D-E97E-47E2-9F7D-E86002543C08}" type="pres">
      <dgm:prSet presAssocID="{2E2E3D31-189A-46CC-8CE1-24476A34C29E}" presName="Accent6" presStyleCnt="0"/>
      <dgm:spPr/>
    </dgm:pt>
    <dgm:pt modelId="{6C153FAC-13F1-4420-9307-02B454698077}" type="pres">
      <dgm:prSet presAssocID="{2E2E3D31-189A-46CC-8CE1-24476A34C29E}" presName="Accent" presStyleLbl="bgShp" presStyleIdx="5" presStyleCnt="6"/>
      <dgm:spPr/>
    </dgm:pt>
    <dgm:pt modelId="{55047150-9393-45B6-A80B-ECB779D00B6B}" type="pres">
      <dgm:prSet presAssocID="{2E2E3D31-189A-46CC-8CE1-24476A34C29E}" presName="Child6" presStyleLbl="node1" presStyleIdx="5" presStyleCnt="6">
        <dgm:presLayoutVars>
          <dgm:chMax val="0"/>
          <dgm:chPref val="0"/>
          <dgm:bulletEnabled val="1"/>
        </dgm:presLayoutVars>
      </dgm:prSet>
      <dgm:spPr/>
    </dgm:pt>
  </dgm:ptLst>
  <dgm:cxnLst>
    <dgm:cxn modelId="{F6890A9F-BA8F-4ED3-8A75-181B02B2AF01}" srcId="{308D0ADE-0166-415F-B1CC-8189C4F6F7AD}" destId="{66625770-0812-4970-A691-0031152EA944}" srcOrd="3" destOrd="0" parTransId="{07D66EF5-D201-4288-8B3B-FEA1423033ED}" sibTransId="{3A906BC3-29C2-4EA7-ACDF-C15C8E5A7EC4}"/>
    <dgm:cxn modelId="{B21C3205-0854-4240-8282-3A0A147D9C78}" type="presOf" srcId="{308D0ADE-0166-415F-B1CC-8189C4F6F7AD}" destId="{67C2C069-CAE2-4A05-936C-F70883025E04}" srcOrd="0" destOrd="0" presId="urn:microsoft.com/office/officeart/2011/layout/HexagonRadial"/>
    <dgm:cxn modelId="{62970A9D-8AE1-4E47-BCB4-81FE58D1EE43}" srcId="{308D0ADE-0166-415F-B1CC-8189C4F6F7AD}" destId="{D88D4A02-6526-4DFA-A77C-D1559B0271FA}" srcOrd="0" destOrd="0" parTransId="{DA630D90-9447-4EFF-AB92-BE41B9D5B853}" sibTransId="{AB7A2798-AA64-40FD-86FB-99B30465C654}"/>
    <dgm:cxn modelId="{CBF334D1-CBD0-4BCB-BC6B-C23AA08096EA}" type="presOf" srcId="{66625770-0812-4970-A691-0031152EA944}" destId="{12024699-A391-4AC9-8F03-24D53903BA61}" srcOrd="0" destOrd="0" presId="urn:microsoft.com/office/officeart/2011/layout/HexagonRadial"/>
    <dgm:cxn modelId="{C224161A-4A77-4588-983F-BD38747FE5A0}" type="presOf" srcId="{2E2E3D31-189A-46CC-8CE1-24476A34C29E}" destId="{55047150-9393-45B6-A80B-ECB779D00B6B}" srcOrd="0" destOrd="0" presId="urn:microsoft.com/office/officeart/2011/layout/HexagonRadial"/>
    <dgm:cxn modelId="{96D7685F-E069-4EFB-817B-4EAA52FA5A43}" type="presOf" srcId="{220360DD-4F0B-4716-9B90-636C7B23498B}" destId="{E0A0B8D8-814A-4FF9-8729-A501DA5D2DA3}" srcOrd="0" destOrd="0" presId="urn:microsoft.com/office/officeart/2011/layout/HexagonRadial"/>
    <dgm:cxn modelId="{8591C09B-DF59-462F-9E6B-6CD0647423D4}" srcId="{308D0ADE-0166-415F-B1CC-8189C4F6F7AD}" destId="{220360DD-4F0B-4716-9B90-636C7B23498B}" srcOrd="1" destOrd="0" parTransId="{86AC3A6A-2644-4267-81D8-DFCBB04067F9}" sibTransId="{EA1B2435-397E-4F19-BFCB-D06F989D8150}"/>
    <dgm:cxn modelId="{08B4A86E-3403-4541-B126-8A15B1D22F82}" srcId="{308D0ADE-0166-415F-B1CC-8189C4F6F7AD}" destId="{2E2E3D31-189A-46CC-8CE1-24476A34C29E}" srcOrd="5" destOrd="0" parTransId="{3CD5175C-7F79-4D55-866F-A528F5F45B6A}" sibTransId="{9C52AD6D-C4D7-4C77-8B88-8FA147C5890F}"/>
    <dgm:cxn modelId="{F5D85350-5934-4ACA-80E8-16BDF4F99B48}" type="presOf" srcId="{EC72D1B3-154E-41C9-882D-720C10F88311}" destId="{3A1E0FD6-F8BC-4608-9DC1-84371E28B2D9}" srcOrd="0" destOrd="0" presId="urn:microsoft.com/office/officeart/2011/layout/HexagonRadial"/>
    <dgm:cxn modelId="{9181844B-4E10-43B1-A4AF-E4EF99142AC1}" type="presOf" srcId="{094F4494-688C-4237-8227-ACB8DD57BACF}" destId="{ED2EF98D-593C-4058-8689-40DFB6921939}" srcOrd="0" destOrd="0" presId="urn:microsoft.com/office/officeart/2011/layout/HexagonRadial"/>
    <dgm:cxn modelId="{3E3182FA-21BB-42EC-AA4B-31A08A1A28C6}" srcId="{308D0ADE-0166-415F-B1CC-8189C4F6F7AD}" destId="{EC72D1B3-154E-41C9-882D-720C10F88311}" srcOrd="2" destOrd="0" parTransId="{9B88F3DA-C86F-4878-8B94-D65D7620C884}" sibTransId="{41A467BE-B60B-462C-84AA-AA9C57611A97}"/>
    <dgm:cxn modelId="{A7AA2ECF-A5F7-415C-A359-7CAFF2D943A4}" type="presOf" srcId="{D88D4A02-6526-4DFA-A77C-D1559B0271FA}" destId="{7C56FEFE-175B-4F9D-BCE7-7C0A9A8A2773}" srcOrd="0" destOrd="0" presId="urn:microsoft.com/office/officeart/2011/layout/HexagonRadial"/>
    <dgm:cxn modelId="{9199D62D-C5C5-4927-88F5-FECE803969D6}" srcId="{308D0ADE-0166-415F-B1CC-8189C4F6F7AD}" destId="{094F4494-688C-4237-8227-ACB8DD57BACF}" srcOrd="4" destOrd="0" parTransId="{23AC72DC-0D99-41F4-871C-865B46207DAD}" sibTransId="{7061D4BE-B186-4805-9F53-599C3A37AE49}"/>
    <dgm:cxn modelId="{1C2AA52E-B27B-4939-BD5B-7AB17D9CF6E2}" srcId="{FB76B524-9E99-4FDD-8815-8BB9AB71CF18}" destId="{308D0ADE-0166-415F-B1CC-8189C4F6F7AD}" srcOrd="0" destOrd="0" parTransId="{A2C00879-FDFC-46E3-8297-AA310BF1F37B}" sibTransId="{31FB283E-FFE3-404D-B5B4-DFA2178CDD69}"/>
    <dgm:cxn modelId="{976DDE6C-EB87-489A-B83D-F4D71979E75B}" type="presOf" srcId="{FB76B524-9E99-4FDD-8815-8BB9AB71CF18}" destId="{D4A23263-A22C-42B4-9B2D-038A8A1C09F8}" srcOrd="0" destOrd="0" presId="urn:microsoft.com/office/officeart/2011/layout/HexagonRadial"/>
    <dgm:cxn modelId="{F786113C-4FFB-49FB-954E-6CF7048DD334}" type="presParOf" srcId="{D4A23263-A22C-42B4-9B2D-038A8A1C09F8}" destId="{67C2C069-CAE2-4A05-936C-F70883025E04}" srcOrd="0" destOrd="0" presId="urn:microsoft.com/office/officeart/2011/layout/HexagonRadial"/>
    <dgm:cxn modelId="{8B8E96C0-84DB-415A-9518-2C562C312A38}" type="presParOf" srcId="{D4A23263-A22C-42B4-9B2D-038A8A1C09F8}" destId="{CBF2A24E-1682-45F8-92E3-B721DF0282F8}" srcOrd="1" destOrd="0" presId="urn:microsoft.com/office/officeart/2011/layout/HexagonRadial"/>
    <dgm:cxn modelId="{CE3556CB-E2FB-4C4C-99A4-E75113AB263D}" type="presParOf" srcId="{CBF2A24E-1682-45F8-92E3-B721DF0282F8}" destId="{B48025A4-C603-4261-A8D0-E2A67FEF18B5}" srcOrd="0" destOrd="0" presId="urn:microsoft.com/office/officeart/2011/layout/HexagonRadial"/>
    <dgm:cxn modelId="{C01E457B-E547-4BFC-A498-BB0D9B67E0C0}" type="presParOf" srcId="{D4A23263-A22C-42B4-9B2D-038A8A1C09F8}" destId="{7C56FEFE-175B-4F9D-BCE7-7C0A9A8A2773}" srcOrd="2" destOrd="0" presId="urn:microsoft.com/office/officeart/2011/layout/HexagonRadial"/>
    <dgm:cxn modelId="{7C54C906-6D06-470A-950C-DF2E84247F39}" type="presParOf" srcId="{D4A23263-A22C-42B4-9B2D-038A8A1C09F8}" destId="{CFBDBBD4-8235-4388-9C54-F7BC1A233D11}" srcOrd="3" destOrd="0" presId="urn:microsoft.com/office/officeart/2011/layout/HexagonRadial"/>
    <dgm:cxn modelId="{30B51C35-C518-481C-A285-B85D7071EC93}" type="presParOf" srcId="{CFBDBBD4-8235-4388-9C54-F7BC1A233D11}" destId="{051E00F6-461A-4C76-A841-D76BD65EB4C0}" srcOrd="0" destOrd="0" presId="urn:microsoft.com/office/officeart/2011/layout/HexagonRadial"/>
    <dgm:cxn modelId="{064B3431-3119-4297-A822-69441C81FB08}" type="presParOf" srcId="{D4A23263-A22C-42B4-9B2D-038A8A1C09F8}" destId="{E0A0B8D8-814A-4FF9-8729-A501DA5D2DA3}" srcOrd="4" destOrd="0" presId="urn:microsoft.com/office/officeart/2011/layout/HexagonRadial"/>
    <dgm:cxn modelId="{4DFD9FEE-8A13-4D34-ACDB-CC5E6A9BDCA9}" type="presParOf" srcId="{D4A23263-A22C-42B4-9B2D-038A8A1C09F8}" destId="{621D2673-453A-4DA4-B598-6C1408F62709}" srcOrd="5" destOrd="0" presId="urn:microsoft.com/office/officeart/2011/layout/HexagonRadial"/>
    <dgm:cxn modelId="{75DD2675-798E-4D5E-A09E-CE0C3E2D55AF}" type="presParOf" srcId="{621D2673-453A-4DA4-B598-6C1408F62709}" destId="{DD7C34FF-8140-4882-86CE-25B5A62301AA}" srcOrd="0" destOrd="0" presId="urn:microsoft.com/office/officeart/2011/layout/HexagonRadial"/>
    <dgm:cxn modelId="{7744D293-4DE9-4D27-B60D-5606DC37D090}" type="presParOf" srcId="{D4A23263-A22C-42B4-9B2D-038A8A1C09F8}" destId="{3A1E0FD6-F8BC-4608-9DC1-84371E28B2D9}" srcOrd="6" destOrd="0" presId="urn:microsoft.com/office/officeart/2011/layout/HexagonRadial"/>
    <dgm:cxn modelId="{6AAED205-CF49-4C2A-A11A-0A60EC6DB881}" type="presParOf" srcId="{D4A23263-A22C-42B4-9B2D-038A8A1C09F8}" destId="{753570D2-AABC-496D-B328-DBC07FADCA85}" srcOrd="7" destOrd="0" presId="urn:microsoft.com/office/officeart/2011/layout/HexagonRadial"/>
    <dgm:cxn modelId="{63431A48-942E-4DE0-A2CB-C27768A3D0F8}" type="presParOf" srcId="{753570D2-AABC-496D-B328-DBC07FADCA85}" destId="{0F20C43D-6C04-4970-B53C-6D3AA984C5E4}" srcOrd="0" destOrd="0" presId="urn:microsoft.com/office/officeart/2011/layout/HexagonRadial"/>
    <dgm:cxn modelId="{8EAEA7FC-5F1C-4F67-AF8B-E08BC3056C01}" type="presParOf" srcId="{D4A23263-A22C-42B4-9B2D-038A8A1C09F8}" destId="{12024699-A391-4AC9-8F03-24D53903BA61}" srcOrd="8" destOrd="0" presId="urn:microsoft.com/office/officeart/2011/layout/HexagonRadial"/>
    <dgm:cxn modelId="{2156D5BA-31CA-45B4-9BFB-9D2F01B61CDC}" type="presParOf" srcId="{D4A23263-A22C-42B4-9B2D-038A8A1C09F8}" destId="{36915601-682A-4B3C-85B4-E0DB65AECD41}" srcOrd="9" destOrd="0" presId="urn:microsoft.com/office/officeart/2011/layout/HexagonRadial"/>
    <dgm:cxn modelId="{9C6BDC3A-B907-4F30-B005-EF4DB1C1E571}" type="presParOf" srcId="{36915601-682A-4B3C-85B4-E0DB65AECD41}" destId="{77F12DCA-4EB6-49A6-BD9B-5BBEB5976244}" srcOrd="0" destOrd="0" presId="urn:microsoft.com/office/officeart/2011/layout/HexagonRadial"/>
    <dgm:cxn modelId="{17DDF716-0B76-4715-AD98-76D0FE99C3B1}" type="presParOf" srcId="{D4A23263-A22C-42B4-9B2D-038A8A1C09F8}" destId="{ED2EF98D-593C-4058-8689-40DFB6921939}" srcOrd="10" destOrd="0" presId="urn:microsoft.com/office/officeart/2011/layout/HexagonRadial"/>
    <dgm:cxn modelId="{4661A037-ED4E-474E-9702-F70552F209FC}" type="presParOf" srcId="{D4A23263-A22C-42B4-9B2D-038A8A1C09F8}" destId="{6680A91D-E97E-47E2-9F7D-E86002543C08}" srcOrd="11" destOrd="0" presId="urn:microsoft.com/office/officeart/2011/layout/HexagonRadial"/>
    <dgm:cxn modelId="{620FEA23-B9BE-4542-829B-E9DD51A3CF9D}" type="presParOf" srcId="{6680A91D-E97E-47E2-9F7D-E86002543C08}" destId="{6C153FAC-13F1-4420-9307-02B454698077}" srcOrd="0" destOrd="0" presId="urn:microsoft.com/office/officeart/2011/layout/HexagonRadial"/>
    <dgm:cxn modelId="{86556A14-4C61-4D24-B504-D935296D31EF}" type="presParOf" srcId="{D4A23263-A22C-42B4-9B2D-038A8A1C09F8}" destId="{55047150-9393-45B6-A80B-ECB779D00B6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789EC-42BB-4612-95D7-E33DF127DC36}" type="doc">
      <dgm:prSet loTypeId="urn:microsoft.com/office/officeart/2005/8/layout/hList7" loCatId="list" qsTypeId="urn:microsoft.com/office/officeart/2005/8/quickstyle/simple1" qsCatId="simple" csTypeId="urn:microsoft.com/office/officeart/2005/8/colors/colorful3" csCatId="colorful" phldr="1"/>
      <dgm:spPr/>
    </dgm:pt>
    <dgm:pt modelId="{D8021BD0-0738-45B0-BBBE-8F37C6E0983D}">
      <dgm:prSet phldrT="[Text]" custT="1"/>
      <dgm:spPr/>
      <dgm:t>
        <a:bodyPr/>
        <a:lstStyle/>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Masked</a:t>
          </a:r>
        </a:p>
      </dgm:t>
    </dgm:pt>
    <dgm:pt modelId="{D0B6BCF5-F0A6-482C-BC3D-EDDE9FF495E6}" type="parTrans" cxnId="{0F2A95C8-D580-4D84-A8AD-3C66E0F1D3DD}">
      <dgm:prSet/>
      <dgm:spPr/>
      <dgm:t>
        <a:bodyPr/>
        <a:lstStyle/>
        <a:p>
          <a:endParaRPr lang="en-US"/>
        </a:p>
      </dgm:t>
    </dgm:pt>
    <dgm:pt modelId="{368A320A-7866-4765-AAA9-DBD1FE19356C}" type="sibTrans" cxnId="{0F2A95C8-D580-4D84-A8AD-3C66E0F1D3DD}">
      <dgm:prSet/>
      <dgm:spPr/>
      <dgm:t>
        <a:bodyPr/>
        <a:lstStyle/>
        <a:p>
          <a:endParaRPr lang="en-US"/>
        </a:p>
      </dgm:t>
    </dgm:pt>
    <dgm:pt modelId="{AA813852-3C15-4E47-9722-8F315C0C014F}">
      <dgm:prSet phldrT="[Text]" custT="1"/>
      <dgm:spPr/>
      <dgm:t>
        <a:bodyPr/>
        <a:lstStyle/>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Missed</a:t>
          </a:r>
          <a:r>
            <a:rPr lang="en-US" sz="2400" dirty="0">
              <a:latin typeface="Times New Roman" panose="02020603050405020304" pitchFamily="18" charset="0"/>
              <a:cs typeface="Times New Roman" panose="02020603050405020304" pitchFamily="18" charset="0"/>
            </a:rPr>
            <a:t> </a:t>
          </a:r>
        </a:p>
      </dgm:t>
    </dgm:pt>
    <dgm:pt modelId="{29CD9832-BFD1-458D-A2C4-A8214BC2D420}" type="parTrans" cxnId="{EA96867B-EA1A-4F75-A9EB-BA5BDA3EB828}">
      <dgm:prSet/>
      <dgm:spPr/>
      <dgm:t>
        <a:bodyPr/>
        <a:lstStyle/>
        <a:p>
          <a:endParaRPr lang="en-US"/>
        </a:p>
      </dgm:t>
    </dgm:pt>
    <dgm:pt modelId="{EBA6BAEA-20F1-42B2-9045-7EF03C563B43}" type="sibTrans" cxnId="{EA96867B-EA1A-4F75-A9EB-BA5BDA3EB828}">
      <dgm:prSet/>
      <dgm:spPr/>
      <dgm:t>
        <a:bodyPr/>
        <a:lstStyle/>
        <a:p>
          <a:endParaRPr lang="en-US"/>
        </a:p>
      </dgm:t>
    </dgm:pt>
    <dgm:pt modelId="{A9544647-A1EB-4C2F-B5EF-3EC89F108DBB}">
      <dgm:prSet phldrT="[Text]" custT="1"/>
      <dgm:spPr/>
      <dgm:t>
        <a:bodyPr/>
        <a:lstStyle/>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Marginalized</a:t>
          </a:r>
        </a:p>
      </dgm:t>
    </dgm:pt>
    <dgm:pt modelId="{A613D22F-56C3-46D9-9AEC-90056265CEE1}" type="sibTrans" cxnId="{E99A6C6B-322D-4DF8-97E8-2C5ED2573C9D}">
      <dgm:prSet/>
      <dgm:spPr/>
      <dgm:t>
        <a:bodyPr/>
        <a:lstStyle/>
        <a:p>
          <a:endParaRPr lang="en-US"/>
        </a:p>
      </dgm:t>
    </dgm:pt>
    <dgm:pt modelId="{3C41A582-ED0F-49D1-B9F8-C01CE02EC750}" type="parTrans" cxnId="{E99A6C6B-322D-4DF8-97E8-2C5ED2573C9D}">
      <dgm:prSet/>
      <dgm:spPr/>
      <dgm:t>
        <a:bodyPr/>
        <a:lstStyle/>
        <a:p>
          <a:endParaRPr lang="en-US"/>
        </a:p>
      </dgm:t>
    </dgm:pt>
    <dgm:pt modelId="{51224DA4-42AD-4FF6-AE1E-5FA21D9D964A}" type="pres">
      <dgm:prSet presAssocID="{4E6789EC-42BB-4612-95D7-E33DF127DC36}" presName="Name0" presStyleCnt="0">
        <dgm:presLayoutVars>
          <dgm:dir/>
          <dgm:resizeHandles val="exact"/>
        </dgm:presLayoutVars>
      </dgm:prSet>
      <dgm:spPr/>
    </dgm:pt>
    <dgm:pt modelId="{1EDE5380-CE84-4637-BD03-BA47BACA08A2}" type="pres">
      <dgm:prSet presAssocID="{4E6789EC-42BB-4612-95D7-E33DF127DC36}" presName="fgShape" presStyleLbl="fgShp" presStyleIdx="0" presStyleCnt="1"/>
      <dgm:spPr/>
    </dgm:pt>
    <dgm:pt modelId="{3ABAF201-5202-4327-817E-B5CD0E060AD2}" type="pres">
      <dgm:prSet presAssocID="{4E6789EC-42BB-4612-95D7-E33DF127DC36}" presName="linComp" presStyleCnt="0"/>
      <dgm:spPr/>
    </dgm:pt>
    <dgm:pt modelId="{1B14E687-E005-4831-8E8C-DDBC0A9E44B6}" type="pres">
      <dgm:prSet presAssocID="{A9544647-A1EB-4C2F-B5EF-3EC89F108DBB}" presName="compNode" presStyleCnt="0"/>
      <dgm:spPr/>
    </dgm:pt>
    <dgm:pt modelId="{688A5D28-A890-4D77-8ABB-11887EA2B2BF}" type="pres">
      <dgm:prSet presAssocID="{A9544647-A1EB-4C2F-B5EF-3EC89F108DBB}" presName="bkgdShape" presStyleLbl="node1" presStyleIdx="0" presStyleCnt="3" custLinFactNeighborX="-214" custLinFactNeighborY="-2586"/>
      <dgm:spPr/>
    </dgm:pt>
    <dgm:pt modelId="{CAEFBFF1-D5EA-46D3-9572-0F935F3CE7CD}" type="pres">
      <dgm:prSet presAssocID="{A9544647-A1EB-4C2F-B5EF-3EC89F108DBB}" presName="nodeTx" presStyleLbl="node1" presStyleIdx="0" presStyleCnt="3">
        <dgm:presLayoutVars>
          <dgm:bulletEnabled val="1"/>
        </dgm:presLayoutVars>
      </dgm:prSet>
      <dgm:spPr/>
    </dgm:pt>
    <dgm:pt modelId="{D0482060-474D-4B48-AAB4-3AA67A50E236}" type="pres">
      <dgm:prSet presAssocID="{A9544647-A1EB-4C2F-B5EF-3EC89F108DBB}" presName="invisiNode" presStyleLbl="node1" presStyleIdx="0" presStyleCnt="3"/>
      <dgm:spPr/>
    </dgm:pt>
    <dgm:pt modelId="{0B78ACCA-8C21-485C-B60D-F8BB15714E63}" type="pres">
      <dgm:prSet presAssocID="{A9544647-A1EB-4C2F-B5EF-3EC89F108DBB}" presName="imagNode" presStyleLbl="fgImgPlace1" presStyleIdx="0" presStyleCnt="3" custScaleX="157134" custScaleY="142250" custLinFactNeighborX="-971" custLinFactNeighborY="22069"/>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pt>
    <dgm:pt modelId="{5BA58E77-7F4C-4B4C-BDC8-E9402D829D66}" type="pres">
      <dgm:prSet presAssocID="{A613D22F-56C3-46D9-9AEC-90056265CEE1}" presName="sibTrans" presStyleLbl="sibTrans2D1" presStyleIdx="0" presStyleCnt="0"/>
      <dgm:spPr/>
    </dgm:pt>
    <dgm:pt modelId="{77AA4C5A-5106-4BCB-B587-630E9D48403B}" type="pres">
      <dgm:prSet presAssocID="{D8021BD0-0738-45B0-BBBE-8F37C6E0983D}" presName="compNode" presStyleCnt="0"/>
      <dgm:spPr/>
    </dgm:pt>
    <dgm:pt modelId="{6AD0B58E-55BB-474B-89BA-4E7729A71491}" type="pres">
      <dgm:prSet presAssocID="{D8021BD0-0738-45B0-BBBE-8F37C6E0983D}" presName="bkgdShape" presStyleLbl="node1" presStyleIdx="1" presStyleCnt="3" custLinFactNeighborY="-1293"/>
      <dgm:spPr/>
    </dgm:pt>
    <dgm:pt modelId="{7AE39A12-5529-42E8-83E5-DF8836864A1D}" type="pres">
      <dgm:prSet presAssocID="{D8021BD0-0738-45B0-BBBE-8F37C6E0983D}" presName="nodeTx" presStyleLbl="node1" presStyleIdx="1" presStyleCnt="3">
        <dgm:presLayoutVars>
          <dgm:bulletEnabled val="1"/>
        </dgm:presLayoutVars>
      </dgm:prSet>
      <dgm:spPr/>
    </dgm:pt>
    <dgm:pt modelId="{7E5B670A-64C5-48D3-B472-83512777DC44}" type="pres">
      <dgm:prSet presAssocID="{D8021BD0-0738-45B0-BBBE-8F37C6E0983D}" presName="invisiNode" presStyleLbl="node1" presStyleIdx="1" presStyleCnt="3"/>
      <dgm:spPr/>
    </dgm:pt>
    <dgm:pt modelId="{3E3EE24E-2C5E-45D4-9B98-F2E1758A1E7D}" type="pres">
      <dgm:prSet presAssocID="{D8021BD0-0738-45B0-BBBE-8F37C6E0983D}" presName="imagNode" presStyleLbl="fgImgPlace1" presStyleIdx="1" presStyleCnt="3" custScaleX="160515" custScaleY="151563" custLinFactNeighborY="19418"/>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B1377590-0758-4F3E-AF58-9BAFB62CBF11}" type="pres">
      <dgm:prSet presAssocID="{368A320A-7866-4765-AAA9-DBD1FE19356C}" presName="sibTrans" presStyleLbl="sibTrans2D1" presStyleIdx="0" presStyleCnt="0"/>
      <dgm:spPr/>
    </dgm:pt>
    <dgm:pt modelId="{3196F911-89B5-40FA-81DB-C04A6627A36E}" type="pres">
      <dgm:prSet presAssocID="{AA813852-3C15-4E47-9722-8F315C0C014F}" presName="compNode" presStyleCnt="0"/>
      <dgm:spPr/>
    </dgm:pt>
    <dgm:pt modelId="{EA160A45-4F23-4276-AC49-452D9EF2F0EE}" type="pres">
      <dgm:prSet presAssocID="{AA813852-3C15-4E47-9722-8F315C0C014F}" presName="bkgdShape" presStyleLbl="node1" presStyleIdx="2" presStyleCnt="3" custLinFactNeighborX="-820" custLinFactNeighborY="-3233"/>
      <dgm:spPr/>
    </dgm:pt>
    <dgm:pt modelId="{56E7E047-B632-4AF7-9F0D-DD420C85160E}" type="pres">
      <dgm:prSet presAssocID="{AA813852-3C15-4E47-9722-8F315C0C014F}" presName="nodeTx" presStyleLbl="node1" presStyleIdx="2" presStyleCnt="3">
        <dgm:presLayoutVars>
          <dgm:bulletEnabled val="1"/>
        </dgm:presLayoutVars>
      </dgm:prSet>
      <dgm:spPr/>
    </dgm:pt>
    <dgm:pt modelId="{94E87B9D-2C76-4CC7-A327-ADC6ADF53DD5}" type="pres">
      <dgm:prSet presAssocID="{AA813852-3C15-4E47-9722-8F315C0C014F}" presName="invisiNode" presStyleLbl="node1" presStyleIdx="2" presStyleCnt="3"/>
      <dgm:spPr/>
    </dgm:pt>
    <dgm:pt modelId="{FC79AA60-65A9-45A6-849D-AE21AC3F43E2}" type="pres">
      <dgm:prSet presAssocID="{AA813852-3C15-4E47-9722-8F315C0C014F}" presName="imagNode" presStyleLbl="fgImgPlace1" presStyleIdx="2" presStyleCnt="3" custScaleX="168138" custScaleY="157551" custLinFactNeighborX="972" custLinFactNeighborY="21358"/>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Lst>
  <dgm:cxnLst>
    <dgm:cxn modelId="{E4DDFD46-A74C-4602-95FF-381D6361FF28}" type="presOf" srcId="{D8021BD0-0738-45B0-BBBE-8F37C6E0983D}" destId="{7AE39A12-5529-42E8-83E5-DF8836864A1D}" srcOrd="1" destOrd="0" presId="urn:microsoft.com/office/officeart/2005/8/layout/hList7"/>
    <dgm:cxn modelId="{EA45B00E-BA7F-4B32-ADF8-0D7A3B0253CE}" type="presOf" srcId="{AA813852-3C15-4E47-9722-8F315C0C014F}" destId="{EA160A45-4F23-4276-AC49-452D9EF2F0EE}" srcOrd="0" destOrd="0" presId="urn:microsoft.com/office/officeart/2005/8/layout/hList7"/>
    <dgm:cxn modelId="{EA96867B-EA1A-4F75-A9EB-BA5BDA3EB828}" srcId="{4E6789EC-42BB-4612-95D7-E33DF127DC36}" destId="{AA813852-3C15-4E47-9722-8F315C0C014F}" srcOrd="2" destOrd="0" parTransId="{29CD9832-BFD1-458D-A2C4-A8214BC2D420}" sibTransId="{EBA6BAEA-20F1-42B2-9045-7EF03C563B43}"/>
    <dgm:cxn modelId="{15741388-BF1C-4343-8350-5A505B892608}" type="presOf" srcId="{4E6789EC-42BB-4612-95D7-E33DF127DC36}" destId="{51224DA4-42AD-4FF6-AE1E-5FA21D9D964A}" srcOrd="0" destOrd="0" presId="urn:microsoft.com/office/officeart/2005/8/layout/hList7"/>
    <dgm:cxn modelId="{E99A6C6B-322D-4DF8-97E8-2C5ED2573C9D}" srcId="{4E6789EC-42BB-4612-95D7-E33DF127DC36}" destId="{A9544647-A1EB-4C2F-B5EF-3EC89F108DBB}" srcOrd="0" destOrd="0" parTransId="{3C41A582-ED0F-49D1-B9F8-C01CE02EC750}" sibTransId="{A613D22F-56C3-46D9-9AEC-90056265CEE1}"/>
    <dgm:cxn modelId="{32BAD669-84DA-4950-B421-6A45088D5A7D}" type="presOf" srcId="{A9544647-A1EB-4C2F-B5EF-3EC89F108DBB}" destId="{CAEFBFF1-D5EA-46D3-9572-0F935F3CE7CD}" srcOrd="1" destOrd="0" presId="urn:microsoft.com/office/officeart/2005/8/layout/hList7"/>
    <dgm:cxn modelId="{29DD0018-DD88-4560-A900-AEBF34E4839F}" type="presOf" srcId="{A613D22F-56C3-46D9-9AEC-90056265CEE1}" destId="{5BA58E77-7F4C-4B4C-BDC8-E9402D829D66}" srcOrd="0" destOrd="0" presId="urn:microsoft.com/office/officeart/2005/8/layout/hList7"/>
    <dgm:cxn modelId="{737F68FF-0B0B-436E-9734-F54DA23CF35E}" type="presOf" srcId="{AA813852-3C15-4E47-9722-8F315C0C014F}" destId="{56E7E047-B632-4AF7-9F0D-DD420C85160E}" srcOrd="1" destOrd="0" presId="urn:microsoft.com/office/officeart/2005/8/layout/hList7"/>
    <dgm:cxn modelId="{5360E955-4B5D-47ED-9620-2DB4379107A3}" type="presOf" srcId="{D8021BD0-0738-45B0-BBBE-8F37C6E0983D}" destId="{6AD0B58E-55BB-474B-89BA-4E7729A71491}" srcOrd="0" destOrd="0" presId="urn:microsoft.com/office/officeart/2005/8/layout/hList7"/>
    <dgm:cxn modelId="{4F716AFC-59F2-47CE-B649-89B7E72F208C}" type="presOf" srcId="{368A320A-7866-4765-AAA9-DBD1FE19356C}" destId="{B1377590-0758-4F3E-AF58-9BAFB62CBF11}" srcOrd="0" destOrd="0" presId="urn:microsoft.com/office/officeart/2005/8/layout/hList7"/>
    <dgm:cxn modelId="{0F2A95C8-D580-4D84-A8AD-3C66E0F1D3DD}" srcId="{4E6789EC-42BB-4612-95D7-E33DF127DC36}" destId="{D8021BD0-0738-45B0-BBBE-8F37C6E0983D}" srcOrd="1" destOrd="0" parTransId="{D0B6BCF5-F0A6-482C-BC3D-EDDE9FF495E6}" sibTransId="{368A320A-7866-4765-AAA9-DBD1FE19356C}"/>
    <dgm:cxn modelId="{229927FC-031E-4613-A108-A6315020606F}" type="presOf" srcId="{A9544647-A1EB-4C2F-B5EF-3EC89F108DBB}" destId="{688A5D28-A890-4D77-8ABB-11887EA2B2BF}" srcOrd="0" destOrd="0" presId="urn:microsoft.com/office/officeart/2005/8/layout/hList7"/>
    <dgm:cxn modelId="{34079F13-E9EE-45E8-866D-E3332B0A30D1}" type="presParOf" srcId="{51224DA4-42AD-4FF6-AE1E-5FA21D9D964A}" destId="{1EDE5380-CE84-4637-BD03-BA47BACA08A2}" srcOrd="0" destOrd="0" presId="urn:microsoft.com/office/officeart/2005/8/layout/hList7"/>
    <dgm:cxn modelId="{92952ABD-D2A1-47D0-86D3-DECC7AAAC522}" type="presParOf" srcId="{51224DA4-42AD-4FF6-AE1E-5FA21D9D964A}" destId="{3ABAF201-5202-4327-817E-B5CD0E060AD2}" srcOrd="1" destOrd="0" presId="urn:microsoft.com/office/officeart/2005/8/layout/hList7"/>
    <dgm:cxn modelId="{EA298FF1-335E-4DCA-8DA8-81E6E8BE9FD4}" type="presParOf" srcId="{3ABAF201-5202-4327-817E-B5CD0E060AD2}" destId="{1B14E687-E005-4831-8E8C-DDBC0A9E44B6}" srcOrd="0" destOrd="0" presId="urn:microsoft.com/office/officeart/2005/8/layout/hList7"/>
    <dgm:cxn modelId="{B8BB188B-2648-4B4B-B39B-83E89CFBA9F0}" type="presParOf" srcId="{1B14E687-E005-4831-8E8C-DDBC0A9E44B6}" destId="{688A5D28-A890-4D77-8ABB-11887EA2B2BF}" srcOrd="0" destOrd="0" presId="urn:microsoft.com/office/officeart/2005/8/layout/hList7"/>
    <dgm:cxn modelId="{F5E43904-181E-4FE5-BD50-36EE373796B0}" type="presParOf" srcId="{1B14E687-E005-4831-8E8C-DDBC0A9E44B6}" destId="{CAEFBFF1-D5EA-46D3-9572-0F935F3CE7CD}" srcOrd="1" destOrd="0" presId="urn:microsoft.com/office/officeart/2005/8/layout/hList7"/>
    <dgm:cxn modelId="{61E818C4-5612-49BE-A095-732FD494E14B}" type="presParOf" srcId="{1B14E687-E005-4831-8E8C-DDBC0A9E44B6}" destId="{D0482060-474D-4B48-AAB4-3AA67A50E236}" srcOrd="2" destOrd="0" presId="urn:microsoft.com/office/officeart/2005/8/layout/hList7"/>
    <dgm:cxn modelId="{56F15CFC-6271-42B7-954D-7D4F51971DA8}" type="presParOf" srcId="{1B14E687-E005-4831-8E8C-DDBC0A9E44B6}" destId="{0B78ACCA-8C21-485C-B60D-F8BB15714E63}" srcOrd="3" destOrd="0" presId="urn:microsoft.com/office/officeart/2005/8/layout/hList7"/>
    <dgm:cxn modelId="{C657BA4E-F511-40C3-B6FC-C112E20CFBC6}" type="presParOf" srcId="{3ABAF201-5202-4327-817E-B5CD0E060AD2}" destId="{5BA58E77-7F4C-4B4C-BDC8-E9402D829D66}" srcOrd="1" destOrd="0" presId="urn:microsoft.com/office/officeart/2005/8/layout/hList7"/>
    <dgm:cxn modelId="{9AE0D07D-DB43-4452-BFF3-A2F9B8726BF9}" type="presParOf" srcId="{3ABAF201-5202-4327-817E-B5CD0E060AD2}" destId="{77AA4C5A-5106-4BCB-B587-630E9D48403B}" srcOrd="2" destOrd="0" presId="urn:microsoft.com/office/officeart/2005/8/layout/hList7"/>
    <dgm:cxn modelId="{F07F66CF-EE30-4EDE-B5CA-FC8F48745F87}" type="presParOf" srcId="{77AA4C5A-5106-4BCB-B587-630E9D48403B}" destId="{6AD0B58E-55BB-474B-89BA-4E7729A71491}" srcOrd="0" destOrd="0" presId="urn:microsoft.com/office/officeart/2005/8/layout/hList7"/>
    <dgm:cxn modelId="{440D5DDF-3D1B-4CCF-8BDC-3C15F09D0F6D}" type="presParOf" srcId="{77AA4C5A-5106-4BCB-B587-630E9D48403B}" destId="{7AE39A12-5529-42E8-83E5-DF8836864A1D}" srcOrd="1" destOrd="0" presId="urn:microsoft.com/office/officeart/2005/8/layout/hList7"/>
    <dgm:cxn modelId="{393BBCA9-1F41-42FA-9E9F-433F903D963C}" type="presParOf" srcId="{77AA4C5A-5106-4BCB-B587-630E9D48403B}" destId="{7E5B670A-64C5-48D3-B472-83512777DC44}" srcOrd="2" destOrd="0" presId="urn:microsoft.com/office/officeart/2005/8/layout/hList7"/>
    <dgm:cxn modelId="{1CF57CEB-957C-4386-9184-974A3FB4AA84}" type="presParOf" srcId="{77AA4C5A-5106-4BCB-B587-630E9D48403B}" destId="{3E3EE24E-2C5E-45D4-9B98-F2E1758A1E7D}" srcOrd="3" destOrd="0" presId="urn:microsoft.com/office/officeart/2005/8/layout/hList7"/>
    <dgm:cxn modelId="{8E17AA44-3852-4419-96AB-D8359FD94FB3}" type="presParOf" srcId="{3ABAF201-5202-4327-817E-B5CD0E060AD2}" destId="{B1377590-0758-4F3E-AF58-9BAFB62CBF11}" srcOrd="3" destOrd="0" presId="urn:microsoft.com/office/officeart/2005/8/layout/hList7"/>
    <dgm:cxn modelId="{E5AAE940-A27A-433A-A02F-1D328583519E}" type="presParOf" srcId="{3ABAF201-5202-4327-817E-B5CD0E060AD2}" destId="{3196F911-89B5-40FA-81DB-C04A6627A36E}" srcOrd="4" destOrd="0" presId="urn:microsoft.com/office/officeart/2005/8/layout/hList7"/>
    <dgm:cxn modelId="{176B772C-0DD5-46D6-95F9-BA6D8D2397FB}" type="presParOf" srcId="{3196F911-89B5-40FA-81DB-C04A6627A36E}" destId="{EA160A45-4F23-4276-AC49-452D9EF2F0EE}" srcOrd="0" destOrd="0" presId="urn:microsoft.com/office/officeart/2005/8/layout/hList7"/>
    <dgm:cxn modelId="{A64E0EBF-2CAB-4221-A094-CD9603300DBC}" type="presParOf" srcId="{3196F911-89B5-40FA-81DB-C04A6627A36E}" destId="{56E7E047-B632-4AF7-9F0D-DD420C85160E}" srcOrd="1" destOrd="0" presId="urn:microsoft.com/office/officeart/2005/8/layout/hList7"/>
    <dgm:cxn modelId="{AB84D0F3-B6B4-4596-812C-910DBAFC4B4A}" type="presParOf" srcId="{3196F911-89B5-40FA-81DB-C04A6627A36E}" destId="{94E87B9D-2C76-4CC7-A327-ADC6ADF53DD5}" srcOrd="2" destOrd="0" presId="urn:microsoft.com/office/officeart/2005/8/layout/hList7"/>
    <dgm:cxn modelId="{6D176737-2314-4A4F-AAA8-C277D93B60E8}" type="presParOf" srcId="{3196F911-89B5-40FA-81DB-C04A6627A36E}" destId="{FC79AA60-65A9-45A6-849D-AE21AC3F43E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EB8A1-727E-4D22-9D94-7A3701EA402F}" type="doc">
      <dgm:prSet loTypeId="urn:microsoft.com/office/officeart/2005/8/layout/radial6" loCatId="cycle" qsTypeId="urn:microsoft.com/office/officeart/2005/8/quickstyle/simple1" qsCatId="simple" csTypeId="urn:microsoft.com/office/officeart/2005/8/colors/colorful4" csCatId="colorful" phldr="1"/>
      <dgm:spPr>
        <a:scene3d>
          <a:camera prst="orthographicFront">
            <a:rot lat="0" lon="0" rev="0"/>
          </a:camera>
          <a:lightRig rig="soft" dir="t">
            <a:rot lat="0" lon="0" rev="0"/>
          </a:lightRig>
        </a:scene3d>
      </dgm:spPr>
      <dgm:t>
        <a:bodyPr/>
        <a:lstStyle/>
        <a:p>
          <a:endParaRPr lang="en-US"/>
        </a:p>
      </dgm:t>
    </dgm:pt>
    <dgm:pt modelId="{5441F945-3BBD-4B97-B42D-B865D13A3170}">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600" b="1" dirty="0">
              <a:solidFill>
                <a:srgbClr val="C00000"/>
              </a:solidFill>
              <a:latin typeface="Georgia" panose="02040502050405020303" pitchFamily="18" charset="0"/>
            </a:rPr>
            <a:t>Child</a:t>
          </a:r>
        </a:p>
      </dgm:t>
    </dgm:pt>
    <dgm:pt modelId="{8E569ABA-2225-49C7-976F-F529970537B5}" type="parTrans" cxnId="{4CEE481D-C68E-415D-9332-6892853933BA}">
      <dgm:prSet/>
      <dgm:spPr/>
      <dgm:t>
        <a:bodyPr/>
        <a:lstStyle/>
        <a:p>
          <a:endParaRPr lang="en-US"/>
        </a:p>
      </dgm:t>
    </dgm:pt>
    <dgm:pt modelId="{1635A794-9327-4BC4-9423-8D29E1A64C3D}" type="sibTrans" cxnId="{4CEE481D-C68E-415D-9332-6892853933BA}">
      <dgm:prSet/>
      <dgm:spPr/>
      <dgm:t>
        <a:bodyPr/>
        <a:lstStyle/>
        <a:p>
          <a:endParaRPr lang="en-US"/>
        </a:p>
      </dgm:t>
    </dgm:pt>
    <dgm:pt modelId="{99F22717-CA0A-42C5-9FB9-E7E8CB065F6A}">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1" dirty="0">
              <a:solidFill>
                <a:schemeClr val="tx1"/>
              </a:solidFill>
              <a:latin typeface="Georgia" panose="02040502050405020303" pitchFamily="18" charset="0"/>
            </a:rPr>
            <a:t>Race</a:t>
          </a:r>
        </a:p>
      </dgm:t>
    </dgm:pt>
    <dgm:pt modelId="{5F73AA3C-04F2-4901-A6DF-360868718977}" type="parTrans" cxnId="{641E2C84-575B-4AEC-845A-E8A72F2516EA}">
      <dgm:prSet/>
      <dgm:spPr/>
      <dgm:t>
        <a:bodyPr/>
        <a:lstStyle/>
        <a:p>
          <a:endParaRPr lang="en-US"/>
        </a:p>
      </dgm:t>
    </dgm:pt>
    <dgm:pt modelId="{BCCF8FE8-E6C0-411D-9F8D-ECBFFE828DD3}" type="sibTrans" cxnId="{641E2C84-575B-4AEC-845A-E8A72F2516EA}">
      <dgm:prSet/>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FC7EE371-5FA5-4CA9-8605-49CF3611EB0A}">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1" dirty="0">
              <a:solidFill>
                <a:schemeClr val="accent1">
                  <a:lumMod val="50000"/>
                </a:schemeClr>
              </a:solidFill>
              <a:latin typeface="Georgia" panose="02040502050405020303" pitchFamily="18" charset="0"/>
            </a:rPr>
            <a:t>Ethnicity </a:t>
          </a:r>
        </a:p>
      </dgm:t>
    </dgm:pt>
    <dgm:pt modelId="{4D48601E-321C-431F-AD13-305E48A5DBA1}" type="parTrans" cxnId="{AE4243DA-CAD7-4B4C-9599-9268567875B3}">
      <dgm:prSet/>
      <dgm:spPr/>
      <dgm:t>
        <a:bodyPr/>
        <a:lstStyle/>
        <a:p>
          <a:endParaRPr lang="en-US"/>
        </a:p>
      </dgm:t>
    </dgm:pt>
    <dgm:pt modelId="{C46931BA-ACB6-4384-9253-A0CB70A14078}" type="sibTrans" cxnId="{AE4243DA-CAD7-4B4C-9599-9268567875B3}">
      <dgm:prSet/>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895DD763-6C43-40C9-A168-6D6C07817FF5}">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1" dirty="0">
              <a:solidFill>
                <a:srgbClr val="002060"/>
              </a:solidFill>
              <a:latin typeface="Georgia" panose="02040502050405020303" pitchFamily="18" charset="0"/>
            </a:rPr>
            <a:t>Culture</a:t>
          </a:r>
          <a:r>
            <a:rPr lang="en-US" sz="4000" b="1" dirty="0">
              <a:solidFill>
                <a:srgbClr val="002060"/>
              </a:solidFill>
              <a:latin typeface="Georgia" panose="02040502050405020303" pitchFamily="18" charset="0"/>
            </a:rPr>
            <a:t> </a:t>
          </a:r>
        </a:p>
      </dgm:t>
    </dgm:pt>
    <dgm:pt modelId="{9850A471-ABF4-4327-B386-81EB049B8082}" type="parTrans" cxnId="{EDB69FBE-4AB9-4CB5-9B76-10F0F1B57165}">
      <dgm:prSet/>
      <dgm:spPr/>
      <dgm:t>
        <a:bodyPr/>
        <a:lstStyle/>
        <a:p>
          <a:endParaRPr lang="en-US"/>
        </a:p>
      </dgm:t>
    </dgm:pt>
    <dgm:pt modelId="{8414A227-1826-4983-B7BB-2B74C735FD94}" type="sibTrans" cxnId="{EDB69FBE-4AB9-4CB5-9B76-10F0F1B57165}">
      <dgm:prSet/>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C1DBEFBA-1F7B-4D35-BFA7-202B131757C8}">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800" b="1" dirty="0">
              <a:solidFill>
                <a:schemeClr val="bg1"/>
              </a:solidFill>
              <a:latin typeface="Georgia" panose="02040502050405020303" pitchFamily="18" charset="0"/>
            </a:rPr>
            <a:t>Faith</a:t>
          </a:r>
          <a:r>
            <a:rPr lang="en-US" sz="3000" b="1" dirty="0">
              <a:solidFill>
                <a:schemeClr val="bg1"/>
              </a:solidFill>
              <a:latin typeface="Georgia" panose="02040502050405020303" pitchFamily="18" charset="0"/>
            </a:rPr>
            <a:t> </a:t>
          </a:r>
        </a:p>
      </dgm:t>
    </dgm:pt>
    <dgm:pt modelId="{5F087B73-A802-4707-8F51-22FEFEC4B4D7}" type="parTrans" cxnId="{CF8C6275-DA14-4B55-A6EA-CC2ADB1BBEC6}">
      <dgm:prSet/>
      <dgm:spPr/>
      <dgm:t>
        <a:bodyPr/>
        <a:lstStyle/>
        <a:p>
          <a:endParaRPr lang="en-US"/>
        </a:p>
      </dgm:t>
    </dgm:pt>
    <dgm:pt modelId="{F4A30534-E005-443E-95E9-DC9442CCEB40}" type="sibTrans" cxnId="{CF8C6275-DA14-4B55-A6EA-CC2ADB1BBEC6}">
      <dgm:prSet/>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739AF57-7A1F-4268-A0FC-5B512E14C23A}" type="pres">
      <dgm:prSet presAssocID="{725EB8A1-727E-4D22-9D94-7A3701EA402F}" presName="Name0" presStyleCnt="0">
        <dgm:presLayoutVars>
          <dgm:chMax val="1"/>
          <dgm:dir/>
          <dgm:animLvl val="ctr"/>
          <dgm:resizeHandles val="exact"/>
        </dgm:presLayoutVars>
      </dgm:prSet>
      <dgm:spPr/>
    </dgm:pt>
    <dgm:pt modelId="{5E046147-BF0D-490B-BB24-BF2431D629A2}" type="pres">
      <dgm:prSet presAssocID="{5441F945-3BBD-4B97-B42D-B865D13A3170}" presName="centerShape" presStyleLbl="node0" presStyleIdx="0" presStyleCnt="1" custScaleX="104451" custScaleY="87270" custLinFactNeighborX="-2954" custLinFactNeighborY="-1317"/>
      <dgm:spPr/>
    </dgm:pt>
    <dgm:pt modelId="{94E37E32-6BE9-4453-B943-97C3BA481689}" type="pres">
      <dgm:prSet presAssocID="{99F22717-CA0A-42C5-9FB9-E7E8CB065F6A}" presName="node" presStyleLbl="node1" presStyleIdx="0" presStyleCnt="4" custScaleX="167987" custScaleY="126349" custRadScaleRad="99683" custRadScaleInc="5049">
        <dgm:presLayoutVars>
          <dgm:bulletEnabled val="1"/>
        </dgm:presLayoutVars>
      </dgm:prSet>
      <dgm:spPr/>
    </dgm:pt>
    <dgm:pt modelId="{9A4800C1-C271-4C9F-BFC1-6C1146E89E6C}" type="pres">
      <dgm:prSet presAssocID="{99F22717-CA0A-42C5-9FB9-E7E8CB065F6A}" presName="dummy"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1AF008AB-1677-4D84-A489-1662D7E0DA29}" type="pres">
      <dgm:prSet presAssocID="{BCCF8FE8-E6C0-411D-9F8D-ECBFFE828DD3}" presName="sibTrans" presStyleLbl="sibTrans2D1" presStyleIdx="0" presStyleCnt="4"/>
      <dgm:spPr/>
    </dgm:pt>
    <dgm:pt modelId="{87E7D3BB-2E8F-430A-A327-473A39848300}" type="pres">
      <dgm:prSet presAssocID="{FC7EE371-5FA5-4CA9-8605-49CF3611EB0A}" presName="node" presStyleLbl="node1" presStyleIdx="1" presStyleCnt="4" custScaleX="169934" custScaleY="146099" custRadScaleRad="118641" custRadScaleInc="2042">
        <dgm:presLayoutVars>
          <dgm:bulletEnabled val="1"/>
        </dgm:presLayoutVars>
      </dgm:prSet>
      <dgm:spPr/>
    </dgm:pt>
    <dgm:pt modelId="{897228A1-DE27-4EE6-9428-36B0525D775F}" type="pres">
      <dgm:prSet presAssocID="{FC7EE371-5FA5-4CA9-8605-49CF3611EB0A}" presName="dummy"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6F4F056E-4D09-468A-B6F0-80F65E2D6A92}" type="pres">
      <dgm:prSet presAssocID="{C46931BA-ACB6-4384-9253-A0CB70A14078}" presName="sibTrans" presStyleLbl="sibTrans2D1" presStyleIdx="1" presStyleCnt="4"/>
      <dgm:spPr/>
    </dgm:pt>
    <dgm:pt modelId="{C7A5B6A5-7BA8-44FD-B8AB-759D510D522D}" type="pres">
      <dgm:prSet presAssocID="{895DD763-6C43-40C9-A168-6D6C07817FF5}" presName="node" presStyleLbl="node1" presStyleIdx="2" presStyleCnt="4" custScaleX="175910" custScaleY="110481">
        <dgm:presLayoutVars>
          <dgm:bulletEnabled val="1"/>
        </dgm:presLayoutVars>
      </dgm:prSet>
      <dgm:spPr/>
    </dgm:pt>
    <dgm:pt modelId="{B67287A3-132A-4C43-8E4F-6A6654F1755D}" type="pres">
      <dgm:prSet presAssocID="{895DD763-6C43-40C9-A168-6D6C07817FF5}" presName="dummy"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856B2857-9B0A-4132-A728-71EF854BDF70}" type="pres">
      <dgm:prSet presAssocID="{8414A227-1826-4983-B7BB-2B74C735FD94}" presName="sibTrans" presStyleLbl="sibTrans2D1" presStyleIdx="2" presStyleCnt="4"/>
      <dgm:spPr/>
    </dgm:pt>
    <dgm:pt modelId="{140A4BC0-5BAD-496A-A76C-C2DA25B18ECD}" type="pres">
      <dgm:prSet presAssocID="{C1DBEFBA-1F7B-4D35-BFA7-202B131757C8}" presName="node" presStyleLbl="node1" presStyleIdx="3" presStyleCnt="4" custScaleX="168451" custScaleY="126201" custRadScaleRad="129767" custRadScaleInc="5087">
        <dgm:presLayoutVars>
          <dgm:bulletEnabled val="1"/>
        </dgm:presLayoutVars>
      </dgm:prSet>
      <dgm:spPr/>
    </dgm:pt>
    <dgm:pt modelId="{485590B4-2CCA-48B6-9C27-1B1099695199}" type="pres">
      <dgm:prSet presAssocID="{C1DBEFBA-1F7B-4D35-BFA7-202B131757C8}" presName="dummy" presStyleCnt="0"/>
      <dgm:spPr>
        <a:scene3d>
          <a:camera prst="orthographicFront">
            <a:rot lat="0" lon="0" rev="0"/>
          </a:camera>
          <a:lightRig rig="soft" dir="t">
            <a:rot lat="0" lon="0" rev="0"/>
          </a:lightRig>
        </a:scene3d>
        <a:sp3d contourW="44450" prstMaterial="matte">
          <a:bevelT w="63500" h="63500" prst="artDeco"/>
          <a:contourClr>
            <a:srgbClr val="FFFFFF"/>
          </a:contourClr>
        </a:sp3d>
      </dgm:spPr>
    </dgm:pt>
    <dgm:pt modelId="{352D7706-3D91-4415-91B8-D1113B83A039}" type="pres">
      <dgm:prSet presAssocID="{F4A30534-E005-443E-95E9-DC9442CCEB40}" presName="sibTrans" presStyleLbl="sibTrans2D1" presStyleIdx="3" presStyleCnt="4"/>
      <dgm:spPr/>
    </dgm:pt>
  </dgm:ptLst>
  <dgm:cxnLst>
    <dgm:cxn modelId="{C95C22E9-E4E9-43EB-8363-D33902536A48}" type="presOf" srcId="{FC7EE371-5FA5-4CA9-8605-49CF3611EB0A}" destId="{87E7D3BB-2E8F-430A-A327-473A39848300}" srcOrd="0" destOrd="0" presId="urn:microsoft.com/office/officeart/2005/8/layout/radial6"/>
    <dgm:cxn modelId="{60EA11A9-42AC-42B4-96D4-9C6E5332EB5C}" type="presOf" srcId="{C46931BA-ACB6-4384-9253-A0CB70A14078}" destId="{6F4F056E-4D09-468A-B6F0-80F65E2D6A92}" srcOrd="0" destOrd="0" presId="urn:microsoft.com/office/officeart/2005/8/layout/radial6"/>
    <dgm:cxn modelId="{641E2C84-575B-4AEC-845A-E8A72F2516EA}" srcId="{5441F945-3BBD-4B97-B42D-B865D13A3170}" destId="{99F22717-CA0A-42C5-9FB9-E7E8CB065F6A}" srcOrd="0" destOrd="0" parTransId="{5F73AA3C-04F2-4901-A6DF-360868718977}" sibTransId="{BCCF8FE8-E6C0-411D-9F8D-ECBFFE828DD3}"/>
    <dgm:cxn modelId="{799E496B-E415-424B-B6EC-B7623A8C669D}" type="presOf" srcId="{8414A227-1826-4983-B7BB-2B74C735FD94}" destId="{856B2857-9B0A-4132-A728-71EF854BDF70}" srcOrd="0" destOrd="0" presId="urn:microsoft.com/office/officeart/2005/8/layout/radial6"/>
    <dgm:cxn modelId="{4CEE481D-C68E-415D-9332-6892853933BA}" srcId="{725EB8A1-727E-4D22-9D94-7A3701EA402F}" destId="{5441F945-3BBD-4B97-B42D-B865D13A3170}" srcOrd="0" destOrd="0" parTransId="{8E569ABA-2225-49C7-976F-F529970537B5}" sibTransId="{1635A794-9327-4BC4-9423-8D29E1A64C3D}"/>
    <dgm:cxn modelId="{3B4E9D0F-46E9-48A7-B658-0894D3E4C222}" type="presOf" srcId="{725EB8A1-727E-4D22-9D94-7A3701EA402F}" destId="{4739AF57-7A1F-4268-A0FC-5B512E14C23A}" srcOrd="0" destOrd="0" presId="urn:microsoft.com/office/officeart/2005/8/layout/radial6"/>
    <dgm:cxn modelId="{17515052-7ECE-46E1-8F63-000A669B332C}" type="presOf" srcId="{BCCF8FE8-E6C0-411D-9F8D-ECBFFE828DD3}" destId="{1AF008AB-1677-4D84-A489-1662D7E0DA29}" srcOrd="0" destOrd="0" presId="urn:microsoft.com/office/officeart/2005/8/layout/radial6"/>
    <dgm:cxn modelId="{9029F24C-EAF8-46EE-A27E-A78CDA3D7E1E}" type="presOf" srcId="{5441F945-3BBD-4B97-B42D-B865D13A3170}" destId="{5E046147-BF0D-490B-BB24-BF2431D629A2}" srcOrd="0" destOrd="0" presId="urn:microsoft.com/office/officeart/2005/8/layout/radial6"/>
    <dgm:cxn modelId="{65501A08-2F46-492D-8B1C-06824CA01742}" type="presOf" srcId="{895DD763-6C43-40C9-A168-6D6C07817FF5}" destId="{C7A5B6A5-7BA8-44FD-B8AB-759D510D522D}" srcOrd="0" destOrd="0" presId="urn:microsoft.com/office/officeart/2005/8/layout/radial6"/>
    <dgm:cxn modelId="{CF8C6275-DA14-4B55-A6EA-CC2ADB1BBEC6}" srcId="{5441F945-3BBD-4B97-B42D-B865D13A3170}" destId="{C1DBEFBA-1F7B-4D35-BFA7-202B131757C8}" srcOrd="3" destOrd="0" parTransId="{5F087B73-A802-4707-8F51-22FEFEC4B4D7}" sibTransId="{F4A30534-E005-443E-95E9-DC9442CCEB40}"/>
    <dgm:cxn modelId="{AE4243DA-CAD7-4B4C-9599-9268567875B3}" srcId="{5441F945-3BBD-4B97-B42D-B865D13A3170}" destId="{FC7EE371-5FA5-4CA9-8605-49CF3611EB0A}" srcOrd="1" destOrd="0" parTransId="{4D48601E-321C-431F-AD13-305E48A5DBA1}" sibTransId="{C46931BA-ACB6-4384-9253-A0CB70A14078}"/>
    <dgm:cxn modelId="{FA1AC888-8852-4AD7-85DB-31942B9CE0E5}" type="presOf" srcId="{C1DBEFBA-1F7B-4D35-BFA7-202B131757C8}" destId="{140A4BC0-5BAD-496A-A76C-C2DA25B18ECD}" srcOrd="0" destOrd="0" presId="urn:microsoft.com/office/officeart/2005/8/layout/radial6"/>
    <dgm:cxn modelId="{EDB69FBE-4AB9-4CB5-9B76-10F0F1B57165}" srcId="{5441F945-3BBD-4B97-B42D-B865D13A3170}" destId="{895DD763-6C43-40C9-A168-6D6C07817FF5}" srcOrd="2" destOrd="0" parTransId="{9850A471-ABF4-4327-B386-81EB049B8082}" sibTransId="{8414A227-1826-4983-B7BB-2B74C735FD94}"/>
    <dgm:cxn modelId="{E7B38338-35E6-4023-B81A-506C5F9B09D0}" type="presOf" srcId="{99F22717-CA0A-42C5-9FB9-E7E8CB065F6A}" destId="{94E37E32-6BE9-4453-B943-97C3BA481689}" srcOrd="0" destOrd="0" presId="urn:microsoft.com/office/officeart/2005/8/layout/radial6"/>
    <dgm:cxn modelId="{01E17341-D288-4657-82B0-813D32AAA9F3}" type="presOf" srcId="{F4A30534-E005-443E-95E9-DC9442CCEB40}" destId="{352D7706-3D91-4415-91B8-D1113B83A039}" srcOrd="0" destOrd="0" presId="urn:microsoft.com/office/officeart/2005/8/layout/radial6"/>
    <dgm:cxn modelId="{FA639373-8A67-4F0D-BBF6-4BE74B1079B5}" type="presParOf" srcId="{4739AF57-7A1F-4268-A0FC-5B512E14C23A}" destId="{5E046147-BF0D-490B-BB24-BF2431D629A2}" srcOrd="0" destOrd="0" presId="urn:microsoft.com/office/officeart/2005/8/layout/radial6"/>
    <dgm:cxn modelId="{E023E6C6-F97C-4D36-97D7-7F5118C0FCE1}" type="presParOf" srcId="{4739AF57-7A1F-4268-A0FC-5B512E14C23A}" destId="{94E37E32-6BE9-4453-B943-97C3BA481689}" srcOrd="1" destOrd="0" presId="urn:microsoft.com/office/officeart/2005/8/layout/radial6"/>
    <dgm:cxn modelId="{3B157035-76DE-4C5D-97B2-732052C9DD70}" type="presParOf" srcId="{4739AF57-7A1F-4268-A0FC-5B512E14C23A}" destId="{9A4800C1-C271-4C9F-BFC1-6C1146E89E6C}" srcOrd="2" destOrd="0" presId="urn:microsoft.com/office/officeart/2005/8/layout/radial6"/>
    <dgm:cxn modelId="{2E26D754-7E61-4506-AB50-E97D9913C71C}" type="presParOf" srcId="{4739AF57-7A1F-4268-A0FC-5B512E14C23A}" destId="{1AF008AB-1677-4D84-A489-1662D7E0DA29}" srcOrd="3" destOrd="0" presId="urn:microsoft.com/office/officeart/2005/8/layout/radial6"/>
    <dgm:cxn modelId="{9CC7F358-4974-4978-9635-EACC56B9453E}" type="presParOf" srcId="{4739AF57-7A1F-4268-A0FC-5B512E14C23A}" destId="{87E7D3BB-2E8F-430A-A327-473A39848300}" srcOrd="4" destOrd="0" presId="urn:microsoft.com/office/officeart/2005/8/layout/radial6"/>
    <dgm:cxn modelId="{ABE8FAFB-7E29-4447-A384-04179CE7F8E3}" type="presParOf" srcId="{4739AF57-7A1F-4268-A0FC-5B512E14C23A}" destId="{897228A1-DE27-4EE6-9428-36B0525D775F}" srcOrd="5" destOrd="0" presId="urn:microsoft.com/office/officeart/2005/8/layout/radial6"/>
    <dgm:cxn modelId="{8118D4F9-44FA-42D2-BB66-0FA297399093}" type="presParOf" srcId="{4739AF57-7A1F-4268-A0FC-5B512E14C23A}" destId="{6F4F056E-4D09-468A-B6F0-80F65E2D6A92}" srcOrd="6" destOrd="0" presId="urn:microsoft.com/office/officeart/2005/8/layout/radial6"/>
    <dgm:cxn modelId="{2E2F9103-60D5-4B7C-98AC-0148254FCAD2}" type="presParOf" srcId="{4739AF57-7A1F-4268-A0FC-5B512E14C23A}" destId="{C7A5B6A5-7BA8-44FD-B8AB-759D510D522D}" srcOrd="7" destOrd="0" presId="urn:microsoft.com/office/officeart/2005/8/layout/radial6"/>
    <dgm:cxn modelId="{2096E54C-D2C1-4705-BFBE-5FBD2550ACD0}" type="presParOf" srcId="{4739AF57-7A1F-4268-A0FC-5B512E14C23A}" destId="{B67287A3-132A-4C43-8E4F-6A6654F1755D}" srcOrd="8" destOrd="0" presId="urn:microsoft.com/office/officeart/2005/8/layout/radial6"/>
    <dgm:cxn modelId="{556ADAE1-BD12-4679-A8AC-4DEB968EFD74}" type="presParOf" srcId="{4739AF57-7A1F-4268-A0FC-5B512E14C23A}" destId="{856B2857-9B0A-4132-A728-71EF854BDF70}" srcOrd="9" destOrd="0" presId="urn:microsoft.com/office/officeart/2005/8/layout/radial6"/>
    <dgm:cxn modelId="{645132AC-C209-4DA5-89F7-C4AAE4044B6C}" type="presParOf" srcId="{4739AF57-7A1F-4268-A0FC-5B512E14C23A}" destId="{140A4BC0-5BAD-496A-A76C-C2DA25B18ECD}" srcOrd="10" destOrd="0" presId="urn:microsoft.com/office/officeart/2005/8/layout/radial6"/>
    <dgm:cxn modelId="{957C7EB8-D14F-4CF4-B690-DE1C15E39329}" type="presParOf" srcId="{4739AF57-7A1F-4268-A0FC-5B512E14C23A}" destId="{485590B4-2CCA-48B6-9C27-1B1099695199}" srcOrd="11" destOrd="0" presId="urn:microsoft.com/office/officeart/2005/8/layout/radial6"/>
    <dgm:cxn modelId="{C9277FBC-E9F0-4DCC-AED0-6AB32CCBC9A0}" type="presParOf" srcId="{4739AF57-7A1F-4268-A0FC-5B512E14C23A}" destId="{352D7706-3D91-4415-91B8-D1113B83A039}" srcOrd="12" destOrd="0" presId="urn:microsoft.com/office/officeart/2005/8/layout/radial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2C069-CAE2-4A05-936C-F70883025E04}">
      <dsp:nvSpPr>
        <dsp:cNvPr id="0" name=""/>
        <dsp:cNvSpPr/>
      </dsp:nvSpPr>
      <dsp:spPr>
        <a:xfrm>
          <a:off x="4645566" y="2212390"/>
          <a:ext cx="2812044" cy="2432532"/>
        </a:xfrm>
        <a:prstGeom prst="hexagon">
          <a:avLst>
            <a:gd name="adj" fmla="val 2857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CHILDREN </a:t>
          </a:r>
        </a:p>
        <a:p>
          <a:pPr marL="0" lvl="0" indent="0" algn="ctr" defTabSz="1066800">
            <a:lnSpc>
              <a:spcPct val="90000"/>
            </a:lnSpc>
            <a:spcBef>
              <a:spcPct val="0"/>
            </a:spcBef>
            <a:spcAft>
              <a:spcPct val="35000"/>
            </a:spcAft>
            <a:buNone/>
          </a:pPr>
          <a:r>
            <a:rPr lang="en-US" sz="2400" b="1" kern="1200" dirty="0">
              <a:solidFill>
                <a:schemeClr val="bg1"/>
              </a:solidFill>
            </a:rPr>
            <a:t>&amp;</a:t>
          </a:r>
        </a:p>
        <a:p>
          <a:pPr marL="0" lvl="0" indent="0" algn="ctr" defTabSz="1066800">
            <a:lnSpc>
              <a:spcPct val="90000"/>
            </a:lnSpc>
            <a:spcBef>
              <a:spcPct val="0"/>
            </a:spcBef>
            <a:spcAft>
              <a:spcPct val="35000"/>
            </a:spcAft>
            <a:buNone/>
          </a:pPr>
          <a:r>
            <a:rPr lang="en-US" sz="2400" b="1" kern="1200" dirty="0">
              <a:solidFill>
                <a:schemeClr val="bg1"/>
              </a:solidFill>
            </a:rPr>
            <a:t>YOUTH</a:t>
          </a:r>
        </a:p>
      </dsp:txBody>
      <dsp:txXfrm>
        <a:off x="5111561" y="2615495"/>
        <a:ext cx="1880054" cy="1626322"/>
      </dsp:txXfrm>
    </dsp:sp>
    <dsp:sp modelId="{051E00F6-461A-4C76-A841-D76BD65EB4C0}">
      <dsp:nvSpPr>
        <dsp:cNvPr id="0" name=""/>
        <dsp:cNvSpPr/>
      </dsp:nvSpPr>
      <dsp:spPr>
        <a:xfrm>
          <a:off x="6406446" y="1048588"/>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6FEFE-175B-4F9D-BCE7-7C0A9A8A2773}">
      <dsp:nvSpPr>
        <dsp:cNvPr id="0" name=""/>
        <dsp:cNvSpPr/>
      </dsp:nvSpPr>
      <dsp:spPr>
        <a:xfrm>
          <a:off x="4830301" y="0"/>
          <a:ext cx="2506043" cy="1993620"/>
        </a:xfrm>
        <a:prstGeom prst="hexagon">
          <a:avLst>
            <a:gd name="adj" fmla="val 2857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Child Pornography</a:t>
          </a:r>
        </a:p>
      </dsp:txBody>
      <dsp:txXfrm>
        <a:off x="5228997" y="317173"/>
        <a:ext cx="1708651" cy="1359274"/>
      </dsp:txXfrm>
    </dsp:sp>
    <dsp:sp modelId="{DD7C34FF-8140-4882-86CE-25B5A62301AA}">
      <dsp:nvSpPr>
        <dsp:cNvPr id="0" name=""/>
        <dsp:cNvSpPr/>
      </dsp:nvSpPr>
      <dsp:spPr>
        <a:xfrm>
          <a:off x="7644688" y="2757601"/>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A0B8D8-814A-4FF9-8729-A501DA5D2DA3}">
      <dsp:nvSpPr>
        <dsp:cNvPr id="0" name=""/>
        <dsp:cNvSpPr/>
      </dsp:nvSpPr>
      <dsp:spPr>
        <a:xfrm>
          <a:off x="6929876" y="1226210"/>
          <a:ext cx="2480787" cy="1993620"/>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Sex Trafficking </a:t>
          </a:r>
        </a:p>
        <a:p>
          <a:pPr marL="0" lvl="0" indent="0" algn="ctr" defTabSz="1066800">
            <a:lnSpc>
              <a:spcPct val="90000"/>
            </a:lnSpc>
            <a:spcBef>
              <a:spcPct val="0"/>
            </a:spcBef>
            <a:spcAft>
              <a:spcPct val="35000"/>
            </a:spcAft>
            <a:buNone/>
          </a:pPr>
          <a:r>
            <a:rPr lang="en-US" sz="2400" b="1" kern="1200" dirty="0">
              <a:solidFill>
                <a:schemeClr val="tx1"/>
              </a:solidFill>
            </a:rPr>
            <a:t>DMST - CSEC</a:t>
          </a:r>
        </a:p>
      </dsp:txBody>
      <dsp:txXfrm>
        <a:off x="7326467" y="1544920"/>
        <a:ext cx="1687605" cy="1356200"/>
      </dsp:txXfrm>
    </dsp:sp>
    <dsp:sp modelId="{0F20C43D-6C04-4970-B53C-6D3AA984C5E4}">
      <dsp:nvSpPr>
        <dsp:cNvPr id="0" name=""/>
        <dsp:cNvSpPr/>
      </dsp:nvSpPr>
      <dsp:spPr>
        <a:xfrm>
          <a:off x="6784525" y="4686756"/>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E0FD6-F8BC-4608-9DC1-84371E28B2D9}">
      <dsp:nvSpPr>
        <dsp:cNvPr id="0" name=""/>
        <dsp:cNvSpPr/>
      </dsp:nvSpPr>
      <dsp:spPr>
        <a:xfrm>
          <a:off x="7018045" y="3636796"/>
          <a:ext cx="2304450" cy="1993620"/>
        </a:xfrm>
        <a:prstGeom prst="hexagon">
          <a:avLst>
            <a:gd name="adj" fmla="val 28570"/>
            <a:gd name="vf" fmla="val 11547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Societal Norms </a:t>
          </a:r>
        </a:p>
      </dsp:txBody>
      <dsp:txXfrm>
        <a:off x="7399942" y="3967181"/>
        <a:ext cx="1540656" cy="1332850"/>
      </dsp:txXfrm>
    </dsp:sp>
    <dsp:sp modelId="{77F12DCA-4EB6-49A6-BD9B-5BBEB5976244}">
      <dsp:nvSpPr>
        <dsp:cNvPr id="0" name=""/>
        <dsp:cNvSpPr/>
      </dsp:nvSpPr>
      <dsp:spPr>
        <a:xfrm>
          <a:off x="4650799" y="4887010"/>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24699-A391-4AC9-8F03-24D53903BA61}">
      <dsp:nvSpPr>
        <dsp:cNvPr id="0" name=""/>
        <dsp:cNvSpPr/>
      </dsp:nvSpPr>
      <dsp:spPr>
        <a:xfrm>
          <a:off x="4922939" y="4835351"/>
          <a:ext cx="2237529" cy="1993620"/>
        </a:xfrm>
        <a:prstGeom prst="hexagon">
          <a:avLst>
            <a:gd name="adj" fmla="val 28570"/>
            <a:gd name="vf" fmla="val 11547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Services</a:t>
          </a:r>
        </a:p>
      </dsp:txBody>
      <dsp:txXfrm>
        <a:off x="5300958" y="5172163"/>
        <a:ext cx="1481491" cy="1319996"/>
      </dsp:txXfrm>
    </dsp:sp>
    <dsp:sp modelId="{6C153FAC-13F1-4420-9307-02B454698077}">
      <dsp:nvSpPr>
        <dsp:cNvPr id="0" name=""/>
        <dsp:cNvSpPr/>
      </dsp:nvSpPr>
      <dsp:spPr>
        <a:xfrm>
          <a:off x="3392280" y="3178682"/>
          <a:ext cx="106097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EF98D-593C-4058-8689-40DFB6921939}">
      <dsp:nvSpPr>
        <dsp:cNvPr id="0" name=""/>
        <dsp:cNvSpPr/>
      </dsp:nvSpPr>
      <dsp:spPr>
        <a:xfrm>
          <a:off x="2781336" y="3638168"/>
          <a:ext cx="2304450" cy="1993620"/>
        </a:xfrm>
        <a:prstGeom prst="hexagon">
          <a:avLst>
            <a:gd name="adj" fmla="val 2857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Family </a:t>
          </a:r>
        </a:p>
        <a:p>
          <a:pPr marL="0" lvl="0" indent="0" algn="ctr" defTabSz="1066800">
            <a:lnSpc>
              <a:spcPct val="90000"/>
            </a:lnSpc>
            <a:spcBef>
              <a:spcPct val="0"/>
            </a:spcBef>
            <a:spcAft>
              <a:spcPct val="35000"/>
            </a:spcAft>
            <a:buNone/>
          </a:pPr>
          <a:r>
            <a:rPr lang="en-US" sz="2400" b="1" kern="1200" dirty="0">
              <a:solidFill>
                <a:schemeClr val="bg1"/>
              </a:solidFill>
            </a:rPr>
            <a:t>Dynamics </a:t>
          </a:r>
        </a:p>
      </dsp:txBody>
      <dsp:txXfrm>
        <a:off x="3163233" y="3968553"/>
        <a:ext cx="1540656" cy="1332850"/>
      </dsp:txXfrm>
    </dsp:sp>
    <dsp:sp modelId="{55047150-9393-45B6-A80B-ECB779D00B6B}">
      <dsp:nvSpPr>
        <dsp:cNvPr id="0" name=""/>
        <dsp:cNvSpPr/>
      </dsp:nvSpPr>
      <dsp:spPr>
        <a:xfrm>
          <a:off x="2781336" y="1223467"/>
          <a:ext cx="2304450" cy="1993620"/>
        </a:xfrm>
        <a:prstGeom prst="hexagon">
          <a:avLst>
            <a:gd name="adj" fmla="val 28570"/>
            <a:gd name="vf" fmla="val 1154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Labor Trafficking/Domestic Servitude</a:t>
          </a:r>
        </a:p>
      </dsp:txBody>
      <dsp:txXfrm>
        <a:off x="3163233" y="1553852"/>
        <a:ext cx="1540656" cy="1332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A5D28-A890-4D77-8ABB-11887EA2B2BF}">
      <dsp:nvSpPr>
        <dsp:cNvPr id="0" name=""/>
        <dsp:cNvSpPr/>
      </dsp:nvSpPr>
      <dsp:spPr>
        <a:xfrm>
          <a:off x="0" y="0"/>
          <a:ext cx="3431673"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Times New Roman" panose="02020603050405020304" pitchFamily="18" charset="0"/>
            <a:cs typeface="Times New Roman" panose="02020603050405020304" pitchFamily="18" charset="0"/>
          </a:endParaRPr>
        </a:p>
        <a:p>
          <a:pPr marL="0" lvl="0" indent="0" algn="ctr"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Marginalized</a:t>
          </a:r>
        </a:p>
      </dsp:txBody>
      <dsp:txXfrm>
        <a:off x="0" y="1740535"/>
        <a:ext cx="3431673" cy="1740535"/>
      </dsp:txXfrm>
    </dsp:sp>
    <dsp:sp modelId="{0B78ACCA-8C21-485C-B60D-F8BB15714E63}">
      <dsp:nvSpPr>
        <dsp:cNvPr id="0" name=""/>
        <dsp:cNvSpPr/>
      </dsp:nvSpPr>
      <dsp:spPr>
        <a:xfrm>
          <a:off x="570674" y="297268"/>
          <a:ext cx="2276864" cy="20611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D0B58E-55BB-474B-89BA-4E7729A71491}">
      <dsp:nvSpPr>
        <dsp:cNvPr id="0" name=""/>
        <dsp:cNvSpPr/>
      </dsp:nvSpPr>
      <dsp:spPr>
        <a:xfrm>
          <a:off x="3541963" y="0"/>
          <a:ext cx="3431673" cy="435133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Times New Roman" panose="02020603050405020304" pitchFamily="18" charset="0"/>
            <a:cs typeface="Times New Roman" panose="02020603050405020304" pitchFamily="18" charset="0"/>
          </a:endParaRPr>
        </a:p>
        <a:p>
          <a:pPr marL="0" lvl="0" indent="0" algn="ctr"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Masked</a:t>
          </a:r>
        </a:p>
      </dsp:txBody>
      <dsp:txXfrm>
        <a:off x="3541963" y="1740535"/>
        <a:ext cx="3431673" cy="1740535"/>
      </dsp:txXfrm>
    </dsp:sp>
    <dsp:sp modelId="{3E3EE24E-2C5E-45D4-9B98-F2E1758A1E7D}">
      <dsp:nvSpPr>
        <dsp:cNvPr id="0" name=""/>
        <dsp:cNvSpPr/>
      </dsp:nvSpPr>
      <dsp:spPr>
        <a:xfrm>
          <a:off x="4094872" y="225119"/>
          <a:ext cx="2325855" cy="219614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160A45-4F23-4276-AC49-452D9EF2F0EE}">
      <dsp:nvSpPr>
        <dsp:cNvPr id="0" name=""/>
        <dsp:cNvSpPr/>
      </dsp:nvSpPr>
      <dsp:spPr>
        <a:xfrm>
          <a:off x="7048446" y="0"/>
          <a:ext cx="3431673" cy="435133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Times New Roman" panose="02020603050405020304" pitchFamily="18" charset="0"/>
            <a:cs typeface="Times New Roman" panose="02020603050405020304" pitchFamily="18" charset="0"/>
          </a:endParaRPr>
        </a:p>
        <a:p>
          <a:pPr marL="0" lvl="0" indent="0" algn="ctr"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Missed</a:t>
          </a:r>
          <a:r>
            <a:rPr lang="en-US" sz="2400" kern="1200" dirty="0">
              <a:latin typeface="Times New Roman" panose="02020603050405020304" pitchFamily="18" charset="0"/>
              <a:cs typeface="Times New Roman" panose="02020603050405020304" pitchFamily="18" charset="0"/>
            </a:rPr>
            <a:t> </a:t>
          </a:r>
        </a:p>
      </dsp:txBody>
      <dsp:txXfrm>
        <a:off x="7048446" y="1740535"/>
        <a:ext cx="3431673" cy="1740535"/>
      </dsp:txXfrm>
    </dsp:sp>
    <dsp:sp modelId="{FC79AA60-65A9-45A6-849D-AE21AC3F43E2}">
      <dsp:nvSpPr>
        <dsp:cNvPr id="0" name=""/>
        <dsp:cNvSpPr/>
      </dsp:nvSpPr>
      <dsp:spPr>
        <a:xfrm>
          <a:off x="7588351" y="231538"/>
          <a:ext cx="2436312" cy="228290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DE5380-CE84-4637-BD03-BA47BACA08A2}">
      <dsp:nvSpPr>
        <dsp:cNvPr id="0" name=""/>
        <dsp:cNvSpPr/>
      </dsp:nvSpPr>
      <dsp:spPr>
        <a:xfrm>
          <a:off x="420623" y="3481070"/>
          <a:ext cx="9674352" cy="652700"/>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D7706-3D91-4415-91B8-D1113B83A039}">
      <dsp:nvSpPr>
        <dsp:cNvPr id="0" name=""/>
        <dsp:cNvSpPr/>
      </dsp:nvSpPr>
      <dsp:spPr>
        <a:xfrm>
          <a:off x="1196221" y="686090"/>
          <a:ext cx="4604261" cy="4604261"/>
        </a:xfrm>
        <a:prstGeom prst="blockArc">
          <a:avLst>
            <a:gd name="adj1" fmla="val 10822598"/>
            <a:gd name="adj2" fmla="val 17065215"/>
            <a:gd name="adj3" fmla="val 4640"/>
          </a:avLst>
        </a:prstGeom>
        <a:solidFill>
          <a:schemeClr val="accent4">
            <a:hueOff val="10395692"/>
            <a:satOff val="-47968"/>
            <a:lumOff val="1765"/>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sp>
    <dsp:sp modelId="{856B2857-9B0A-4132-A728-71EF854BDF70}">
      <dsp:nvSpPr>
        <dsp:cNvPr id="0" name=""/>
        <dsp:cNvSpPr/>
      </dsp:nvSpPr>
      <dsp:spPr>
        <a:xfrm>
          <a:off x="1192208" y="806408"/>
          <a:ext cx="4604261" cy="4604261"/>
        </a:xfrm>
        <a:prstGeom prst="blockArc">
          <a:avLst>
            <a:gd name="adj1" fmla="val 4621706"/>
            <a:gd name="adj2" fmla="val 11006659"/>
            <a:gd name="adj3" fmla="val 4640"/>
          </a:avLst>
        </a:prstGeom>
        <a:solidFill>
          <a:schemeClr val="accent4">
            <a:hueOff val="6930461"/>
            <a:satOff val="-31979"/>
            <a:lumOff val="1177"/>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sp>
    <dsp:sp modelId="{6F4F056E-4D09-468A-B6F0-80F65E2D6A92}">
      <dsp:nvSpPr>
        <dsp:cNvPr id="0" name=""/>
        <dsp:cNvSpPr/>
      </dsp:nvSpPr>
      <dsp:spPr>
        <a:xfrm>
          <a:off x="2116029" y="788415"/>
          <a:ext cx="4604261" cy="4604261"/>
        </a:xfrm>
        <a:prstGeom prst="blockArc">
          <a:avLst>
            <a:gd name="adj1" fmla="val 21583387"/>
            <a:gd name="adj2" fmla="val 6044405"/>
            <a:gd name="adj3" fmla="val 4640"/>
          </a:avLst>
        </a:prstGeom>
        <a:solidFill>
          <a:schemeClr val="accent4">
            <a:hueOff val="3465231"/>
            <a:satOff val="-15989"/>
            <a:lumOff val="588"/>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sp>
    <dsp:sp modelId="{1AF008AB-1677-4D84-A489-1662D7E0DA29}">
      <dsp:nvSpPr>
        <dsp:cNvPr id="0" name=""/>
        <dsp:cNvSpPr/>
      </dsp:nvSpPr>
      <dsp:spPr>
        <a:xfrm>
          <a:off x="2116551" y="727879"/>
          <a:ext cx="4604261" cy="4604261"/>
        </a:xfrm>
        <a:prstGeom prst="blockArc">
          <a:avLst>
            <a:gd name="adj1" fmla="val 15646762"/>
            <a:gd name="adj2" fmla="val 75938"/>
            <a:gd name="adj3" fmla="val 4640"/>
          </a:avLst>
        </a:prstGeom>
        <a:solidFill>
          <a:schemeClr val="accent4">
            <a:hueOff val="0"/>
            <a:satOff val="0"/>
            <a:lumOff val="0"/>
            <a:alphaOff val="0"/>
          </a:schemeClr>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sp>
    <dsp:sp modelId="{5E046147-BF0D-490B-BB24-BF2431D629A2}">
      <dsp:nvSpPr>
        <dsp:cNvPr id="0" name=""/>
        <dsp:cNvSpPr/>
      </dsp:nvSpPr>
      <dsp:spPr>
        <a:xfrm>
          <a:off x="2759264" y="2067026"/>
          <a:ext cx="2213968" cy="184979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C00000"/>
              </a:solidFill>
              <a:latin typeface="Georgia" panose="02040502050405020303" pitchFamily="18" charset="0"/>
            </a:rPr>
            <a:t>Child</a:t>
          </a:r>
        </a:p>
      </dsp:txBody>
      <dsp:txXfrm>
        <a:off x="3083492" y="2337922"/>
        <a:ext cx="1565512" cy="1308004"/>
      </dsp:txXfrm>
    </dsp:sp>
    <dsp:sp modelId="{94E37E32-6BE9-4453-B943-97C3BA481689}">
      <dsp:nvSpPr>
        <dsp:cNvPr id="0" name=""/>
        <dsp:cNvSpPr/>
      </dsp:nvSpPr>
      <dsp:spPr>
        <a:xfrm>
          <a:off x="2812113" y="-126992"/>
          <a:ext cx="2492485" cy="187468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Georgia" panose="02040502050405020303" pitchFamily="18" charset="0"/>
            </a:rPr>
            <a:t>Race</a:t>
          </a:r>
        </a:p>
      </dsp:txBody>
      <dsp:txXfrm>
        <a:off x="3177129" y="147549"/>
        <a:ext cx="1762453" cy="1325604"/>
      </dsp:txXfrm>
    </dsp:sp>
    <dsp:sp modelId="{87E7D3BB-2E8F-430A-A327-473A39848300}">
      <dsp:nvSpPr>
        <dsp:cNvPr id="0" name=""/>
        <dsp:cNvSpPr/>
      </dsp:nvSpPr>
      <dsp:spPr>
        <a:xfrm>
          <a:off x="5406163" y="1995817"/>
          <a:ext cx="2521373" cy="2167725"/>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1">
                  <a:lumMod val="50000"/>
                </a:schemeClr>
              </a:solidFill>
              <a:latin typeface="Georgia" panose="02040502050405020303" pitchFamily="18" charset="0"/>
            </a:rPr>
            <a:t>Ethnicity </a:t>
          </a:r>
        </a:p>
      </dsp:txBody>
      <dsp:txXfrm>
        <a:off x="5775410" y="2313273"/>
        <a:ext cx="1782879" cy="1532813"/>
      </dsp:txXfrm>
    </dsp:sp>
    <dsp:sp modelId="{C7A5B6A5-7BA8-44FD-B8AB-759D510D522D}">
      <dsp:nvSpPr>
        <dsp:cNvPr id="0" name=""/>
        <dsp:cNvSpPr/>
      </dsp:nvSpPr>
      <dsp:spPr>
        <a:xfrm>
          <a:off x="2694082" y="4480247"/>
          <a:ext cx="2610041" cy="1639247"/>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latin typeface="Georgia" panose="02040502050405020303" pitchFamily="18" charset="0"/>
            </a:rPr>
            <a:t>Culture</a:t>
          </a:r>
          <a:r>
            <a:rPr lang="en-US" sz="4000" b="1" kern="1200" dirty="0">
              <a:solidFill>
                <a:srgbClr val="002060"/>
              </a:solidFill>
              <a:latin typeface="Georgia" panose="02040502050405020303" pitchFamily="18" charset="0"/>
            </a:rPr>
            <a:t> </a:t>
          </a:r>
        </a:p>
      </dsp:txBody>
      <dsp:txXfrm>
        <a:off x="3076314" y="4720309"/>
        <a:ext cx="1845577" cy="1159123"/>
      </dsp:txXfrm>
    </dsp:sp>
    <dsp:sp modelId="{140A4BC0-5BAD-496A-A76C-C2DA25B18ECD}">
      <dsp:nvSpPr>
        <dsp:cNvPr id="0" name=""/>
        <dsp:cNvSpPr/>
      </dsp:nvSpPr>
      <dsp:spPr>
        <a:xfrm>
          <a:off x="0" y="2037194"/>
          <a:ext cx="2499369" cy="1872491"/>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Georgia" panose="02040502050405020303" pitchFamily="18" charset="0"/>
            </a:rPr>
            <a:t>Faith</a:t>
          </a:r>
          <a:r>
            <a:rPr lang="en-US" sz="3000" b="1" kern="1200" dirty="0">
              <a:solidFill>
                <a:schemeClr val="bg1"/>
              </a:solidFill>
              <a:latin typeface="Georgia" panose="02040502050405020303" pitchFamily="18" charset="0"/>
            </a:rPr>
            <a:t> </a:t>
          </a:r>
        </a:p>
      </dsp:txBody>
      <dsp:txXfrm>
        <a:off x="366024" y="2311414"/>
        <a:ext cx="1767321" cy="132405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65146-7AD5-4723-9A9F-D63B9DEE739F}" type="datetimeFigureOut">
              <a:rPr lang="en-US" smtClean="0"/>
              <a:t>10/12/2016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AA837-0974-458B-ADCE-2AD6A6A48D48}" type="slidenum">
              <a:rPr lang="en-US" smtClean="0"/>
              <a:t>‹#›</a:t>
            </a:fld>
            <a:endParaRPr lang="en-US"/>
          </a:p>
        </p:txBody>
      </p:sp>
    </p:spTree>
    <p:extLst>
      <p:ext uri="{BB962C8B-B14F-4D97-AF65-F5344CB8AC3E}">
        <p14:creationId xmlns:p14="http://schemas.microsoft.com/office/powerpoint/2010/main" val="398208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AA837-0974-458B-ADCE-2AD6A6A48D48}" type="slidenum">
              <a:rPr lang="en-US" smtClean="0"/>
              <a:t>1</a:t>
            </a:fld>
            <a:endParaRPr lang="en-US"/>
          </a:p>
        </p:txBody>
      </p:sp>
    </p:spTree>
    <p:extLst>
      <p:ext uri="{BB962C8B-B14F-4D97-AF65-F5344CB8AC3E}">
        <p14:creationId xmlns:p14="http://schemas.microsoft.com/office/powerpoint/2010/main" val="178726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AA837-0974-458B-ADCE-2AD6A6A48D48}" type="slidenum">
              <a:rPr lang="en-US" smtClean="0"/>
              <a:t>19</a:t>
            </a:fld>
            <a:endParaRPr lang="en-US"/>
          </a:p>
        </p:txBody>
      </p:sp>
    </p:spTree>
    <p:extLst>
      <p:ext uri="{BB962C8B-B14F-4D97-AF65-F5344CB8AC3E}">
        <p14:creationId xmlns:p14="http://schemas.microsoft.com/office/powerpoint/2010/main" val="83292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6AA837-0974-458B-ADCE-2AD6A6A48D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4790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6AA837-0974-458B-ADCE-2AD6A6A48D48}" type="slidenum">
              <a:rPr lang="en-US" smtClean="0"/>
              <a:t>5</a:t>
            </a:fld>
            <a:endParaRPr lang="en-US"/>
          </a:p>
        </p:txBody>
      </p:sp>
    </p:spTree>
    <p:extLst>
      <p:ext uri="{BB962C8B-B14F-4D97-AF65-F5344CB8AC3E}">
        <p14:creationId xmlns:p14="http://schemas.microsoft.com/office/powerpoint/2010/main" val="177549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AA837-0974-458B-ADCE-2AD6A6A48D48}" type="slidenum">
              <a:rPr lang="en-US" smtClean="0"/>
              <a:t>6</a:t>
            </a:fld>
            <a:endParaRPr lang="en-US"/>
          </a:p>
        </p:txBody>
      </p:sp>
    </p:spTree>
    <p:extLst>
      <p:ext uri="{BB962C8B-B14F-4D97-AF65-F5344CB8AC3E}">
        <p14:creationId xmlns:p14="http://schemas.microsoft.com/office/powerpoint/2010/main" val="397591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AA837-0974-458B-ADCE-2AD6A6A48D48}" type="slidenum">
              <a:rPr lang="en-US" smtClean="0"/>
              <a:t>8</a:t>
            </a:fld>
            <a:endParaRPr lang="en-US"/>
          </a:p>
        </p:txBody>
      </p:sp>
    </p:spTree>
    <p:extLst>
      <p:ext uri="{BB962C8B-B14F-4D97-AF65-F5344CB8AC3E}">
        <p14:creationId xmlns:p14="http://schemas.microsoft.com/office/powerpoint/2010/main" val="261111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091191-B368-4FB7-AB11-3E68A030847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74100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AA837-0974-458B-ADCE-2AD6A6A48D48}" type="slidenum">
              <a:rPr lang="en-US" smtClean="0"/>
              <a:t>10</a:t>
            </a:fld>
            <a:endParaRPr lang="en-US"/>
          </a:p>
        </p:txBody>
      </p:sp>
    </p:spTree>
    <p:extLst>
      <p:ext uri="{BB962C8B-B14F-4D97-AF65-F5344CB8AC3E}">
        <p14:creationId xmlns:p14="http://schemas.microsoft.com/office/powerpoint/2010/main" val="339209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B6AA837-0974-458B-ADCE-2AD6A6A48D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4390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AA837-0974-458B-ADCE-2AD6A6A48D48}" type="slidenum">
              <a:rPr lang="en-US" smtClean="0"/>
              <a:t>12</a:t>
            </a:fld>
            <a:endParaRPr lang="en-US"/>
          </a:p>
        </p:txBody>
      </p:sp>
    </p:spTree>
    <p:extLst>
      <p:ext uri="{BB962C8B-B14F-4D97-AF65-F5344CB8AC3E}">
        <p14:creationId xmlns:p14="http://schemas.microsoft.com/office/powerpoint/2010/main" val="286037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4FFD1D-3E4E-43EE-8307-45AB32C9EFD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417940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FFD1D-3E4E-43EE-8307-45AB32C9EFD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218343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FFD1D-3E4E-43EE-8307-45AB32C9EFD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2165339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E56BC0-4CE5-408B-B2E3-D2FED7B8B49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9655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6BC0-4CE5-408B-B2E3-D2FED7B8B49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3331043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6BC0-4CE5-408B-B2E3-D2FED7B8B49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259186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6BC0-4CE5-408B-B2E3-D2FED7B8B49A}"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136151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6BC0-4CE5-408B-B2E3-D2FED7B8B49A}"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357315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6BC0-4CE5-408B-B2E3-D2FED7B8B49A}"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946678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6BC0-4CE5-408B-B2E3-D2FED7B8B49A}"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129626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56BC0-4CE5-408B-B2E3-D2FED7B8B49A}"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305987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FFD1D-3E4E-43EE-8307-45AB32C9EFD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3863936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56BC0-4CE5-408B-B2E3-D2FED7B8B49A}"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85796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6BC0-4CE5-408B-B2E3-D2FED7B8B49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382428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6BC0-4CE5-408B-B2E3-D2FED7B8B49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326811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E56BC0-4CE5-408B-B2E3-D2FED7B8B49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2974095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6BC0-4CE5-408B-B2E3-D2FED7B8B49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476379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6BC0-4CE5-408B-B2E3-D2FED7B8B49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959025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6BC0-4CE5-408B-B2E3-D2FED7B8B49A}"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4114401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6BC0-4CE5-408B-B2E3-D2FED7B8B49A}"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1578041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6BC0-4CE5-408B-B2E3-D2FED7B8B49A}"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1103083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6BC0-4CE5-408B-B2E3-D2FED7B8B49A}"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105506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4FFD1D-3E4E-43EE-8307-45AB32C9EFD6}"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2226143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56BC0-4CE5-408B-B2E3-D2FED7B8B49A}"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2035337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56BC0-4CE5-408B-B2E3-D2FED7B8B49A}"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1367374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6BC0-4CE5-408B-B2E3-D2FED7B8B49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801958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6BC0-4CE5-408B-B2E3-D2FED7B8B49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D2493-B06F-48E9-BDE6-5ABA59625E64}" type="slidenum">
              <a:rPr lang="en-US" smtClean="0"/>
              <a:t>‹#›</a:t>
            </a:fld>
            <a:endParaRPr lang="en-US"/>
          </a:p>
        </p:txBody>
      </p:sp>
    </p:spTree>
    <p:extLst>
      <p:ext uri="{BB962C8B-B14F-4D97-AF65-F5344CB8AC3E}">
        <p14:creationId xmlns:p14="http://schemas.microsoft.com/office/powerpoint/2010/main" val="191210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4FFD1D-3E4E-43EE-8307-45AB32C9EFD6}"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2338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4FFD1D-3E4E-43EE-8307-45AB32C9EFD6}"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245646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4FFD1D-3E4E-43EE-8307-45AB32C9EFD6}"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355320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FFD1D-3E4E-43EE-8307-45AB32C9EFD6}"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904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4FFD1D-3E4E-43EE-8307-45AB32C9EFD6}"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337570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4FFD1D-3E4E-43EE-8307-45AB32C9EFD6}"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E200C-B153-45BF-92CA-566FBCC31FF9}" type="slidenum">
              <a:rPr lang="en-US" smtClean="0"/>
              <a:t>‹#›</a:t>
            </a:fld>
            <a:endParaRPr lang="en-US"/>
          </a:p>
        </p:txBody>
      </p:sp>
    </p:spTree>
    <p:extLst>
      <p:ext uri="{BB962C8B-B14F-4D97-AF65-F5344CB8AC3E}">
        <p14:creationId xmlns:p14="http://schemas.microsoft.com/office/powerpoint/2010/main" val="182047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FFD1D-3E4E-43EE-8307-45AB32C9EFD6}" type="datetimeFigureOut">
              <a:rPr lang="en-US" smtClean="0"/>
              <a:t>10/12/2016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E200C-B153-45BF-92CA-566FBCC31FF9}" type="slidenum">
              <a:rPr lang="en-US" smtClean="0"/>
              <a:t>‹#›</a:t>
            </a:fld>
            <a:endParaRPr lang="en-US"/>
          </a:p>
        </p:txBody>
      </p:sp>
    </p:spTree>
    <p:extLst>
      <p:ext uri="{BB962C8B-B14F-4D97-AF65-F5344CB8AC3E}">
        <p14:creationId xmlns:p14="http://schemas.microsoft.com/office/powerpoint/2010/main" val="350959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56BC0-4CE5-408B-B2E3-D2FED7B8B49A}" type="datetimeFigureOut">
              <a:rPr lang="en-US" smtClean="0"/>
              <a:t>10/12/2016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D2493-B06F-48E9-BDE6-5ABA59625E64}" type="slidenum">
              <a:rPr lang="en-US" smtClean="0"/>
              <a:t>‹#›</a:t>
            </a:fld>
            <a:endParaRPr lang="en-US"/>
          </a:p>
        </p:txBody>
      </p:sp>
    </p:spTree>
    <p:extLst>
      <p:ext uri="{BB962C8B-B14F-4D97-AF65-F5344CB8AC3E}">
        <p14:creationId xmlns:p14="http://schemas.microsoft.com/office/powerpoint/2010/main" val="2549783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56BC0-4CE5-408B-B2E3-D2FED7B8B49A}" type="datetimeFigureOut">
              <a:rPr lang="en-US" smtClean="0"/>
              <a:t>10/12/2016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D2493-B06F-48E9-BDE6-5ABA59625E64}" type="slidenum">
              <a:rPr lang="en-US" smtClean="0"/>
              <a:t>‹#›</a:t>
            </a:fld>
            <a:endParaRPr lang="en-US"/>
          </a:p>
        </p:txBody>
      </p:sp>
    </p:spTree>
    <p:extLst>
      <p:ext uri="{BB962C8B-B14F-4D97-AF65-F5344CB8AC3E}">
        <p14:creationId xmlns:p14="http://schemas.microsoft.com/office/powerpoint/2010/main" val="4057196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sunnyslaughter.com/"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38590" y="3155383"/>
            <a:ext cx="9144000" cy="1166395"/>
          </a:xfrm>
        </p:spPr>
        <p:txBody>
          <a:bodyPr>
            <a:normAutofit/>
          </a:bodyPr>
          <a:lstStyle/>
          <a:p>
            <a:r>
              <a:rPr lang="en-US" sz="4000" b="1" dirty="0">
                <a:solidFill>
                  <a:srgbClr val="C00000"/>
                </a:solidFill>
                <a:latin typeface="Times New Roman" panose="02020603050405020304" pitchFamily="18" charset="0"/>
                <a:cs typeface="Times New Roman" panose="02020603050405020304" pitchFamily="18" charset="0"/>
              </a:rPr>
              <a:t>Marginalized. Masked. Missed.</a:t>
            </a:r>
            <a:r>
              <a:rPr lang="en-US" sz="3600" dirty="0">
                <a:solidFill>
                  <a:srgbClr val="C00000"/>
                </a:solidFill>
                <a:latin typeface="Times New Roman" panose="02020603050405020304" pitchFamily="18" charset="0"/>
                <a:cs typeface="Times New Roman" panose="02020603050405020304" pitchFamily="18" charset="0"/>
              </a:rPr>
              <a:t>™</a:t>
            </a:r>
            <a:br>
              <a:rPr lang="en-US" sz="3600" dirty="0">
                <a:solidFill>
                  <a:srgbClr val="C00000"/>
                </a:solidFill>
                <a:latin typeface="Times New Roman" panose="02020603050405020304" pitchFamily="18" charset="0"/>
                <a:cs typeface="Times New Roman" panose="02020603050405020304" pitchFamily="18" charset="0"/>
              </a:rPr>
            </a:b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 y="1845425"/>
            <a:ext cx="12065390" cy="2261062"/>
          </a:xfrm>
        </p:spPr>
        <p:txBody>
          <a:bodyPr>
            <a:noAutofit/>
          </a:bodyPr>
          <a:lstStyle/>
          <a:p>
            <a:r>
              <a:rPr lang="en-US" sz="4000" b="1" dirty="0">
                <a:solidFill>
                  <a:srgbClr val="C00000"/>
                </a:solidFill>
                <a:latin typeface="Times New Roman" panose="02020603050405020304" pitchFamily="18" charset="0"/>
                <a:cs typeface="Times New Roman" panose="02020603050405020304" pitchFamily="18" charset="0"/>
              </a:rPr>
              <a:t>Sexual Exploitation: </a:t>
            </a:r>
            <a:r>
              <a:rPr lang="en-US" sz="4000" b="1" dirty="0">
                <a:latin typeface="Times New Roman" panose="02020603050405020304" pitchFamily="18" charset="0"/>
                <a:cs typeface="Times New Roman" panose="02020603050405020304" pitchFamily="18" charset="0"/>
              </a:rPr>
              <a:t>Connecting the Dots in Real Life</a:t>
            </a:r>
            <a:r>
              <a:rPr lang="en-US" sz="4000" b="1" i="1" dirty="0">
                <a:latin typeface="Times New Roman" panose="02020603050405020304" pitchFamily="18" charset="0"/>
                <a:cs typeface="Times New Roman" panose="02020603050405020304" pitchFamily="18" charset="0"/>
              </a:rPr>
              <a:t>.</a:t>
            </a:r>
          </a:p>
          <a:p>
            <a:r>
              <a:rPr lang="en-US" sz="3200" b="1" i="1" dirty="0">
                <a:latin typeface="Times New Roman" panose="02020603050405020304" pitchFamily="18" charset="0"/>
                <a:cs typeface="Times New Roman" panose="02020603050405020304" pitchFamily="18" charset="0"/>
              </a:rPr>
              <a:t>“The Intersection of Child Pornography and Human Trafficking” </a:t>
            </a:r>
          </a:p>
          <a:p>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pPr>
              <a:lnSpc>
                <a:spcPct val="50000"/>
              </a:lnSpc>
            </a:pPr>
            <a:endParaRPr lang="en-US" sz="3000" dirty="0">
              <a:latin typeface="Times New Roman" panose="02020603050405020304" pitchFamily="18" charset="0"/>
              <a:cs typeface="Times New Roman" panose="02020603050405020304" pitchFamily="18" charset="0"/>
            </a:endParaRPr>
          </a:p>
          <a:p>
            <a:pPr>
              <a:lnSpc>
                <a:spcPct val="50000"/>
              </a:lnSpc>
            </a:pPr>
            <a:endParaRPr lang="en-US" sz="3000" dirty="0">
              <a:latin typeface="Times New Roman" panose="02020603050405020304" pitchFamily="18" charset="0"/>
              <a:cs typeface="Times New Roman" panose="02020603050405020304" pitchFamily="18" charset="0"/>
            </a:endParaRPr>
          </a:p>
          <a:p>
            <a:pPr>
              <a:lnSpc>
                <a:spcPct val="50000"/>
              </a:lnSpc>
            </a:pPr>
            <a:endParaRPr lang="en-US" dirty="0">
              <a:latin typeface="Times New Roman" panose="02020603050405020304" pitchFamily="18" charset="0"/>
              <a:cs typeface="Times New Roman" panose="02020603050405020304" pitchFamily="18" charset="0"/>
            </a:endParaRPr>
          </a:p>
          <a:p>
            <a:pPr>
              <a:lnSpc>
                <a:spcPct val="50000"/>
              </a:lnSpc>
            </a:pPr>
            <a:r>
              <a:rPr lang="en-US" sz="2000" dirty="0">
                <a:latin typeface="Times New Roman" panose="02020603050405020304" pitchFamily="18" charset="0"/>
                <a:cs typeface="Times New Roman" panose="02020603050405020304" pitchFamily="18" charset="0"/>
              </a:rPr>
              <a:t>Consider This! A National Conversation </a:t>
            </a:r>
          </a:p>
          <a:p>
            <a:pPr>
              <a:lnSpc>
                <a:spcPct val="50000"/>
              </a:lnSpc>
            </a:pPr>
            <a:r>
              <a:rPr lang="en-US" sz="2000" dirty="0">
                <a:latin typeface="Times New Roman" panose="02020603050405020304" pitchFamily="18" charset="0"/>
                <a:cs typeface="Times New Roman" panose="02020603050405020304" pitchFamily="18" charset="0"/>
              </a:rPr>
              <a:t>On Protecting Our Children from the Harmful Effects of Pornography</a:t>
            </a:r>
          </a:p>
          <a:p>
            <a:pPr>
              <a:lnSpc>
                <a:spcPct val="50000"/>
              </a:lnSpc>
            </a:pPr>
            <a:r>
              <a:rPr lang="en-US" sz="2000" dirty="0">
                <a:latin typeface="Times New Roman" panose="02020603050405020304" pitchFamily="18" charset="0"/>
                <a:cs typeface="Times New Roman" panose="02020603050405020304" pitchFamily="18" charset="0"/>
              </a:rPr>
              <a:t>October 15-16, 2016</a:t>
            </a:r>
          </a:p>
          <a:p>
            <a:pPr>
              <a:lnSpc>
                <a:spcPct val="50000"/>
              </a:lnSpc>
            </a:pPr>
            <a:r>
              <a:rPr lang="en-US" sz="2000" dirty="0">
                <a:latin typeface="Times New Roman" panose="02020603050405020304" pitchFamily="18" charset="0"/>
                <a:cs typeface="Times New Roman" panose="02020603050405020304" pitchFamily="18" charset="0"/>
              </a:rPr>
              <a:t>Trinidad and Tobago, Port of Spain</a:t>
            </a:r>
          </a:p>
          <a:p>
            <a:pPr>
              <a:lnSpc>
                <a:spcPct val="50000"/>
              </a:lnSpc>
            </a:pPr>
            <a:endParaRPr lang="en-US" sz="3000" dirty="0">
              <a:latin typeface="Times New Roman" panose="02020603050405020304" pitchFamily="18" charset="0"/>
              <a:cs typeface="Times New Roman" panose="02020603050405020304" pitchFamily="18" charset="0"/>
            </a:endParaRPr>
          </a:p>
          <a:p>
            <a:endParaRPr lang="en-US" sz="3200" dirty="0">
              <a:latin typeface="Georgia" panose="02040502050405020303" pitchFamily="18" charset="0"/>
            </a:endParaRPr>
          </a:p>
        </p:txBody>
      </p:sp>
    </p:spTree>
    <p:extLst>
      <p:ext uri="{BB962C8B-B14F-4D97-AF65-F5344CB8AC3E}">
        <p14:creationId xmlns:p14="http://schemas.microsoft.com/office/powerpoint/2010/main" val="281624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18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17" y="2138290"/>
            <a:ext cx="2618934" cy="35963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531" y="2138290"/>
            <a:ext cx="3017180" cy="35967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3291" y="2138290"/>
            <a:ext cx="3987637" cy="3596351"/>
          </a:xfrm>
          <a:prstGeom prst="rect">
            <a:avLst/>
          </a:prstGeom>
        </p:spPr>
      </p:pic>
      <p:sp>
        <p:nvSpPr>
          <p:cNvPr id="9" name="TextBox 8"/>
          <p:cNvSpPr txBox="1"/>
          <p:nvPr/>
        </p:nvSpPr>
        <p:spPr>
          <a:xfrm>
            <a:off x="62589" y="389875"/>
            <a:ext cx="11993423"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The MYTH:  Media and Messaging on “the face” of </a:t>
            </a:r>
          </a:p>
          <a:p>
            <a:pPr algn="ctr"/>
            <a:r>
              <a:rPr lang="en-US" sz="3600" b="1" dirty="0">
                <a:latin typeface="Times New Roman" panose="02020603050405020304" pitchFamily="18" charset="0"/>
                <a:cs typeface="Times New Roman" panose="02020603050405020304" pitchFamily="18" charset="0"/>
              </a:rPr>
              <a:t>Human Trafficking </a:t>
            </a:r>
          </a:p>
        </p:txBody>
      </p:sp>
    </p:spTree>
    <p:extLst>
      <p:ext uri="{BB962C8B-B14F-4D97-AF65-F5344CB8AC3E}">
        <p14:creationId xmlns:p14="http://schemas.microsoft.com/office/powerpoint/2010/main" val="358394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17000"/>
          </a:schemeClr>
        </a:solidFill>
        <a:effectLst/>
      </p:bgPr>
    </p:bg>
    <p:spTree>
      <p:nvGrpSpPr>
        <p:cNvPr id="1" name=""/>
        <p:cNvGrpSpPr/>
        <p:nvPr/>
      </p:nvGrpSpPr>
      <p:grpSpPr>
        <a:xfrm>
          <a:off x="0" y="0"/>
          <a:ext cx="0" cy="0"/>
          <a:chOff x="0" y="0"/>
          <a:chExt cx="0" cy="0"/>
        </a:xfrm>
      </p:grpSpPr>
      <p:sp>
        <p:nvSpPr>
          <p:cNvPr id="4" name="Rectangle 3"/>
          <p:cNvSpPr/>
          <p:nvPr/>
        </p:nvSpPr>
        <p:spPr>
          <a:xfrm>
            <a:off x="0" y="182880"/>
            <a:ext cx="12192000" cy="65248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Masked</a:t>
            </a:r>
            <a:endParaRPr kumimoji="0" lang="en-US" sz="3600" b="1" i="1" u="sng"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sng" strike="noStrike" kern="0" cap="none" spc="0" normalizeH="0" baseline="0" noProof="0" dirty="0">
              <a:ln>
                <a:noFill/>
              </a:ln>
              <a:solidFill>
                <a:srgbClr val="B22222"/>
              </a:solidFill>
              <a:effectLst/>
              <a:uLnTx/>
              <a:uFillTx/>
              <a:latin typeface="Georgia" panose="02040502050405020303"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Foster Care | Aged-Out **</a:t>
            </a:r>
            <a:endParaRPr kumimoji="0" lang="en-US" sz="2600" b="0" i="0" u="sng" strike="noStrike" kern="0" cap="none" spc="0" normalizeH="0" baseline="0" noProof="0" dirty="0">
              <a:ln>
                <a:noFill/>
              </a:ln>
              <a:solidFill>
                <a:srgbClr val="B22222"/>
              </a:solidFill>
              <a:effectLst/>
              <a:uLnTx/>
              <a:uFillTx/>
              <a:latin typeface="Times New Roman" panose="02020603050405020304" pitchFamily="18" charset="0"/>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Runaways |Throwaways</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Justice-Involved Youth</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Homeless | Transient</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LGBTQ (all other self-identified)</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Intellectual |Developmental Disability</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Mental Health (Diagnosed |Undiagnosed)</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Teen Parents </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Unemployed | Employed </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​Victims with addictions</a:t>
            </a: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Victims of other crimes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Minority – Racial | Ethnic | Linguistic</a:t>
            </a:r>
            <a:br>
              <a:rPr kumimoji="0" lang="en-US" sz="26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br>
            <a:endParaRPr kumimoji="0" lang="en-US" sz="26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305" y="1139484"/>
            <a:ext cx="4557932" cy="4121834"/>
          </a:xfrm>
          <a:prstGeom prst="rect">
            <a:avLst/>
          </a:prstGeom>
        </p:spPr>
      </p:pic>
    </p:spTree>
    <p:extLst>
      <p:ext uri="{BB962C8B-B14F-4D97-AF65-F5344CB8AC3E}">
        <p14:creationId xmlns:p14="http://schemas.microsoft.com/office/powerpoint/2010/main" val="327627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740708190"/>
              </p:ext>
            </p:extLst>
          </p:nvPr>
        </p:nvGraphicFramePr>
        <p:xfrm>
          <a:off x="1725636" y="247397"/>
          <a:ext cx="8009208" cy="5984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0" y="145351"/>
            <a:ext cx="3031599" cy="738664"/>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Cultural Competency</a:t>
            </a:r>
          </a:p>
          <a:p>
            <a:endParaRPr lang="en-US" dirty="0"/>
          </a:p>
        </p:txBody>
      </p:sp>
      <p:sp>
        <p:nvSpPr>
          <p:cNvPr id="10" name="TextBox 9"/>
          <p:cNvSpPr txBox="1"/>
          <p:nvPr/>
        </p:nvSpPr>
        <p:spPr>
          <a:xfrm>
            <a:off x="8218605" y="6260124"/>
            <a:ext cx="3973395" cy="461665"/>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Responsive Delivery of Care </a:t>
            </a:r>
          </a:p>
        </p:txBody>
      </p:sp>
    </p:spTree>
    <p:extLst>
      <p:ext uri="{BB962C8B-B14F-4D97-AF65-F5344CB8AC3E}">
        <p14:creationId xmlns:p14="http://schemas.microsoft.com/office/powerpoint/2010/main" val="128833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117"/>
            <a:ext cx="3932237" cy="656172"/>
          </a:xfrm>
        </p:spPr>
        <p:txBody>
          <a:bodyPr>
            <a:norm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Missed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13372"/>
            <a:ext cx="6172200" cy="4621731"/>
          </a:xfrm>
        </p:spPr>
      </p:pic>
      <p:sp>
        <p:nvSpPr>
          <p:cNvPr id="8" name="Text Placeholder 7"/>
          <p:cNvSpPr>
            <a:spLocks noGrp="1"/>
          </p:cNvSpPr>
          <p:nvPr>
            <p:ph type="body" sz="half" idx="2"/>
          </p:nvPr>
        </p:nvSpPr>
        <p:spPr>
          <a:xfrm>
            <a:off x="703386" y="1350497"/>
            <a:ext cx="4068640" cy="5134709"/>
          </a:xfrm>
        </p:spPr>
        <p:txBody>
          <a:bodyPr>
            <a:normAutofit/>
          </a:bodyPr>
          <a:lstStyle/>
          <a:p>
            <a:pPr algn="ctr"/>
            <a:r>
              <a:rPr lang="en-US" sz="2600" dirty="0">
                <a:latin typeface="Times New Roman" panose="02020603050405020304" pitchFamily="18" charset="0"/>
                <a:cs typeface="Times New Roman" panose="02020603050405020304" pitchFamily="18" charset="0"/>
              </a:rPr>
              <a:t>Recognize the additional barriers created by </a:t>
            </a:r>
            <a:r>
              <a:rPr lang="en-US" sz="2600" b="1" dirty="0">
                <a:latin typeface="Times New Roman" panose="02020603050405020304" pitchFamily="18" charset="0"/>
                <a:cs typeface="Times New Roman" panose="02020603050405020304" pitchFamily="18" charset="0"/>
              </a:rPr>
              <a:t>human trafficking victimization </a:t>
            </a:r>
            <a:r>
              <a:rPr lang="en-US" sz="2600" dirty="0">
                <a:latin typeface="Times New Roman" panose="02020603050405020304" pitchFamily="18" charset="0"/>
                <a:cs typeface="Times New Roman" panose="02020603050405020304" pitchFamily="18" charset="0"/>
              </a:rPr>
              <a:t>which are missed </a:t>
            </a:r>
            <a:br>
              <a:rPr lang="en-US" sz="2600" dirty="0">
                <a:latin typeface="Times New Roman" panose="02020603050405020304" pitchFamily="18" charset="0"/>
                <a:cs typeface="Times New Roman" panose="02020603050405020304" pitchFamily="18" charset="0"/>
              </a:rPr>
            </a:br>
            <a:r>
              <a:rPr lang="en-US" sz="2600" b="1" u="sng" dirty="0">
                <a:solidFill>
                  <a:srgbClr val="C00000"/>
                </a:solidFill>
                <a:latin typeface="Times New Roman" panose="02020603050405020304" pitchFamily="18" charset="0"/>
                <a:cs typeface="Times New Roman" panose="02020603050405020304" pitchFamily="18" charset="0"/>
              </a:rPr>
              <a:t>“Opportunities” </a:t>
            </a:r>
            <a:r>
              <a:rPr lang="en-US" sz="2600" dirty="0">
                <a:latin typeface="Times New Roman" panose="02020603050405020304" pitchFamily="18" charset="0"/>
                <a:cs typeface="Times New Roman" panose="02020603050405020304" pitchFamily="18" charset="0"/>
              </a:rPr>
              <a:t>to close the gap between maltreatment which brings children </a:t>
            </a:r>
            <a:r>
              <a:rPr lang="en-US" sz="2600" b="1" dirty="0">
                <a:latin typeface="Times New Roman" panose="02020603050405020304" pitchFamily="18" charset="0"/>
                <a:cs typeface="Times New Roman" panose="02020603050405020304" pitchFamily="18" charset="0"/>
              </a:rPr>
              <a:t>“into” </a:t>
            </a:r>
            <a:r>
              <a:rPr lang="en-US" sz="2600" dirty="0">
                <a:latin typeface="Times New Roman" panose="02020603050405020304" pitchFamily="18" charset="0"/>
                <a:cs typeface="Times New Roman" panose="02020603050405020304" pitchFamily="18" charset="0"/>
              </a:rPr>
              <a:t>the purview and care of CWS and Justice Systems, and those exacerbated or created while </a:t>
            </a:r>
            <a:r>
              <a:rPr lang="en-US" sz="2600" b="1" dirty="0">
                <a:latin typeface="Times New Roman" panose="02020603050405020304" pitchFamily="18" charset="0"/>
                <a:cs typeface="Times New Roman" panose="02020603050405020304" pitchFamily="18" charset="0"/>
              </a:rPr>
              <a:t>“within” </a:t>
            </a:r>
            <a:r>
              <a:rPr lang="en-US" sz="2600" dirty="0">
                <a:latin typeface="Times New Roman" panose="02020603050405020304" pitchFamily="18" charset="0"/>
                <a:cs typeface="Times New Roman" panose="02020603050405020304" pitchFamily="18" charset="0"/>
              </a:rPr>
              <a:t>the care of CWS and Justice Systems. </a:t>
            </a:r>
          </a:p>
        </p:txBody>
      </p:sp>
    </p:spTree>
    <p:extLst>
      <p:ext uri="{BB962C8B-B14F-4D97-AF65-F5344CB8AC3E}">
        <p14:creationId xmlns:p14="http://schemas.microsoft.com/office/powerpoint/2010/main" val="414768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7240" y="196313"/>
            <a:ext cx="10515600" cy="1325563"/>
          </a:xfrm>
        </p:spPr>
        <p:txBody>
          <a:bodyPr>
            <a:norm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TIC Response Teams</a:t>
            </a:r>
          </a:p>
        </p:txBody>
      </p:sp>
      <p:sp>
        <p:nvSpPr>
          <p:cNvPr id="3" name="Content Placeholder 2"/>
          <p:cNvSpPr>
            <a:spLocks noGrp="1"/>
          </p:cNvSpPr>
          <p:nvPr>
            <p:ph idx="1"/>
          </p:nvPr>
        </p:nvSpPr>
        <p:spPr>
          <a:xfrm>
            <a:off x="1730326" y="1521876"/>
            <a:ext cx="8820442" cy="4977398"/>
          </a:xfrm>
        </p:spPr>
        <p:txBody>
          <a:bodyPr>
            <a:normAutofit/>
          </a:bodyPr>
          <a:lstStyle/>
          <a:p>
            <a:pPr marL="457200" indent="-457200">
              <a:buFont typeface="+mj-lt"/>
              <a:buAutoNum type="arabicPeriod"/>
            </a:pPr>
            <a:r>
              <a:rPr lang="en-US" sz="2400" b="1" u="sng" dirty="0">
                <a:latin typeface="Times New Roman" panose="02020603050405020304" pitchFamily="18" charset="0"/>
                <a:cs typeface="Times New Roman" panose="02020603050405020304" pitchFamily="18" charset="0"/>
              </a:rPr>
              <a:t>Trauma Informed Care Response Teams </a:t>
            </a:r>
            <a:r>
              <a:rPr lang="en-US" sz="2400" dirty="0">
                <a:latin typeface="Times New Roman" panose="02020603050405020304" pitchFamily="18" charset="0"/>
                <a:cs typeface="Times New Roman" panose="02020603050405020304" pitchFamily="18" charset="0"/>
              </a:rPr>
              <a:t>are designated individuals across multiple disciplines who are highly </a:t>
            </a:r>
            <a:r>
              <a:rPr lang="en-US" sz="2400" b="1" dirty="0">
                <a:latin typeface="Times New Roman" panose="02020603050405020304" pitchFamily="18" charset="0"/>
                <a:cs typeface="Times New Roman" panose="02020603050405020304" pitchFamily="18" charset="0"/>
              </a:rPr>
              <a:t>skilled</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trained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prepared</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complexity and nuances of child pornography/ human trafficking criminal behavior and victimization. </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Team members can work with victims of </a:t>
            </a:r>
            <a:r>
              <a:rPr lang="en-US" sz="2400" b="1" dirty="0">
                <a:latin typeface="Times New Roman" panose="02020603050405020304" pitchFamily="18" charset="0"/>
                <a:cs typeface="Times New Roman" panose="02020603050405020304" pitchFamily="18" charset="0"/>
              </a:rPr>
              <a:t>all </a:t>
            </a:r>
            <a:r>
              <a:rPr lang="en-US" sz="2400" dirty="0">
                <a:latin typeface="Times New Roman" panose="02020603050405020304" pitchFamily="18" charset="0"/>
                <a:cs typeface="Times New Roman" panose="02020603050405020304" pitchFamily="18" charset="0"/>
              </a:rPr>
              <a:t>forms of human trafficking.</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Represent a broad spectrum of cultural, racial and ethnic diversity to assess and assist individuals, families and communities in responsive delivery of appropriate services and support.</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Vet, verify and coordinate service providers and organizational programs for engagement with victims.</a:t>
            </a:r>
          </a:p>
        </p:txBody>
      </p:sp>
    </p:spTree>
    <p:extLst>
      <p:ext uri="{BB962C8B-B14F-4D97-AF65-F5344CB8AC3E}">
        <p14:creationId xmlns:p14="http://schemas.microsoft.com/office/powerpoint/2010/main" val="258639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65" y="111906"/>
            <a:ext cx="10515600" cy="1325563"/>
          </a:xfrm>
        </p:spPr>
        <p:txBody>
          <a:bodyPr>
            <a:norm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Checking the Boxes!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7238" y="1437469"/>
            <a:ext cx="4609514" cy="5061805"/>
          </a:xfrm>
        </p:spPr>
      </p:pic>
      <p:sp>
        <p:nvSpPr>
          <p:cNvPr id="5" name="TextBox 4"/>
          <p:cNvSpPr txBox="1"/>
          <p:nvPr/>
        </p:nvSpPr>
        <p:spPr>
          <a:xfrm>
            <a:off x="379828" y="1481909"/>
            <a:ext cx="5542670" cy="489364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maltreatment and abuse of children requires the intervention of multiple agencies that are responsible for providing clear, concise and consistent policies, practices and processes, which meet the needs of  “individual” victims, while taking into consideration the racial, cultural, ethic and linguistic necessities of the victims family. This allows them to live free from harm, reduce trauma and barriers, and in a way that is respectful of their rights to survive and thrive within their own societal structure. </a:t>
            </a:r>
          </a:p>
        </p:txBody>
      </p:sp>
    </p:spTree>
    <p:extLst>
      <p:ext uri="{BB962C8B-B14F-4D97-AF65-F5344CB8AC3E}">
        <p14:creationId xmlns:p14="http://schemas.microsoft.com/office/powerpoint/2010/main" val="308752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466470" y="710420"/>
            <a:ext cx="6181578" cy="5753685"/>
          </a:xfrm>
        </p:spPr>
        <p:txBody>
          <a:bodyPr>
            <a:normAutofit/>
          </a:bodyPr>
          <a:lstStyle/>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Policies that are specific for identifying, assessing and responding to human trafficking victimization and exploitation which is often exacerbated by CWS.</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Compliance with </a:t>
            </a:r>
            <a:r>
              <a:rPr lang="en-US" sz="2600" b="1" dirty="0">
                <a:solidFill>
                  <a:srgbClr val="C00000"/>
                </a:solidFill>
                <a:latin typeface="Times New Roman" panose="02020603050405020304" pitchFamily="18" charset="0"/>
                <a:cs typeface="Times New Roman" panose="02020603050405020304" pitchFamily="18" charset="0"/>
              </a:rPr>
              <a:t>all laws</a:t>
            </a:r>
            <a:r>
              <a:rPr lang="en-US" sz="2600" dirty="0">
                <a:solidFill>
                  <a:srgbClr val="C00000"/>
                </a:solidFill>
                <a:latin typeface="Times New Roman" panose="02020603050405020304" pitchFamily="18" charset="0"/>
                <a:cs typeface="Times New Roman" panose="02020603050405020304" pitchFamily="18" charset="0"/>
              </a:rPr>
              <a:t> </a:t>
            </a:r>
            <a:r>
              <a:rPr lang="en-US" sz="2600" b="1" dirty="0">
                <a:solidFill>
                  <a:srgbClr val="C00000"/>
                </a:solidFill>
                <a:latin typeface="Times New Roman" panose="02020603050405020304" pitchFamily="18" charset="0"/>
                <a:cs typeface="Times New Roman" panose="02020603050405020304" pitchFamily="18" charset="0"/>
              </a:rPr>
              <a:t>and timelines</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relating to </a:t>
            </a:r>
            <a:r>
              <a:rPr lang="en-US" sz="2600" b="1" dirty="0">
                <a:solidFill>
                  <a:srgbClr val="C00000"/>
                </a:solidFill>
                <a:latin typeface="Times New Roman" panose="02020603050405020304" pitchFamily="18" charset="0"/>
                <a:cs typeface="Times New Roman" panose="02020603050405020304" pitchFamily="18" charset="0"/>
              </a:rPr>
              <a:t>reporting, monitoring and training</a:t>
            </a:r>
            <a:r>
              <a:rPr lang="en-US" sz="2600" dirty="0">
                <a:latin typeface="Times New Roman" panose="02020603050405020304" pitchFamily="18" charset="0"/>
                <a:cs typeface="Times New Roman" panose="02020603050405020304" pitchFamily="18" charset="0"/>
              </a:rPr>
              <a:t>. </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Vetting and verifying new and </a:t>
            </a:r>
            <a:r>
              <a:rPr lang="en-US" sz="2600" b="1" u="sng" dirty="0">
                <a:solidFill>
                  <a:srgbClr val="C00000"/>
                </a:solidFill>
                <a:latin typeface="Times New Roman" panose="02020603050405020304" pitchFamily="18" charset="0"/>
                <a:cs typeface="Times New Roman" panose="02020603050405020304" pitchFamily="18" charset="0"/>
              </a:rPr>
              <a:t>existing </a:t>
            </a:r>
            <a:r>
              <a:rPr lang="en-US" sz="2600" dirty="0">
                <a:latin typeface="Times New Roman" panose="02020603050405020304" pitchFamily="18" charset="0"/>
                <a:cs typeface="Times New Roman" panose="02020603050405020304" pitchFamily="18" charset="0"/>
              </a:rPr>
              <a:t>service providers which may be used to assist and support victims of human trafficking and their families.</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Identifying gaps in existing policies and services.</a:t>
            </a:r>
          </a:p>
          <a:p>
            <a:endParaRPr lang="en-US" sz="26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80" y="710420"/>
            <a:ext cx="4375052" cy="4797721"/>
          </a:xfrm>
          <a:prstGeom prst="rect">
            <a:avLst/>
          </a:prstGeom>
        </p:spPr>
      </p:pic>
    </p:spTree>
    <p:extLst>
      <p:ext uri="{BB962C8B-B14F-4D97-AF65-F5344CB8AC3E}">
        <p14:creationId xmlns:p14="http://schemas.microsoft.com/office/powerpoint/2010/main" val="2289961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489" y="1026942"/>
            <a:ext cx="5022457" cy="4825218"/>
          </a:xfrm>
        </p:spPr>
      </p:pic>
      <p:sp>
        <p:nvSpPr>
          <p:cNvPr id="6" name="Text Placeholder 5"/>
          <p:cNvSpPr>
            <a:spLocks noGrp="1"/>
          </p:cNvSpPr>
          <p:nvPr>
            <p:ph type="body" sz="half" idx="2"/>
          </p:nvPr>
        </p:nvSpPr>
        <p:spPr>
          <a:xfrm>
            <a:off x="5528604" y="689318"/>
            <a:ext cx="6049108" cy="5469743"/>
          </a:xfrm>
        </p:spPr>
        <p:txBody>
          <a:bodyPr>
            <a:noAutofit/>
          </a:bodyPr>
          <a:lstStyle/>
          <a:p>
            <a:pPr marL="457200" indent="-457200">
              <a:buFont typeface="+mj-lt"/>
              <a:buAutoNum type="arabicPeriod"/>
            </a:pPr>
            <a:r>
              <a:rPr lang="en-US" sz="2500" dirty="0">
                <a:latin typeface="Times New Roman" panose="02020603050405020304" pitchFamily="18" charset="0"/>
                <a:cs typeface="Times New Roman" panose="02020603050405020304" pitchFamily="18" charset="0"/>
              </a:rPr>
              <a:t>Comprehensive training and assessment of staff who are </a:t>
            </a:r>
            <a:r>
              <a:rPr lang="en-US" sz="2500" b="1" dirty="0">
                <a:latin typeface="Times New Roman" panose="02020603050405020304" pitchFamily="18" charset="0"/>
                <a:cs typeface="Times New Roman" panose="02020603050405020304" pitchFamily="18" charset="0"/>
              </a:rPr>
              <a:t>“specifically” </a:t>
            </a:r>
            <a:r>
              <a:rPr lang="en-US" sz="2500" dirty="0">
                <a:latin typeface="Times New Roman" panose="02020603050405020304" pitchFamily="18" charset="0"/>
                <a:cs typeface="Times New Roman" panose="02020603050405020304" pitchFamily="18" charset="0"/>
              </a:rPr>
              <a:t>best suited to respond to human trafficking victimization.</a:t>
            </a:r>
          </a:p>
          <a:p>
            <a:pPr marL="457200" indent="-457200">
              <a:buFont typeface="+mj-lt"/>
              <a:buAutoNum type="arabicPeriod"/>
            </a:pPr>
            <a:r>
              <a:rPr lang="en-US" sz="2500" dirty="0">
                <a:latin typeface="Times New Roman" panose="02020603050405020304" pitchFamily="18" charset="0"/>
                <a:cs typeface="Times New Roman" panose="02020603050405020304" pitchFamily="18" charset="0"/>
              </a:rPr>
              <a:t>Review of professional ethics and organizational practices to ensure cultural competency, diversity and inclusion for delivery of care for human trafficking victims and families.  </a:t>
            </a:r>
          </a:p>
          <a:p>
            <a:pPr marL="457200" indent="-457200">
              <a:buFont typeface="+mj-lt"/>
              <a:buAutoNum type="arabicPeriod"/>
            </a:pPr>
            <a:r>
              <a:rPr lang="en-US" sz="2500" dirty="0">
                <a:latin typeface="Times New Roman" panose="02020603050405020304" pitchFamily="18" charset="0"/>
                <a:cs typeface="Times New Roman" panose="02020603050405020304" pitchFamily="18" charset="0"/>
              </a:rPr>
              <a:t>Establish best practices that are specifically designed to meet the individual needs of human trafficking victims while addressing the vast nuances which exacerbate trauma and vulnerabilities experienced by human trafficking victims. </a:t>
            </a:r>
          </a:p>
        </p:txBody>
      </p:sp>
    </p:spTree>
    <p:extLst>
      <p:ext uri="{BB962C8B-B14F-4D97-AF65-F5344CB8AC3E}">
        <p14:creationId xmlns:p14="http://schemas.microsoft.com/office/powerpoint/2010/main" val="283157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166" y="548641"/>
            <a:ext cx="4951827" cy="5536276"/>
          </a:xfrm>
        </p:spPr>
      </p:pic>
      <p:sp>
        <p:nvSpPr>
          <p:cNvPr id="4" name="Text Placeholder 3"/>
          <p:cNvSpPr>
            <a:spLocks noGrp="1"/>
          </p:cNvSpPr>
          <p:nvPr>
            <p:ph type="body" sz="half" idx="2"/>
          </p:nvPr>
        </p:nvSpPr>
        <p:spPr>
          <a:xfrm>
            <a:off x="6100787" y="379827"/>
            <a:ext cx="5716075" cy="6260123"/>
          </a:xfrm>
        </p:spPr>
        <p:txBody>
          <a:bodyPr>
            <a:normAutofit/>
          </a:bodyPr>
          <a:lstStyle/>
          <a:p>
            <a:pPr marL="457200" indent="-457200">
              <a:buFont typeface="+mj-lt"/>
              <a:buAutoNum type="arabicPeriod"/>
            </a:pPr>
            <a:r>
              <a:rPr lang="en-US" sz="2500" dirty="0">
                <a:latin typeface="Times New Roman" panose="02020603050405020304" pitchFamily="18" charset="0"/>
                <a:cs typeface="Times New Roman" panose="02020603050405020304" pitchFamily="18" charset="0"/>
              </a:rPr>
              <a:t>Effective and efficient processes which allow for better monitoring of children and families engaged in systems.</a:t>
            </a:r>
          </a:p>
          <a:p>
            <a:pPr marL="457200" indent="-457200">
              <a:buFont typeface="+mj-lt"/>
              <a:buAutoNum type="arabicPeriod"/>
            </a:pPr>
            <a:r>
              <a:rPr lang="en-US" sz="2500" dirty="0">
                <a:latin typeface="Times New Roman" panose="02020603050405020304" pitchFamily="18" charset="0"/>
                <a:cs typeface="Times New Roman" panose="02020603050405020304" pitchFamily="18" charset="0"/>
              </a:rPr>
              <a:t>Identifying, training and monitoring of families and agencies to deliver culturally competent services and support to children who have been exploited or trafficked.</a:t>
            </a:r>
          </a:p>
          <a:p>
            <a:pPr marL="457200" indent="-457200">
              <a:buFont typeface="+mj-lt"/>
              <a:buAutoNum type="arabicPeriod"/>
            </a:pPr>
            <a:r>
              <a:rPr lang="en-US" sz="2500" dirty="0">
                <a:latin typeface="Times New Roman" panose="02020603050405020304" pitchFamily="18" charset="0"/>
                <a:cs typeface="Times New Roman" panose="02020603050405020304" pitchFamily="18" charset="0"/>
              </a:rPr>
              <a:t>Streamlining reunification, foster-care and adoption services which allow for stabilization of children who are at greater risk for exploitation. </a:t>
            </a:r>
          </a:p>
          <a:p>
            <a:pPr marL="457200" indent="-457200">
              <a:buFont typeface="+mj-lt"/>
              <a:buAutoNum type="arabicPeriod"/>
            </a:pPr>
            <a:r>
              <a:rPr lang="en-US" sz="2500" dirty="0">
                <a:latin typeface="Times New Roman" panose="02020603050405020304" pitchFamily="18" charset="0"/>
                <a:cs typeface="Times New Roman" panose="02020603050405020304" pitchFamily="18" charset="0"/>
              </a:rPr>
              <a:t>What new systems are required for organizations and service providers to be in compliance with laws and organizational policies. </a:t>
            </a:r>
          </a:p>
        </p:txBody>
      </p:sp>
    </p:spTree>
    <p:extLst>
      <p:ext uri="{BB962C8B-B14F-4D97-AF65-F5344CB8AC3E}">
        <p14:creationId xmlns:p14="http://schemas.microsoft.com/office/powerpoint/2010/main" val="411765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335" y="0"/>
            <a:ext cx="10515600" cy="1325563"/>
          </a:xfrm>
        </p:spPr>
        <p:txBody>
          <a:bodyPr>
            <a:norm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DO NO HARM!</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8866" y="1268658"/>
            <a:ext cx="6841589" cy="5336124"/>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Promote transparency, work to reduce failures, close gaps and provide fluid services best serve children and reduce further fracturing of a child’s future.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“It takes the courage of the collective conscience, that refuses to contribute to the continued unethical behaviors of individuals, organizations and systems, that ignore the needs of marginalized minority children who are at increased vulnerability for human trafficking schemes.” </a:t>
            </a:r>
            <a:r>
              <a:rPr lang="en-US" sz="2400" dirty="0" err="1">
                <a:latin typeface="Times New Roman" panose="02020603050405020304" pitchFamily="18" charset="0"/>
                <a:cs typeface="Times New Roman" panose="02020603050405020304" pitchFamily="18" charset="0"/>
              </a:rPr>
              <a:t>sss</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Be a Voice and Champion for </a:t>
            </a:r>
            <a:r>
              <a:rPr lang="en-US" sz="2400" b="1" dirty="0">
                <a:latin typeface="Times New Roman" panose="02020603050405020304" pitchFamily="18" charset="0"/>
                <a:cs typeface="Times New Roman" panose="02020603050405020304" pitchFamily="18" charset="0"/>
              </a:rPr>
              <a:t>ALL </a:t>
            </a:r>
            <a:r>
              <a:rPr lang="en-US" sz="2400" dirty="0">
                <a:latin typeface="Times New Roman" panose="02020603050405020304" pitchFamily="18" charset="0"/>
                <a:cs typeface="Times New Roman" panose="02020603050405020304" pitchFamily="18" charset="0"/>
              </a:rPr>
              <a:t>children who are </a:t>
            </a:r>
            <a:r>
              <a:rPr lang="en-US" sz="3200" dirty="0">
                <a:solidFill>
                  <a:srgbClr val="C00000"/>
                </a:solidFill>
                <a:latin typeface="Times New Roman" panose="02020603050405020304" pitchFamily="18" charset="0"/>
                <a:cs typeface="Times New Roman" panose="02020603050405020304" pitchFamily="18" charset="0"/>
              </a:rPr>
              <a:t>Tricked. Traumatized. Trafficked.™</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5877" y="1517650"/>
            <a:ext cx="4135901" cy="4002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983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314" y="348798"/>
            <a:ext cx="10515600" cy="1104446"/>
          </a:xfrm>
        </p:spPr>
        <p:txBody>
          <a:bodyPr>
            <a:normAutofit/>
          </a:bodyPr>
          <a:lstStyle/>
          <a:p>
            <a:pPr algn="ctr"/>
            <a:r>
              <a:rPr lang="en-US" sz="3600" b="1" i="1" dirty="0">
                <a:solidFill>
                  <a:schemeClr val="bg1"/>
                </a:solidFill>
                <a:latin typeface="Times New Roman" panose="02020603050405020304" pitchFamily="18" charset="0"/>
                <a:cs typeface="Times New Roman" panose="02020603050405020304" pitchFamily="18" charset="0"/>
              </a:rPr>
              <a:t>An Important Message from the Presenter. </a:t>
            </a:r>
            <a:br>
              <a:rPr lang="en-US" sz="3600" b="1" i="1" dirty="0">
                <a:solidFill>
                  <a:schemeClr val="bg1"/>
                </a:solidFill>
                <a:latin typeface="Times New Roman" panose="02020603050405020304" pitchFamily="18" charset="0"/>
                <a:cs typeface="Times New Roman" panose="02020603050405020304" pitchFamily="18" charset="0"/>
              </a:rPr>
            </a:br>
            <a:endParaRPr lang="en-US" sz="3600" b="1" i="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4572000"/>
            <a:ext cx="10515600" cy="2286000"/>
          </a:xfrm>
        </p:spPr>
        <p:txBody>
          <a:bodyPr>
            <a:normAutofit/>
          </a:bodyPr>
          <a:lstStyle/>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42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flipH="1">
            <a:off x="249381" y="1911928"/>
            <a:ext cx="11571317" cy="2123658"/>
          </a:xfrm>
          <a:prstGeom prst="rect">
            <a:avLst/>
          </a:prstGeom>
          <a:noFill/>
        </p:spPr>
        <p:txBody>
          <a:bodyPr wrap="square" rtlCol="0">
            <a:spAutoFit/>
          </a:bodyPr>
          <a:lstStyle/>
          <a:p>
            <a:pPr algn="ctr"/>
            <a:r>
              <a:rPr lang="en-US" sz="6600" b="1" dirty="0">
                <a:latin typeface="Times New Roman" panose="02020603050405020304" pitchFamily="18" charset="0"/>
                <a:cs typeface="Times New Roman" panose="02020603050405020304" pitchFamily="18" charset="0"/>
              </a:rPr>
              <a:t>What are </a:t>
            </a:r>
            <a:r>
              <a:rPr lang="en-US" sz="6600" b="1" dirty="0">
                <a:solidFill>
                  <a:srgbClr val="C00000"/>
                </a:solidFill>
                <a:latin typeface="Times New Roman" panose="02020603050405020304" pitchFamily="18" charset="0"/>
                <a:cs typeface="Times New Roman" panose="02020603050405020304" pitchFamily="18" charset="0"/>
              </a:rPr>
              <a:t>YOU </a:t>
            </a:r>
            <a:r>
              <a:rPr lang="en-US" sz="6600" b="1" dirty="0">
                <a:latin typeface="Times New Roman" panose="02020603050405020304" pitchFamily="18" charset="0"/>
                <a:cs typeface="Times New Roman" panose="02020603050405020304" pitchFamily="18" charset="0"/>
              </a:rPr>
              <a:t>really willing to do for </a:t>
            </a:r>
            <a:r>
              <a:rPr lang="en-US" sz="6600" b="1" dirty="0">
                <a:solidFill>
                  <a:srgbClr val="C00000"/>
                </a:solidFill>
                <a:latin typeface="Times New Roman" panose="02020603050405020304" pitchFamily="18" charset="0"/>
                <a:cs typeface="Times New Roman" panose="02020603050405020304" pitchFamily="18" charset="0"/>
              </a:rPr>
              <a:t>OTHERS</a:t>
            </a:r>
            <a:r>
              <a:rPr lang="en-US" sz="6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05612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2338" y="0"/>
            <a:ext cx="10515600" cy="1325563"/>
          </a:xfrm>
        </p:spPr>
        <p:txBody>
          <a:bodyPr>
            <a:normAutofit/>
          </a:bodyPr>
          <a:lstStyle/>
          <a:p>
            <a:pPr algn="ctr"/>
            <a:r>
              <a:rPr lang="en-US" sz="3600" b="1" dirty="0">
                <a:latin typeface="Times New Roman" panose="02020603050405020304" pitchFamily="18" charset="0"/>
                <a:cs typeface="Times New Roman" panose="02020603050405020304" pitchFamily="18" charset="0"/>
              </a:rPr>
              <a:t>Presenter Contact Information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1598" y="1628605"/>
            <a:ext cx="3000854" cy="4048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idx="1"/>
          </p:nvPr>
        </p:nvSpPr>
        <p:spPr>
          <a:xfrm>
            <a:off x="5030372" y="1628604"/>
            <a:ext cx="5379720" cy="4589315"/>
          </a:xfrm>
          <a:ln w="6350">
            <a:solidFill>
              <a:schemeClr val="tx1"/>
            </a:solidFill>
          </a:ln>
          <a:effectLst/>
        </p:spPr>
        <p:txBody>
          <a:bodyPr>
            <a:normAutofit lnSpcReduction="10000"/>
          </a:bodyPr>
          <a:lstStyle/>
          <a:p>
            <a:pPr marL="0" indent="0" algn="ctr">
              <a:buNone/>
            </a:pPr>
            <a:r>
              <a:rPr lang="en-US" sz="2500" dirty="0" err="1">
                <a:latin typeface="Times New Roman" panose="02020603050405020304" pitchFamily="18" charset="0"/>
                <a:cs typeface="Times New Roman" panose="02020603050405020304" pitchFamily="18" charset="0"/>
              </a:rPr>
              <a:t>Sunnetta</a:t>
            </a:r>
            <a:r>
              <a:rPr lang="en-US" sz="2500"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“Sunny” </a:t>
            </a:r>
            <a:r>
              <a:rPr lang="en-US" sz="2500" dirty="0">
                <a:latin typeface="Times New Roman" panose="02020603050405020304" pitchFamily="18" charset="0"/>
                <a:cs typeface="Times New Roman" panose="02020603050405020304" pitchFamily="18" charset="0"/>
              </a:rPr>
              <a:t>Slaughter</a:t>
            </a:r>
          </a:p>
          <a:p>
            <a:pPr marL="0" indent="0" algn="ctr">
              <a:lnSpc>
                <a:spcPct val="100000"/>
              </a:lnSpc>
              <a:buNone/>
            </a:pPr>
            <a:r>
              <a:rPr lang="en-US" sz="2500" dirty="0">
                <a:latin typeface="Times New Roman" panose="02020603050405020304" pitchFamily="18" charset="0"/>
                <a:cs typeface="Times New Roman" panose="02020603050405020304" pitchFamily="18" charset="0"/>
              </a:rPr>
              <a:t>CEO/Principal Consultant</a:t>
            </a:r>
          </a:p>
          <a:p>
            <a:pPr marL="0" indent="0" algn="ctr">
              <a:lnSpc>
                <a:spcPct val="100000"/>
              </a:lnSpc>
              <a:buNone/>
            </a:pPr>
            <a:r>
              <a:rPr lang="en-US" sz="2500" b="1" dirty="0">
                <a:latin typeface="Times New Roman" panose="02020603050405020304" pitchFamily="18" charset="0"/>
                <a:cs typeface="Times New Roman" panose="02020603050405020304" pitchFamily="18" charset="0"/>
              </a:rPr>
              <a:t>Sunny Slaughter Consulting, LLC</a:t>
            </a:r>
          </a:p>
          <a:p>
            <a:pPr marL="0" indent="0" algn="ctr">
              <a:lnSpc>
                <a:spcPct val="100000"/>
              </a:lnSpc>
              <a:buNone/>
            </a:pPr>
            <a:r>
              <a:rPr lang="en-US" sz="2500" i="1" dirty="0">
                <a:latin typeface="Times New Roman" panose="02020603050405020304" pitchFamily="18" charset="0"/>
                <a:cs typeface="Times New Roman" panose="02020603050405020304" pitchFamily="18" charset="0"/>
              </a:rPr>
              <a:t>SME/Human Trafficking Expert</a:t>
            </a:r>
          </a:p>
          <a:p>
            <a:pPr marL="0" indent="0" algn="ctr">
              <a:lnSpc>
                <a:spcPct val="100000"/>
              </a:lnSpc>
              <a:buNone/>
            </a:pPr>
            <a:r>
              <a:rPr lang="en-US" sz="2500" i="1" dirty="0">
                <a:latin typeface="Times New Roman" panose="02020603050405020304" pitchFamily="18" charset="0"/>
                <a:cs typeface="Times New Roman" panose="02020603050405020304" pitchFamily="18" charset="0"/>
              </a:rPr>
              <a:t>DHS Law Enforcement Instructor | Consultant </a:t>
            </a:r>
          </a:p>
          <a:p>
            <a:pPr marL="0" indent="0" algn="ctr">
              <a:lnSpc>
                <a:spcPct val="100000"/>
              </a:lnSpc>
              <a:buNone/>
            </a:pPr>
            <a:r>
              <a:rPr lang="en-US" sz="2500" dirty="0">
                <a:latin typeface="Times New Roman" panose="02020603050405020304" pitchFamily="18" charset="0"/>
                <a:cs typeface="Times New Roman" panose="02020603050405020304" pitchFamily="18" charset="0"/>
              </a:rPr>
              <a:t>Website:   </a:t>
            </a:r>
            <a:r>
              <a:rPr lang="en-US" sz="2500" dirty="0">
                <a:latin typeface="Times New Roman" panose="02020603050405020304" pitchFamily="18" charset="0"/>
                <a:cs typeface="Times New Roman" panose="02020603050405020304" pitchFamily="18" charset="0"/>
                <a:hlinkClick r:id="rId3"/>
              </a:rPr>
              <a:t>www.sunnyslaughter.com</a:t>
            </a:r>
            <a:r>
              <a:rPr lang="en-US" sz="2500" dirty="0">
                <a:latin typeface="Times New Roman" panose="02020603050405020304" pitchFamily="18" charset="0"/>
                <a:cs typeface="Times New Roman" panose="02020603050405020304" pitchFamily="18" charset="0"/>
              </a:rPr>
              <a:t> </a:t>
            </a:r>
          </a:p>
          <a:p>
            <a:pPr marL="0" indent="0" algn="ctr">
              <a:lnSpc>
                <a:spcPct val="100000"/>
              </a:lnSpc>
              <a:buNone/>
            </a:pPr>
            <a:r>
              <a:rPr lang="en-US" sz="2500" dirty="0">
                <a:latin typeface="Times New Roman" panose="02020603050405020304" pitchFamily="18" charset="0"/>
                <a:cs typeface="Times New Roman" panose="02020603050405020304" pitchFamily="18" charset="0"/>
              </a:rPr>
              <a:t>Phone:      205-538-1422</a:t>
            </a:r>
          </a:p>
          <a:p>
            <a:pPr marL="0" indent="0" algn="ctr">
              <a:lnSpc>
                <a:spcPct val="100000"/>
              </a:lnSpc>
              <a:buNone/>
            </a:pPr>
            <a:r>
              <a:rPr lang="en-US" sz="2500" dirty="0">
                <a:latin typeface="Times New Roman" panose="02020603050405020304" pitchFamily="18" charset="0"/>
                <a:cs typeface="Times New Roman" panose="02020603050405020304" pitchFamily="18" charset="0"/>
              </a:rPr>
              <a:t>Email:  thesunnyslaughter@gmail.com</a:t>
            </a:r>
          </a:p>
          <a:p>
            <a:pPr marL="0" indent="0" algn="ctr">
              <a:lnSpc>
                <a:spcPct val="100000"/>
              </a:lnSpc>
              <a:buNone/>
            </a:pPr>
            <a:r>
              <a:rPr lang="en-US" sz="2500" dirty="0">
                <a:latin typeface="Times New Roman" panose="02020603050405020304" pitchFamily="18" charset="0"/>
                <a:cs typeface="Times New Roman" panose="02020603050405020304" pitchFamily="18" charset="0"/>
              </a:rPr>
              <a:t>LinkedIn:  Sunny Slaughter </a:t>
            </a:r>
          </a:p>
          <a:p>
            <a:pPr marL="0" indent="0">
              <a:lnSpc>
                <a:spcPct val="100000"/>
              </a:lnSpc>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3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1939" y="0"/>
            <a:ext cx="10515600" cy="1069145"/>
          </a:xfrm>
        </p:spPr>
        <p:txBody>
          <a:bodyPr>
            <a:normAutofit/>
          </a:bodyPr>
          <a:lstStyle/>
          <a:p>
            <a:pPr algn="ctr"/>
            <a:r>
              <a:rPr lang="en-US" sz="3600" b="1" dirty="0">
                <a:latin typeface="Times New Roman" panose="02020603050405020304" pitchFamily="18" charset="0"/>
                <a:cs typeface="Times New Roman" panose="02020603050405020304" pitchFamily="18" charset="0"/>
              </a:rPr>
              <a:t>Pornography | Human Trafficking </a:t>
            </a:r>
          </a:p>
        </p:txBody>
      </p:sp>
      <p:sp>
        <p:nvSpPr>
          <p:cNvPr id="3" name="Content Placeholder 2"/>
          <p:cNvSpPr>
            <a:spLocks noGrp="1"/>
          </p:cNvSpPr>
          <p:nvPr>
            <p:ph idx="1"/>
          </p:nvPr>
        </p:nvSpPr>
        <p:spPr>
          <a:xfrm>
            <a:off x="197968" y="1280161"/>
            <a:ext cx="6146561" cy="5239297"/>
          </a:xfrm>
        </p:spPr>
        <p:txBody>
          <a:bodyPr>
            <a:normAutofit lnSpcReduction="10000"/>
          </a:bodyPr>
          <a:lstStyle/>
          <a:p>
            <a:pPr lvl="0">
              <a:buFont typeface="Wingdings" panose="05000000000000000000" pitchFamily="2" charset="2"/>
              <a:buChar char="§"/>
            </a:pPr>
            <a:r>
              <a:rPr lang="en-US" sz="2400" dirty="0">
                <a:solidFill>
                  <a:srgbClr val="000000"/>
                </a:solidFill>
                <a:latin typeface="Times New Roman" panose="02020603050405020304" pitchFamily="18" charset="0"/>
                <a:cs typeface="Times New Roman" panose="02020603050405020304" pitchFamily="18" charset="0"/>
              </a:rPr>
              <a:t>One of the largest criminal enterprises in the world involving </a:t>
            </a:r>
            <a:r>
              <a:rPr lang="en-US" sz="2400" b="1" i="1" dirty="0">
                <a:solidFill>
                  <a:srgbClr val="000000"/>
                </a:solidFill>
                <a:latin typeface="Times New Roman" panose="02020603050405020304" pitchFamily="18" charset="0"/>
                <a:cs typeface="Times New Roman" panose="02020603050405020304" pitchFamily="18" charset="0"/>
              </a:rPr>
              <a:t>human beings </a:t>
            </a:r>
            <a:r>
              <a:rPr lang="en-US" sz="2400" dirty="0">
                <a:solidFill>
                  <a:srgbClr val="000000"/>
                </a:solidFill>
                <a:latin typeface="Times New Roman" panose="02020603050405020304" pitchFamily="18" charset="0"/>
                <a:cs typeface="Times New Roman" panose="02020603050405020304" pitchFamily="18" charset="0"/>
              </a:rPr>
              <a:t>as a </a:t>
            </a:r>
            <a:r>
              <a:rPr lang="en-US" sz="2400" b="1" dirty="0">
                <a:solidFill>
                  <a:srgbClr val="000000"/>
                </a:solidFill>
                <a:latin typeface="Times New Roman" panose="02020603050405020304" pitchFamily="18" charset="0"/>
                <a:cs typeface="Times New Roman" panose="02020603050405020304" pitchFamily="18" charset="0"/>
              </a:rPr>
              <a:t>commodity</a:t>
            </a:r>
            <a:r>
              <a:rPr lang="en-US" sz="2400" dirty="0">
                <a:solidFill>
                  <a:srgbClr val="000000"/>
                </a:solidFill>
                <a:latin typeface="Times New Roman" panose="02020603050405020304" pitchFamily="18" charset="0"/>
                <a:cs typeface="Times New Roman" panose="02020603050405020304" pitchFamily="18" charset="0"/>
              </a:rPr>
              <a:t> for profit. </a:t>
            </a:r>
          </a:p>
          <a:p>
            <a:pPr marL="0" lvl="0" indent="0">
              <a:buNone/>
            </a:pPr>
            <a:endParaRPr lang="en-US" sz="2400" dirty="0">
              <a:solidFill>
                <a:srgbClr val="00000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US" sz="2400" dirty="0">
                <a:solidFill>
                  <a:srgbClr val="000000"/>
                </a:solidFill>
                <a:latin typeface="Times New Roman" panose="02020603050405020304" pitchFamily="18" charset="0"/>
                <a:cs typeface="Times New Roman" panose="02020603050405020304" pitchFamily="18" charset="0"/>
              </a:rPr>
              <a:t>A person can be </a:t>
            </a:r>
            <a:r>
              <a:rPr lang="en-US" sz="2400" b="1" dirty="0">
                <a:solidFill>
                  <a:srgbClr val="000000"/>
                </a:solidFill>
                <a:latin typeface="Times New Roman" panose="02020603050405020304" pitchFamily="18" charset="0"/>
                <a:cs typeface="Times New Roman" panose="02020603050405020304" pitchFamily="18" charset="0"/>
              </a:rPr>
              <a:t>sold, traded and exploited </a:t>
            </a:r>
            <a:r>
              <a:rPr lang="en-US" sz="2400" dirty="0">
                <a:solidFill>
                  <a:srgbClr val="000000"/>
                </a:solidFill>
                <a:latin typeface="Times New Roman" panose="02020603050405020304" pitchFamily="18" charset="0"/>
                <a:cs typeface="Times New Roman" panose="02020603050405020304" pitchFamily="18" charset="0"/>
              </a:rPr>
              <a:t>across multiple trafficking schemes over and over again, making the trafficking of persons a lucrative business with less risk than arms and drug dealing, but an even more dangerous enterprise for individual victims, families and communities.</a:t>
            </a:r>
            <a:br>
              <a:rPr lang="en-US" sz="2400" dirty="0">
                <a:solidFill>
                  <a:prstClr val="black"/>
                </a:solidFill>
                <a:latin typeface="Times New Roman" panose="02020603050405020304" pitchFamily="18" charset="0"/>
                <a:cs typeface="Times New Roman" panose="02020603050405020304" pitchFamily="18" charset="0"/>
              </a:rPr>
            </a:br>
            <a:endParaRPr lang="en-US" sz="2400" dirty="0">
              <a:solidFill>
                <a:prstClr val="black"/>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US" sz="2400" b="1" dirty="0">
                <a:solidFill>
                  <a:prstClr val="black"/>
                </a:solidFill>
                <a:latin typeface="Times New Roman" panose="02020603050405020304" pitchFamily="18" charset="0"/>
                <a:cs typeface="Times New Roman" panose="02020603050405020304" pitchFamily="18" charset="0"/>
              </a:rPr>
              <a:t>Criminal activity </a:t>
            </a:r>
            <a:r>
              <a:rPr lang="en-US" sz="2400" dirty="0">
                <a:solidFill>
                  <a:prstClr val="black"/>
                </a:solidFill>
                <a:latin typeface="Times New Roman" panose="02020603050405020304" pitchFamily="18" charset="0"/>
                <a:cs typeface="Times New Roman" panose="02020603050405020304" pitchFamily="18" charset="0"/>
              </a:rPr>
              <a:t>which involves </a:t>
            </a:r>
            <a:r>
              <a:rPr lang="en-US" sz="2400" b="1" dirty="0">
                <a:solidFill>
                  <a:prstClr val="black"/>
                </a:solidFill>
                <a:latin typeface="Times New Roman" panose="02020603050405020304" pitchFamily="18" charset="0"/>
                <a:cs typeface="Times New Roman" panose="02020603050405020304" pitchFamily="18" charset="0"/>
              </a:rPr>
              <a:t>complex</a:t>
            </a:r>
            <a:r>
              <a:rPr lang="en-US" sz="2400" dirty="0">
                <a:solidFill>
                  <a:prstClr val="black"/>
                </a:solidFill>
                <a:latin typeface="Times New Roman" panose="02020603050405020304" pitchFamily="18" charset="0"/>
                <a:cs typeface="Times New Roman" panose="02020603050405020304" pitchFamily="18" charset="0"/>
              </a:rPr>
              <a:t> victimization across multiple trafficking and exploitive </a:t>
            </a:r>
            <a:r>
              <a:rPr lang="en-US" sz="2400" b="1" dirty="0">
                <a:solidFill>
                  <a:prstClr val="black"/>
                </a:solidFill>
                <a:latin typeface="Times New Roman" panose="02020603050405020304" pitchFamily="18" charset="0"/>
                <a:cs typeface="Times New Roman" panose="02020603050405020304" pitchFamily="18" charset="0"/>
              </a:rPr>
              <a:t>schemes</a:t>
            </a:r>
            <a:r>
              <a:rPr lang="en-US" sz="2400" dirty="0">
                <a:solidFill>
                  <a:prstClr val="black"/>
                </a:solidFill>
                <a:latin typeface="Times New Roman" panose="02020603050405020304" pitchFamily="18" charset="0"/>
                <a:cs typeface="Times New Roman" panose="02020603050405020304" pitchFamily="18" charset="0"/>
              </a:rPr>
              <a:t>. </a:t>
            </a:r>
          </a:p>
          <a:p>
            <a:pPr marL="0" indent="0">
              <a:buNone/>
            </a:pPr>
            <a:endParaRPr lang="en-US" sz="2400" dirty="0">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1" y="1533379"/>
            <a:ext cx="4740811" cy="4515728"/>
          </a:xfrm>
          <a:prstGeom prst="rect">
            <a:avLst/>
          </a:prstGeom>
        </p:spPr>
      </p:pic>
    </p:spTree>
    <p:extLst>
      <p:ext uri="{BB962C8B-B14F-4D97-AF65-F5344CB8AC3E}">
        <p14:creationId xmlns:p14="http://schemas.microsoft.com/office/powerpoint/2010/main" val="164882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2437"/>
            <a:ext cx="10515600" cy="1325563"/>
          </a:xfrm>
        </p:spPr>
        <p:txBody>
          <a:bodyPr>
            <a:normAutofit/>
          </a:bodyPr>
          <a:lstStyle/>
          <a:p>
            <a:pPr algn="ctr"/>
            <a:r>
              <a:rPr lang="en-US" sz="3600" b="1" dirty="0">
                <a:latin typeface="Times New Roman" panose="02020603050405020304" pitchFamily="18" charset="0"/>
                <a:cs typeface="Times New Roman" panose="02020603050405020304" pitchFamily="18" charset="0"/>
              </a:rPr>
              <a:t>Child Trafficking Schemes</a:t>
            </a:r>
          </a:p>
        </p:txBody>
      </p:sp>
      <p:sp>
        <p:nvSpPr>
          <p:cNvPr id="3" name="Content Placeholder 2"/>
          <p:cNvSpPr>
            <a:spLocks noGrp="1"/>
          </p:cNvSpPr>
          <p:nvPr>
            <p:ph idx="1"/>
          </p:nvPr>
        </p:nvSpPr>
        <p:spPr>
          <a:xfrm>
            <a:off x="946778" y="1713082"/>
            <a:ext cx="10298444" cy="3674844"/>
          </a:xfrm>
        </p:spPr>
        <p:txBody>
          <a:bodyPr>
            <a:noAutofit/>
          </a:bodyPr>
          <a:lstStyle/>
          <a:p>
            <a:r>
              <a:rPr lang="en-US" sz="2600" dirty="0">
                <a:latin typeface="Times New Roman" panose="02020603050405020304" pitchFamily="18" charset="0"/>
                <a:cs typeface="Times New Roman" panose="02020603050405020304" pitchFamily="18" charset="0"/>
              </a:rPr>
              <a:t>Prostitution | Escort Services</a:t>
            </a:r>
          </a:p>
          <a:p>
            <a:r>
              <a:rPr lang="en-US" sz="2600" dirty="0">
                <a:latin typeface="Times New Roman" panose="02020603050405020304" pitchFamily="18" charset="0"/>
                <a:cs typeface="Times New Roman" panose="02020603050405020304" pitchFamily="18" charset="0"/>
              </a:rPr>
              <a:t>Commercial | Residential brothels</a:t>
            </a:r>
          </a:p>
          <a:p>
            <a:r>
              <a:rPr lang="en-US" sz="2600" dirty="0">
                <a:latin typeface="Times New Roman" panose="02020603050405020304" pitchFamily="18" charset="0"/>
                <a:cs typeface="Times New Roman" panose="02020603050405020304" pitchFamily="18" charset="0"/>
              </a:rPr>
              <a:t>Traveling Sales Crews</a:t>
            </a:r>
          </a:p>
          <a:p>
            <a:r>
              <a:rPr lang="en-US" sz="2600" dirty="0">
                <a:latin typeface="Times New Roman" panose="02020603050405020304" pitchFamily="18" charset="0"/>
                <a:cs typeface="Times New Roman" panose="02020603050405020304" pitchFamily="18" charset="0"/>
              </a:rPr>
              <a:t>Peddling Ring</a:t>
            </a:r>
          </a:p>
          <a:p>
            <a:r>
              <a:rPr lang="en-US" sz="2600" dirty="0">
                <a:latin typeface="Times New Roman" panose="02020603050405020304" pitchFamily="18" charset="0"/>
                <a:cs typeface="Times New Roman" panose="02020603050405020304" pitchFamily="18" charset="0"/>
              </a:rPr>
              <a:t>Hair Braiding Salons	</a:t>
            </a:r>
          </a:p>
          <a:p>
            <a:r>
              <a:rPr lang="en-US" sz="2600" dirty="0">
                <a:latin typeface="Times New Roman" panose="02020603050405020304" pitchFamily="18" charset="0"/>
                <a:cs typeface="Times New Roman" panose="02020603050405020304" pitchFamily="18" charset="0"/>
              </a:rPr>
              <a:t>Homes – Domestic Servants</a:t>
            </a:r>
          </a:p>
          <a:p>
            <a:r>
              <a:rPr lang="en-US" sz="2600" dirty="0">
                <a:latin typeface="Times New Roman" panose="02020603050405020304" pitchFamily="18" charset="0"/>
                <a:cs typeface="Times New Roman" panose="02020603050405020304" pitchFamily="18" charset="0"/>
              </a:rPr>
              <a:t>Gangs – (drugs | theft | guns) </a:t>
            </a:r>
          </a:p>
          <a:p>
            <a:r>
              <a:rPr lang="en-US" sz="2600" dirty="0">
                <a:latin typeface="Times New Roman" panose="02020603050405020304" pitchFamily="18" charset="0"/>
                <a:cs typeface="Times New Roman" panose="02020603050405020304" pitchFamily="18" charset="0"/>
              </a:rPr>
              <a:t>Marginalized Communities </a:t>
            </a:r>
          </a:p>
        </p:txBody>
      </p:sp>
      <p:sp>
        <p:nvSpPr>
          <p:cNvPr id="4" name="Content Placeholder 3"/>
          <p:cNvSpPr>
            <a:spLocks noGrp="1"/>
          </p:cNvSpPr>
          <p:nvPr>
            <p:ph sz="half" idx="4294967295"/>
          </p:nvPr>
        </p:nvSpPr>
        <p:spPr>
          <a:xfrm>
            <a:off x="6139376" y="1713083"/>
            <a:ext cx="5214424" cy="3674843"/>
          </a:xfrm>
        </p:spPr>
        <p:txBody>
          <a:bodyPr>
            <a:noAutofit/>
          </a:bodyPr>
          <a:lstStyle/>
          <a:p>
            <a:r>
              <a:rPr lang="en-US" sz="2600" dirty="0">
                <a:latin typeface="Times New Roman" panose="02020603050405020304" pitchFamily="18" charset="0"/>
                <a:cs typeface="Times New Roman" panose="02020603050405020304" pitchFamily="18" charset="0"/>
              </a:rPr>
              <a:t>Agriculture | Seasonal Work</a:t>
            </a:r>
          </a:p>
          <a:p>
            <a:r>
              <a:rPr lang="en-US" sz="2600" dirty="0">
                <a:latin typeface="Times New Roman" panose="02020603050405020304" pitchFamily="18" charset="0"/>
                <a:cs typeface="Times New Roman" panose="02020603050405020304" pitchFamily="18" charset="0"/>
              </a:rPr>
              <a:t>Strip Clubs | Exotic Dance Clubs</a:t>
            </a:r>
          </a:p>
          <a:p>
            <a:r>
              <a:rPr lang="en-US" sz="2600" dirty="0">
                <a:latin typeface="Times New Roman" panose="02020603050405020304" pitchFamily="18" charset="0"/>
                <a:cs typeface="Times New Roman" panose="02020603050405020304" pitchFamily="18" charset="0"/>
              </a:rPr>
              <a:t>Child Pornography | Sex Tourism</a:t>
            </a:r>
          </a:p>
          <a:p>
            <a:r>
              <a:rPr lang="en-US" sz="2600" dirty="0">
                <a:latin typeface="Times New Roman" panose="02020603050405020304" pitchFamily="18" charset="0"/>
                <a:cs typeface="Times New Roman" panose="02020603050405020304" pitchFamily="18" charset="0"/>
              </a:rPr>
              <a:t>Phone Sex Companies | Internet </a:t>
            </a:r>
          </a:p>
          <a:p>
            <a:r>
              <a:rPr lang="en-US" sz="2600" dirty="0">
                <a:latin typeface="Times New Roman" panose="02020603050405020304" pitchFamily="18" charset="0"/>
                <a:cs typeface="Times New Roman" panose="02020603050405020304" pitchFamily="18" charset="0"/>
              </a:rPr>
              <a:t>Restaurants | Construction sites</a:t>
            </a:r>
          </a:p>
          <a:p>
            <a:r>
              <a:rPr lang="en-US" sz="2600" dirty="0">
                <a:latin typeface="Times New Roman" panose="02020603050405020304" pitchFamily="18" charset="0"/>
                <a:cs typeface="Times New Roman" panose="02020603050405020304" pitchFamily="18" charset="0"/>
              </a:rPr>
              <a:t>Families | Child Brides</a:t>
            </a:r>
          </a:p>
          <a:p>
            <a:r>
              <a:rPr lang="en-US" sz="2600" dirty="0">
                <a:latin typeface="Times New Roman" panose="02020603050405020304" pitchFamily="18" charset="0"/>
                <a:cs typeface="Times New Roman" panose="02020603050405020304" pitchFamily="18" charset="0"/>
              </a:rPr>
              <a:t>Educational Institutions </a:t>
            </a:r>
          </a:p>
          <a:p>
            <a:r>
              <a:rPr lang="en-US" sz="2600" dirty="0">
                <a:latin typeface="Times New Roman" panose="02020603050405020304" pitchFamily="18" charset="0"/>
                <a:cs typeface="Times New Roman" panose="02020603050405020304" pitchFamily="18" charset="0"/>
              </a:rPr>
              <a:t>Sports | Entertainment</a:t>
            </a:r>
          </a:p>
        </p:txBody>
      </p:sp>
    </p:spTree>
    <p:extLst>
      <p:ext uri="{BB962C8B-B14F-4D97-AF65-F5344CB8AC3E}">
        <p14:creationId xmlns:p14="http://schemas.microsoft.com/office/powerpoint/2010/main" val="170183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794838463"/>
              </p:ext>
            </p:extLst>
          </p:nvPr>
        </p:nvGraphicFramePr>
        <p:xfrm>
          <a:off x="0" y="29029"/>
          <a:ext cx="12192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0" y="6209921"/>
            <a:ext cx="3165354" cy="461665"/>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Child Welfare Systems</a:t>
            </a:r>
          </a:p>
        </p:txBody>
      </p:sp>
      <p:sp>
        <p:nvSpPr>
          <p:cNvPr id="11" name="TextBox 10"/>
          <p:cNvSpPr txBox="1"/>
          <p:nvPr/>
        </p:nvSpPr>
        <p:spPr>
          <a:xfrm>
            <a:off x="8524695" y="6140650"/>
            <a:ext cx="2503633"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 Justice Systems  </a:t>
            </a:r>
          </a:p>
        </p:txBody>
      </p:sp>
      <p:sp>
        <p:nvSpPr>
          <p:cNvPr id="12" name="TextBox 11"/>
          <p:cNvSpPr txBox="1"/>
          <p:nvPr/>
        </p:nvSpPr>
        <p:spPr>
          <a:xfrm>
            <a:off x="0" y="0"/>
            <a:ext cx="2942280" cy="461665"/>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Trafficking Schemes</a:t>
            </a:r>
          </a:p>
        </p:txBody>
      </p:sp>
      <p:cxnSp>
        <p:nvCxnSpPr>
          <p:cNvPr id="3" name="Straight Arrow Connector 2"/>
          <p:cNvCxnSpPr/>
          <p:nvPr/>
        </p:nvCxnSpPr>
        <p:spPr>
          <a:xfrm flipH="1">
            <a:off x="1012874" y="761441"/>
            <a:ext cx="14067" cy="51347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91840" y="6440753"/>
            <a:ext cx="5008098" cy="186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38145" y="53236"/>
            <a:ext cx="1995176"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Communities </a:t>
            </a:r>
          </a:p>
        </p:txBody>
      </p:sp>
      <p:cxnSp>
        <p:nvCxnSpPr>
          <p:cNvPr id="6" name="Straight Arrow Connector 5"/>
          <p:cNvCxnSpPr/>
          <p:nvPr/>
        </p:nvCxnSpPr>
        <p:spPr>
          <a:xfrm>
            <a:off x="11028328" y="692889"/>
            <a:ext cx="7405" cy="52718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942280" y="284068"/>
            <a:ext cx="6834231" cy="27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55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5" y="365125"/>
            <a:ext cx="11211950" cy="1325563"/>
          </a:xfrm>
        </p:spPr>
        <p:txBody>
          <a:bodyPr>
            <a:normAutofit/>
          </a:bodyPr>
          <a:lstStyle/>
          <a:p>
            <a:pPr algn="ctr"/>
            <a:r>
              <a:rPr lang="en-US" sz="3000" b="1" dirty="0">
                <a:latin typeface="Times New Roman" panose="02020603050405020304" pitchFamily="18" charset="0"/>
                <a:cs typeface="Times New Roman" panose="02020603050405020304" pitchFamily="18" charset="0"/>
              </a:rPr>
              <a:t>Moving</a:t>
            </a:r>
            <a:r>
              <a:rPr lang="en-US" sz="3000" dirty="0">
                <a:latin typeface="Times New Roman" panose="02020603050405020304" pitchFamily="18" charset="0"/>
                <a:cs typeface="Times New Roman" panose="02020603050405020304" pitchFamily="18" charset="0"/>
              </a:rPr>
              <a:t> </a:t>
            </a:r>
            <a:r>
              <a:rPr lang="en-US" sz="3000" i="1" u="sng" dirty="0">
                <a:latin typeface="Times New Roman" panose="02020603050405020304" pitchFamily="18" charset="0"/>
                <a:cs typeface="Times New Roman" panose="02020603050405020304" pitchFamily="18" charset="0"/>
              </a:rPr>
              <a:t>Vulnerable Populations </a:t>
            </a:r>
            <a:r>
              <a:rPr lang="en-US" sz="3000" dirty="0">
                <a:latin typeface="Times New Roman" panose="02020603050405020304" pitchFamily="18" charset="0"/>
                <a:cs typeface="Times New Roman" panose="02020603050405020304" pitchFamily="18" charset="0"/>
              </a:rPr>
              <a:t>from the </a:t>
            </a:r>
            <a:r>
              <a:rPr lang="en-US" sz="3000" b="1" dirty="0">
                <a:latin typeface="Times New Roman" panose="02020603050405020304" pitchFamily="18" charset="0"/>
                <a:cs typeface="Times New Roman" panose="02020603050405020304" pitchFamily="18" charset="0"/>
              </a:rPr>
              <a:t>“Margins” </a:t>
            </a:r>
            <a:r>
              <a:rPr lang="en-US" sz="3000" dirty="0">
                <a:latin typeface="Times New Roman" panose="02020603050405020304" pitchFamily="18" charset="0"/>
                <a:cs typeface="Times New Roman" panose="02020603050405020304" pitchFamily="18" charset="0"/>
              </a:rPr>
              <a:t>to the </a:t>
            </a:r>
            <a:r>
              <a:rPr lang="en-US" sz="3000" b="1" dirty="0">
                <a:latin typeface="Times New Roman" panose="02020603050405020304" pitchFamily="18" charset="0"/>
                <a:cs typeface="Times New Roman" panose="02020603050405020304" pitchFamily="18" charset="0"/>
              </a:rPr>
              <a:t>“Middle”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5649522"/>
              </p:ext>
            </p:extLst>
          </p:nvPr>
        </p:nvGraphicFramePr>
        <p:xfrm>
          <a:off x="838200" y="193816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flipH="1">
            <a:off x="3838135" y="5486401"/>
            <a:ext cx="4431324" cy="553998"/>
          </a:xfrm>
          <a:prstGeom prst="rect">
            <a:avLst/>
          </a:prstGeom>
          <a:noFill/>
        </p:spPr>
        <p:txBody>
          <a:bodyPr wrap="square" rtlCol="0">
            <a:spAutoFit/>
          </a:bodyPr>
          <a:lstStyle/>
          <a:p>
            <a:r>
              <a:rPr lang="en-US" sz="3000" b="1" dirty="0">
                <a:solidFill>
                  <a:srgbClr val="C00000"/>
                </a:solidFill>
                <a:highlight>
                  <a:srgbClr val="FFFF00"/>
                </a:highlight>
                <a:latin typeface="Times New Roman" panose="02020603050405020304" pitchFamily="18" charset="0"/>
                <a:cs typeface="Times New Roman" panose="02020603050405020304" pitchFamily="18" charset="0"/>
              </a:rPr>
              <a:t>INTERSECTIONALITY </a:t>
            </a:r>
          </a:p>
        </p:txBody>
      </p:sp>
    </p:spTree>
    <p:extLst>
      <p:ext uri="{BB962C8B-B14F-4D97-AF65-F5344CB8AC3E}">
        <p14:creationId xmlns:p14="http://schemas.microsoft.com/office/powerpoint/2010/main" val="391953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CC">
            <a:alpha val="6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1325563"/>
          </a:xfrm>
        </p:spPr>
        <p:txBody>
          <a:bodyPr>
            <a:normAutofit/>
          </a:bodyPr>
          <a:lstStyle/>
          <a:p>
            <a:pPr algn="ctr"/>
            <a:r>
              <a:rPr lang="en-US" sz="3600" b="1" dirty="0">
                <a:latin typeface="Times New Roman" panose="02020603050405020304" pitchFamily="18" charset="0"/>
                <a:cs typeface="Times New Roman" panose="02020603050405020304" pitchFamily="18" charset="0"/>
              </a:rPr>
              <a:t>Vulnerable Populations in Child Welfare Systems </a:t>
            </a:r>
          </a:p>
        </p:txBody>
      </p:sp>
      <p:sp>
        <p:nvSpPr>
          <p:cNvPr id="6" name="Content Placeholder 5"/>
          <p:cNvSpPr>
            <a:spLocks noGrp="1"/>
          </p:cNvSpPr>
          <p:nvPr>
            <p:ph idx="1"/>
          </p:nvPr>
        </p:nvSpPr>
        <p:spPr>
          <a:xfrm>
            <a:off x="818271" y="1325563"/>
            <a:ext cx="4887351" cy="5089091"/>
          </a:xfrm>
        </p:spPr>
        <p:txBody>
          <a:bodyPr>
            <a:normAutofit/>
          </a:bodyPr>
          <a:lstStyle/>
          <a:p>
            <a:pPr marL="0" indent="0" algn="ctr">
              <a:buNone/>
            </a:pPr>
            <a:r>
              <a:rPr lang="en-US" sz="2600" dirty="0">
                <a:latin typeface="Times New Roman" panose="02020603050405020304" pitchFamily="18" charset="0"/>
                <a:cs typeface="Times New Roman" panose="02020603050405020304" pitchFamily="18" charset="0"/>
              </a:rPr>
              <a:t>Detention Centers</a:t>
            </a:r>
          </a:p>
          <a:p>
            <a:pPr marL="0" indent="0" algn="ctr">
              <a:buNone/>
            </a:pPr>
            <a:r>
              <a:rPr lang="en-US" sz="2600" i="1" dirty="0">
                <a:latin typeface="Times New Roman" panose="02020603050405020304" pitchFamily="18" charset="0"/>
                <a:cs typeface="Times New Roman" panose="02020603050405020304" pitchFamily="18" charset="0"/>
              </a:rPr>
              <a:t>Justice-Involved Youth</a:t>
            </a:r>
          </a:p>
          <a:p>
            <a:pPr marL="0" indent="0" algn="ctr">
              <a:buNone/>
            </a:pPr>
            <a:endParaRPr lang="en-US" sz="2600" dirty="0">
              <a:latin typeface="Times New Roman" panose="02020603050405020304" pitchFamily="18" charset="0"/>
              <a:cs typeface="Times New Roman" panose="02020603050405020304" pitchFamily="18" charset="0"/>
            </a:endParaRPr>
          </a:p>
          <a:p>
            <a:pPr marL="0" indent="0" algn="ctr">
              <a:buNone/>
            </a:pPr>
            <a:r>
              <a:rPr lang="en-US" sz="2600" dirty="0">
                <a:latin typeface="Times New Roman" panose="02020603050405020304" pitchFamily="18" charset="0"/>
                <a:cs typeface="Times New Roman" panose="02020603050405020304" pitchFamily="18" charset="0"/>
              </a:rPr>
              <a:t>Foster Care | Shelter Care </a:t>
            </a:r>
          </a:p>
          <a:p>
            <a:pPr marL="0" indent="0" algn="ctr">
              <a:buNone/>
            </a:pPr>
            <a:r>
              <a:rPr lang="en-US" sz="2600" dirty="0">
                <a:latin typeface="Times New Roman" panose="02020603050405020304" pitchFamily="18" charset="0"/>
                <a:cs typeface="Times New Roman" panose="02020603050405020304" pitchFamily="18" charset="0"/>
              </a:rPr>
              <a:t>Residential Treatment Centers</a:t>
            </a:r>
          </a:p>
          <a:p>
            <a:pPr marL="0" indent="0" algn="ctr">
              <a:buNone/>
            </a:pPr>
            <a:r>
              <a:rPr lang="en-US" sz="2600" dirty="0">
                <a:latin typeface="Times New Roman" panose="02020603050405020304" pitchFamily="18" charset="0"/>
                <a:cs typeface="Times New Roman" panose="02020603050405020304" pitchFamily="18" charset="0"/>
              </a:rPr>
              <a:t>Transitional living group homes</a:t>
            </a:r>
          </a:p>
          <a:p>
            <a:pPr marL="0" indent="0" algn="ctr">
              <a:buNone/>
            </a:pPr>
            <a:r>
              <a:rPr lang="en-US" sz="2600" dirty="0">
                <a:latin typeface="Times New Roman" panose="02020603050405020304" pitchFamily="18" charset="0"/>
                <a:cs typeface="Times New Roman" panose="02020603050405020304" pitchFamily="18" charset="0"/>
              </a:rPr>
              <a:t>Transitional living apartments </a:t>
            </a:r>
            <a:r>
              <a:rPr lang="en-US" sz="2600" i="1" dirty="0">
                <a:latin typeface="Times New Roman" panose="02020603050405020304" pitchFamily="18" charset="0"/>
                <a:cs typeface="Times New Roman" panose="02020603050405020304" pitchFamily="18" charset="0"/>
              </a:rPr>
              <a:t>(aging | aged out) </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b="1" dirty="0">
                <a:solidFill>
                  <a:srgbClr val="C00000"/>
                </a:solidFill>
                <a:latin typeface="Times New Roman" panose="02020603050405020304" pitchFamily="18" charset="0"/>
                <a:cs typeface="Times New Roman" panose="02020603050405020304" pitchFamily="18" charset="0"/>
              </a:rPr>
              <a:t> MINORITY</a:t>
            </a:r>
            <a:endParaRPr lang="en-US" sz="220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852" y="1325563"/>
            <a:ext cx="4994563" cy="4822653"/>
          </a:xfrm>
          <a:prstGeom prst="rect">
            <a:avLst/>
          </a:prstGeom>
        </p:spPr>
      </p:pic>
    </p:spTree>
    <p:extLst>
      <p:ext uri="{BB962C8B-B14F-4D97-AF65-F5344CB8AC3E}">
        <p14:creationId xmlns:p14="http://schemas.microsoft.com/office/powerpoint/2010/main" val="416868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8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140676"/>
            <a:ext cx="11849269" cy="1125415"/>
          </a:xfrm>
        </p:spPr>
        <p:txBody>
          <a:bodyPr>
            <a:normAutofit/>
          </a:bodyPr>
          <a:lstStyle/>
          <a:p>
            <a:pPr algn="ctr"/>
            <a:r>
              <a:rPr lang="en-US" sz="3600" b="1" u="sng" dirty="0">
                <a:solidFill>
                  <a:srgbClr val="C00000"/>
                </a:solidFill>
                <a:latin typeface="Times New Roman" panose="02020603050405020304" pitchFamily="18" charset="0"/>
                <a:cs typeface="Times New Roman" panose="02020603050405020304" pitchFamily="18" charset="0"/>
              </a:rPr>
              <a:t>Marginalized</a:t>
            </a:r>
            <a:br>
              <a:rPr lang="en-US" sz="3600" b="1"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18339" r="18339"/>
          <a:stretch>
            <a:fillRect/>
          </a:stretch>
        </p:blipFill>
        <p:spPr>
          <a:xfrm>
            <a:off x="5753686" y="1266091"/>
            <a:ext cx="5852159" cy="5103056"/>
          </a:xfrm>
          <a:ln w="3175">
            <a:solidFill>
              <a:schemeClr val="tx1"/>
            </a:solidFill>
          </a:ln>
        </p:spPr>
      </p:pic>
      <p:sp>
        <p:nvSpPr>
          <p:cNvPr id="7" name="Text Placeholder 6"/>
          <p:cNvSpPr>
            <a:spLocks noGrp="1"/>
          </p:cNvSpPr>
          <p:nvPr>
            <p:ph type="body" sz="half" idx="2"/>
          </p:nvPr>
        </p:nvSpPr>
        <p:spPr>
          <a:xfrm>
            <a:off x="150470" y="1266090"/>
            <a:ext cx="5359791" cy="5591909"/>
          </a:xfrm>
        </p:spPr>
        <p:txBody>
          <a:bodyPr>
            <a:normAutofit fontScale="92500" lnSpcReduction="10000"/>
          </a:bodyPr>
          <a:lstStyle/>
          <a:p>
            <a:pPr algn="ctr"/>
            <a:r>
              <a:rPr lang="en-US" sz="2800" dirty="0">
                <a:latin typeface="Times New Roman" panose="02020603050405020304" pitchFamily="18" charset="0"/>
                <a:cs typeface="Times New Roman" panose="02020603050405020304" pitchFamily="18" charset="0"/>
              </a:rPr>
              <a:t>How the intersection of  </a:t>
            </a:r>
            <a:r>
              <a:rPr lang="en-US" sz="2800" b="1" u="sng" dirty="0">
                <a:latin typeface="Times New Roman" panose="02020603050405020304" pitchFamily="18" charset="0"/>
                <a:cs typeface="Times New Roman" panose="02020603050405020304" pitchFamily="18" charset="0"/>
              </a:rPr>
              <a:t>Social Determinants</a:t>
            </a:r>
            <a:r>
              <a:rPr lang="en-US" sz="2800" dirty="0">
                <a:latin typeface="Times New Roman" panose="02020603050405020304" pitchFamily="18" charset="0"/>
                <a:cs typeface="Times New Roman" panose="02020603050405020304" pitchFamily="18" charset="0"/>
              </a:rPr>
              <a:t> contribute to the vulnerability of marginalized populations, making them an easy target for child pornography and intersecting human trafficking schemes. </a:t>
            </a:r>
            <a:endParaRPr lang="en-US" sz="2800" b="1" u="sng"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800" i="1" dirty="0">
                <a:latin typeface="Times New Roman" panose="02020603050405020304" pitchFamily="18" charset="0"/>
                <a:cs typeface="Times New Roman" panose="02020603050405020304" pitchFamily="18" charset="0"/>
              </a:rPr>
              <a:t>Individuals</a:t>
            </a:r>
          </a:p>
          <a:p>
            <a:pPr algn="ctr"/>
            <a:r>
              <a:rPr lang="en-US" sz="2800" i="1" dirty="0">
                <a:latin typeface="Times New Roman" panose="02020603050405020304" pitchFamily="18" charset="0"/>
                <a:cs typeface="Times New Roman" panose="02020603050405020304" pitchFamily="18" charset="0"/>
              </a:rPr>
              <a:t>Families</a:t>
            </a:r>
          </a:p>
          <a:p>
            <a:pPr algn="ctr"/>
            <a:r>
              <a:rPr lang="en-US" sz="2800" i="1" dirty="0">
                <a:latin typeface="Times New Roman" panose="02020603050405020304" pitchFamily="18" charset="0"/>
                <a:cs typeface="Times New Roman" panose="02020603050405020304" pitchFamily="18" charset="0"/>
              </a:rPr>
              <a:t>Communities </a:t>
            </a:r>
          </a:p>
          <a:p>
            <a:pPr algn="ct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ctr"/>
            <a:r>
              <a:rPr lang="en-US" sz="2800" b="1" dirty="0">
                <a:solidFill>
                  <a:srgbClr val="C00000"/>
                </a:solidFill>
                <a:latin typeface="Times New Roman" panose="02020603050405020304" pitchFamily="18" charset="0"/>
                <a:cs typeface="Times New Roman" panose="02020603050405020304" pitchFamily="18" charset="0"/>
              </a:rPr>
              <a:t>Tricked. Traumatized. Trafficked.™ </a:t>
            </a:r>
          </a:p>
          <a:p>
            <a:endParaRPr lang="en-US" sz="2800" b="1" dirty="0">
              <a:solidFill>
                <a:srgbClr val="C0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185769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3507" y="2351526"/>
            <a:ext cx="4161184" cy="186204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9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PORN</a:t>
            </a:r>
            <a:r>
              <a:rPr kumimoji="0" lang="en-US" sz="2900" b="1" i="0" u="none" strike="noStrike" kern="0" cap="none" spc="0" normalizeH="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CULTURE  &amp; </a:t>
            </a:r>
            <a:r>
              <a:rPr kumimoji="0" lang="en-US" sz="29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HUMAN TRAFFICKING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Intersectionality</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p>
        </p:txBody>
      </p:sp>
      <p:sp>
        <p:nvSpPr>
          <p:cNvPr id="4" name="TextBox 3"/>
          <p:cNvSpPr txBox="1"/>
          <p:nvPr/>
        </p:nvSpPr>
        <p:spPr>
          <a:xfrm>
            <a:off x="4957" y="3046277"/>
            <a:ext cx="238539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TRAUMA</a:t>
            </a:r>
          </a:p>
        </p:txBody>
      </p:sp>
      <p:sp>
        <p:nvSpPr>
          <p:cNvPr id="6" name="TextBox 5"/>
          <p:cNvSpPr txBox="1"/>
          <p:nvPr/>
        </p:nvSpPr>
        <p:spPr>
          <a:xfrm>
            <a:off x="8981634" y="3139124"/>
            <a:ext cx="3547477"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VULNERABILITIES</a:t>
            </a:r>
          </a:p>
        </p:txBody>
      </p:sp>
      <p:cxnSp>
        <p:nvCxnSpPr>
          <p:cNvPr id="10" name="Straight Arrow Connector 9"/>
          <p:cNvCxnSpPr/>
          <p:nvPr/>
        </p:nvCxnSpPr>
        <p:spPr>
          <a:xfrm flipV="1">
            <a:off x="1922851" y="3281370"/>
            <a:ext cx="2011016" cy="17502"/>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rot="7886850" flipV="1">
            <a:off x="1475234" y="5058446"/>
            <a:ext cx="2763854" cy="209381"/>
          </a:xfrm>
          <a:prstGeom prst="rect">
            <a:avLst/>
          </a:prstGeom>
        </p:spPr>
      </p:pic>
      <p:cxnSp>
        <p:nvCxnSpPr>
          <p:cNvPr id="23" name="Straight Arrow Connector 22"/>
          <p:cNvCxnSpPr/>
          <p:nvPr/>
        </p:nvCxnSpPr>
        <p:spPr>
          <a:xfrm>
            <a:off x="2274382" y="1207220"/>
            <a:ext cx="2012580" cy="13606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391176" y="3339624"/>
            <a:ext cx="1533790" cy="8132"/>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2751054" y="177880"/>
            <a:ext cx="2005758" cy="164606"/>
          </a:xfrm>
          <a:prstGeom prst="rect">
            <a:avLst/>
          </a:prstGeom>
        </p:spPr>
      </p:pic>
      <p:sp>
        <p:nvSpPr>
          <p:cNvPr id="36" name="TextBox 35"/>
          <p:cNvSpPr txBox="1"/>
          <p:nvPr/>
        </p:nvSpPr>
        <p:spPr>
          <a:xfrm>
            <a:off x="4957" y="-22848"/>
            <a:ext cx="2852063" cy="49244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Health Disparities </a:t>
            </a:r>
          </a:p>
        </p:txBody>
      </p:sp>
      <p:sp>
        <p:nvSpPr>
          <p:cNvPr id="44" name="TextBox 43"/>
          <p:cNvSpPr txBox="1"/>
          <p:nvPr/>
        </p:nvSpPr>
        <p:spPr>
          <a:xfrm>
            <a:off x="83628" y="374994"/>
            <a:ext cx="3290475" cy="24622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Access to Health Care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Access to Mental Health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Chronic Illness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STI | STD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Sexual Violence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Communicable Diseases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Physical Injuries </a:t>
            </a:r>
          </a:p>
        </p:txBody>
      </p:sp>
      <p:sp>
        <p:nvSpPr>
          <p:cNvPr id="48" name="TextBox 47"/>
          <p:cNvSpPr txBox="1"/>
          <p:nvPr/>
        </p:nvSpPr>
        <p:spPr>
          <a:xfrm>
            <a:off x="5039019" y="-15868"/>
            <a:ext cx="1293944" cy="49244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Poverty</a:t>
            </a:r>
          </a:p>
        </p:txBody>
      </p:sp>
      <p:sp>
        <p:nvSpPr>
          <p:cNvPr id="49" name="TextBox 48"/>
          <p:cNvSpPr txBox="1"/>
          <p:nvPr/>
        </p:nvSpPr>
        <p:spPr>
          <a:xfrm>
            <a:off x="4275035" y="371379"/>
            <a:ext cx="3722844" cy="2062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Employment/Unemployment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Food Deserts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Access to Transportation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Access to Education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Access to Stable Housing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TextBox 49"/>
          <p:cNvSpPr txBox="1"/>
          <p:nvPr/>
        </p:nvSpPr>
        <p:spPr>
          <a:xfrm>
            <a:off x="9418361" y="-4353"/>
            <a:ext cx="1731564"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Education</a:t>
            </a:r>
            <a:r>
              <a:rPr kumimoji="0" lang="en-US" sz="2800" b="1" i="0" u="none" strike="noStrike" kern="0" cap="none" spc="0" normalizeH="0" baseline="0" noProof="0" dirty="0">
                <a:ln>
                  <a:noFill/>
                </a:ln>
                <a:solidFill>
                  <a:sysClr val="windowText" lastClr="000000"/>
                </a:solidFill>
                <a:effectLst/>
                <a:uLnTx/>
                <a:uFillTx/>
              </a:rPr>
              <a:t> </a:t>
            </a:r>
          </a:p>
        </p:txBody>
      </p:sp>
      <p:pic>
        <p:nvPicPr>
          <p:cNvPr id="51" name="Picture 50"/>
          <p:cNvPicPr>
            <a:picLocks noChangeAspect="1"/>
          </p:cNvPicPr>
          <p:nvPr/>
        </p:nvPicPr>
        <p:blipFill>
          <a:blip r:embed="rId3"/>
          <a:stretch>
            <a:fillRect/>
          </a:stretch>
        </p:blipFill>
        <p:spPr>
          <a:xfrm>
            <a:off x="6483127" y="131498"/>
            <a:ext cx="2819407" cy="231379"/>
          </a:xfrm>
          <a:prstGeom prst="rect">
            <a:avLst/>
          </a:prstGeom>
        </p:spPr>
      </p:pic>
      <p:sp>
        <p:nvSpPr>
          <p:cNvPr id="52" name="TextBox 51"/>
          <p:cNvSpPr txBox="1"/>
          <p:nvPr/>
        </p:nvSpPr>
        <p:spPr>
          <a:xfrm>
            <a:off x="8724680" y="403501"/>
            <a:ext cx="3435521" cy="24622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Access to quality education  </a:t>
            </a:r>
          </a:p>
          <a:p>
            <a:pPr marL="0" marR="0" lvl="0" indent="0" defTabSz="914400" eaLnBrk="1" fontAlgn="auto" latinLnBrk="0" hangingPunct="1">
              <a:lnSpc>
                <a:spcPct val="100000"/>
              </a:lnSpc>
              <a:spcBef>
                <a:spcPts val="0"/>
              </a:spcBef>
              <a:spcAft>
                <a:spcPts val="0"/>
              </a:spcAft>
              <a:buClrTx/>
              <a:buSzTx/>
              <a:buFontTx/>
              <a:buNone/>
              <a:tabLst/>
              <a:defRPr/>
            </a:pPr>
            <a:r>
              <a:rPr lang="en-US" sz="2200" kern="0" dirty="0">
                <a:solidFill>
                  <a:sysClr val="windowText" lastClr="000000"/>
                </a:solidFill>
                <a:latin typeface="Times New Roman" panose="02020603050405020304" pitchFamily="18" charset="0"/>
                <a:cs typeface="Times New Roman" panose="02020603050405020304" pitchFamily="18" charset="0"/>
              </a:rPr>
              <a:t>Drop-out | School to Prison</a:t>
            </a:r>
            <a:endPar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Digital Divide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Vision | Hearing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Intellectual Disabilities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Developmental Disabilities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Societal Norms</a:t>
            </a:r>
          </a:p>
        </p:txBody>
      </p:sp>
      <p:pic>
        <p:nvPicPr>
          <p:cNvPr id="53" name="Picture 52"/>
          <p:cNvPicPr>
            <a:picLocks noChangeAspect="1"/>
          </p:cNvPicPr>
          <p:nvPr/>
        </p:nvPicPr>
        <p:blipFill>
          <a:blip r:embed="rId3"/>
          <a:stretch>
            <a:fillRect/>
          </a:stretch>
        </p:blipFill>
        <p:spPr>
          <a:xfrm rot="8031903">
            <a:off x="6400875" y="1442208"/>
            <a:ext cx="2850443" cy="236041"/>
          </a:xfrm>
          <a:prstGeom prst="rect">
            <a:avLst/>
          </a:prstGeom>
        </p:spPr>
      </p:pic>
      <p:sp>
        <p:nvSpPr>
          <p:cNvPr id="56" name="TextBox 55"/>
          <p:cNvSpPr txBox="1"/>
          <p:nvPr/>
        </p:nvSpPr>
        <p:spPr>
          <a:xfrm>
            <a:off x="52849" y="6281348"/>
            <a:ext cx="2185214" cy="49244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Social Justice </a:t>
            </a:r>
          </a:p>
        </p:txBody>
      </p:sp>
      <p:sp>
        <p:nvSpPr>
          <p:cNvPr id="57" name="TextBox 56"/>
          <p:cNvSpPr txBox="1"/>
          <p:nvPr/>
        </p:nvSpPr>
        <p:spPr>
          <a:xfrm>
            <a:off x="68076" y="4172198"/>
            <a:ext cx="3737732" cy="21236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Personal</a:t>
            </a:r>
            <a:r>
              <a:rPr kumimoji="0" lang="en-US" sz="2200" b="0" i="0" u="none" strike="noStrike" kern="0" cap="none" spc="0" normalizeH="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 </a:t>
            </a: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Property Crimes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Incarceration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Drugs</a:t>
            </a:r>
            <a:r>
              <a:rPr kumimoji="0" lang="en-US" sz="2200" b="0" i="0" u="none" strike="noStrike" kern="0" cap="none" spc="0" normalizeH="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 </a:t>
            </a: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Alcohol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Prostitution | Loitering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Debtors Court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Socioeconomics</a:t>
            </a:r>
          </a:p>
        </p:txBody>
      </p:sp>
      <p:sp>
        <p:nvSpPr>
          <p:cNvPr id="58" name="TextBox 57"/>
          <p:cNvSpPr txBox="1"/>
          <p:nvPr/>
        </p:nvSpPr>
        <p:spPr>
          <a:xfrm>
            <a:off x="3850377" y="3738972"/>
            <a:ext cx="4054314" cy="1107996"/>
          </a:xfrm>
          <a:prstGeom prst="rect">
            <a:avLst/>
          </a:prstGeom>
          <a:solidFill>
            <a:srgbClr val="FFFF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Race, Ethnicity, Culture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Linguistic, Faith, Family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Gender, Sexual Identity </a:t>
            </a:r>
          </a:p>
        </p:txBody>
      </p:sp>
      <p:sp>
        <p:nvSpPr>
          <p:cNvPr id="61" name="TextBox 60"/>
          <p:cNvSpPr txBox="1"/>
          <p:nvPr/>
        </p:nvSpPr>
        <p:spPr>
          <a:xfrm>
            <a:off x="9496121" y="6376987"/>
            <a:ext cx="2717074" cy="492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Mental Health</a:t>
            </a:r>
          </a:p>
        </p:txBody>
      </p:sp>
      <p:sp>
        <p:nvSpPr>
          <p:cNvPr id="73" name="TextBox 72"/>
          <p:cNvSpPr txBox="1"/>
          <p:nvPr/>
        </p:nvSpPr>
        <p:spPr>
          <a:xfrm>
            <a:off x="8765965" y="4292970"/>
            <a:ext cx="3126649" cy="21236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Bipolar</a:t>
            </a:r>
            <a:r>
              <a:rPr kumimoji="0" lang="en-US" sz="2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PTSD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Addictions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Family History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Stockholm Syndrome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Suicide | Suicidal</a:t>
            </a:r>
            <a:r>
              <a:rPr kumimoji="0" lang="en-US" sz="2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Ideation</a:t>
            </a:r>
          </a:p>
          <a:p>
            <a:pPr marL="0" marR="0" lvl="0" indent="0" defTabSz="914400" eaLnBrk="1" fontAlgn="auto" latinLnBrk="0" hangingPunct="1">
              <a:lnSpc>
                <a:spcPct val="100000"/>
              </a:lnSpc>
              <a:spcBef>
                <a:spcPts val="0"/>
              </a:spcBef>
              <a:spcAft>
                <a:spcPts val="0"/>
              </a:spcAft>
              <a:buClrTx/>
              <a:buSzTx/>
              <a:buFontTx/>
              <a:buNone/>
              <a:tabLst/>
              <a:defRPr/>
            </a:pPr>
            <a:r>
              <a:rPr lang="en-US" sz="2200" kern="0" baseline="0" dirty="0">
                <a:solidFill>
                  <a:prstClr val="black"/>
                </a:solidFill>
                <a:latin typeface="Times New Roman" panose="02020603050405020304" pitchFamily="18" charset="0"/>
                <a:cs typeface="Times New Roman" panose="02020603050405020304" pitchFamily="18" charset="0"/>
              </a:rPr>
              <a:t>Cutting | </a:t>
            </a:r>
            <a:r>
              <a:rPr kumimoji="0" lang="en-US" sz="2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Other </a:t>
            </a:r>
          </a:p>
        </p:txBody>
      </p:sp>
      <p:cxnSp>
        <p:nvCxnSpPr>
          <p:cNvPr id="77" name="Straight Arrow Connector 76"/>
          <p:cNvCxnSpPr/>
          <p:nvPr/>
        </p:nvCxnSpPr>
        <p:spPr>
          <a:xfrm>
            <a:off x="8189535" y="4002540"/>
            <a:ext cx="2894420" cy="22798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659754" y="6347710"/>
            <a:ext cx="242406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Environmental</a:t>
            </a:r>
            <a:r>
              <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p>
        </p:txBody>
      </p:sp>
      <p:sp>
        <p:nvSpPr>
          <p:cNvPr id="80" name="TextBox 79"/>
          <p:cNvSpPr txBox="1"/>
          <p:nvPr/>
        </p:nvSpPr>
        <p:spPr>
          <a:xfrm>
            <a:off x="4343725" y="4948628"/>
            <a:ext cx="3707702" cy="14465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Natural Disasters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Community segregation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Physical</a:t>
            </a:r>
            <a:r>
              <a:rPr kumimoji="0" lang="en-US" sz="2200" b="0" i="0" u="none" strike="noStrike" kern="0" cap="none" spc="0" normalizeH="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 </a:t>
            </a: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Social barriers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Exposure to toxins</a:t>
            </a:r>
            <a:r>
              <a:rPr kumimoji="0" lang="en-US" sz="2200" b="0" i="0" u="none" strike="noStrike" kern="0" cap="none" spc="0" normalizeH="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hazards      </a:t>
            </a: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1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p>
        </p:txBody>
      </p:sp>
      <p:pic>
        <p:nvPicPr>
          <p:cNvPr id="81" name="Picture 80"/>
          <p:cNvPicPr>
            <a:picLocks noChangeAspect="1"/>
          </p:cNvPicPr>
          <p:nvPr/>
        </p:nvPicPr>
        <p:blipFill>
          <a:blip r:embed="rId4"/>
          <a:stretch>
            <a:fillRect/>
          </a:stretch>
        </p:blipFill>
        <p:spPr>
          <a:xfrm rot="2162257">
            <a:off x="7517711" y="6054764"/>
            <a:ext cx="1544516" cy="1190810"/>
          </a:xfrm>
          <a:prstGeom prst="rect">
            <a:avLst/>
          </a:prstGeom>
        </p:spPr>
      </p:pic>
      <p:pic>
        <p:nvPicPr>
          <p:cNvPr id="82" name="Picture 81"/>
          <p:cNvPicPr>
            <a:picLocks noChangeAspect="1"/>
          </p:cNvPicPr>
          <p:nvPr/>
        </p:nvPicPr>
        <p:blipFill>
          <a:blip r:embed="rId5"/>
          <a:stretch>
            <a:fillRect/>
          </a:stretch>
        </p:blipFill>
        <p:spPr>
          <a:xfrm rot="12947073">
            <a:off x="2513058" y="5932112"/>
            <a:ext cx="1823604" cy="1402415"/>
          </a:xfrm>
          <a:prstGeom prst="rect">
            <a:avLst/>
          </a:prstGeom>
        </p:spPr>
      </p:pic>
      <p:sp>
        <p:nvSpPr>
          <p:cNvPr id="3" name="Rectangle 2"/>
          <p:cNvSpPr/>
          <p:nvPr/>
        </p:nvSpPr>
        <p:spPr>
          <a:xfrm rot="5400000">
            <a:off x="11030519" y="5087091"/>
            <a:ext cx="2036135"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 Sunny Slaughter Consulting 2016</a:t>
            </a:r>
          </a:p>
        </p:txBody>
      </p:sp>
    </p:spTree>
    <p:extLst>
      <p:ext uri="{BB962C8B-B14F-4D97-AF65-F5344CB8AC3E}">
        <p14:creationId xmlns:p14="http://schemas.microsoft.com/office/powerpoint/2010/main" val="3735366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2742</TotalTime>
  <Words>1034</Words>
  <Application>Microsoft Office PowerPoint</Application>
  <PresentationFormat>Widescreen</PresentationFormat>
  <Paragraphs>199</Paragraphs>
  <Slides>21</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Calibri Light</vt:lpstr>
      <vt:lpstr>Georgia</vt:lpstr>
      <vt:lpstr>Times New Roman</vt:lpstr>
      <vt:lpstr>Wingdings</vt:lpstr>
      <vt:lpstr>Office Theme</vt:lpstr>
      <vt:lpstr>1_Office Theme</vt:lpstr>
      <vt:lpstr>2_Office Theme</vt:lpstr>
      <vt:lpstr>Marginalized. Masked. Missed.™ </vt:lpstr>
      <vt:lpstr>An Important Message from the Presenter.  </vt:lpstr>
      <vt:lpstr>Pornography | Human Trafficking </vt:lpstr>
      <vt:lpstr>Child Trafficking Schemes</vt:lpstr>
      <vt:lpstr>PowerPoint Presentation</vt:lpstr>
      <vt:lpstr>Moving Vulnerable Populations from the “Margins” to the “Middle”</vt:lpstr>
      <vt:lpstr>Vulnerable Populations in Child Welfare Systems </vt:lpstr>
      <vt:lpstr>Marginalized </vt:lpstr>
      <vt:lpstr>PowerPoint Presentation</vt:lpstr>
      <vt:lpstr>PowerPoint Presentation</vt:lpstr>
      <vt:lpstr>PowerPoint Presentation</vt:lpstr>
      <vt:lpstr>PowerPoint Presentation</vt:lpstr>
      <vt:lpstr>Missed </vt:lpstr>
      <vt:lpstr>TIC Response Teams</vt:lpstr>
      <vt:lpstr>Checking the Boxes!</vt:lpstr>
      <vt:lpstr>PowerPoint Presentation</vt:lpstr>
      <vt:lpstr>PowerPoint Presentation</vt:lpstr>
      <vt:lpstr>PowerPoint Presentation</vt:lpstr>
      <vt:lpstr>DO NO HARM!</vt:lpstr>
      <vt:lpstr>PowerPoint Presentation</vt:lpstr>
      <vt:lpstr>Presenter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“Marginalized. Masked. Missed.™</dc:title>
  <dc:creator>Sunny Slaughter</dc:creator>
  <cp:lastModifiedBy>Sunny Slaughter</cp:lastModifiedBy>
  <cp:revision>920</cp:revision>
  <dcterms:created xsi:type="dcterms:W3CDTF">2016-06-28T01:55:47Z</dcterms:created>
  <dcterms:modified xsi:type="dcterms:W3CDTF">2016-10-12T17:20:57Z</dcterms:modified>
</cp:coreProperties>
</file>