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9"/>
  </p:notesMasterIdLst>
  <p:sldIdLst>
    <p:sldId id="425" r:id="rId2"/>
    <p:sldId id="426" r:id="rId3"/>
    <p:sldId id="481" r:id="rId4"/>
    <p:sldId id="469" r:id="rId5"/>
    <p:sldId id="427" r:id="rId6"/>
    <p:sldId id="470" r:id="rId7"/>
    <p:sldId id="430" r:id="rId8"/>
    <p:sldId id="476" r:id="rId9"/>
    <p:sldId id="477" r:id="rId10"/>
    <p:sldId id="478" r:id="rId11"/>
    <p:sldId id="479" r:id="rId12"/>
    <p:sldId id="480" r:id="rId13"/>
    <p:sldId id="475" r:id="rId14"/>
    <p:sldId id="472" r:id="rId15"/>
    <p:sldId id="471" r:id="rId16"/>
    <p:sldId id="473" r:id="rId17"/>
    <p:sldId id="431" r:id="rId18"/>
    <p:sldId id="434" r:id="rId19"/>
    <p:sldId id="468" r:id="rId20"/>
    <p:sldId id="263" r:id="rId21"/>
    <p:sldId id="288" r:id="rId22"/>
    <p:sldId id="287" r:id="rId23"/>
    <p:sldId id="289" r:id="rId24"/>
    <p:sldId id="397" r:id="rId25"/>
    <p:sldId id="435" r:id="rId26"/>
    <p:sldId id="474" r:id="rId27"/>
    <p:sldId id="43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4" autoAdjust="0"/>
    <p:restoredTop sz="94658" autoAdjust="0"/>
  </p:normalViewPr>
  <p:slideViewPr>
    <p:cSldViewPr>
      <p:cViewPr varScale="1">
        <p:scale>
          <a:sx n="64" d="100"/>
          <a:sy n="64" d="100"/>
        </p:scale>
        <p:origin x="1272" y="3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163017-7661-4E5D-897D-389AFA5C5823}" type="datetimeFigureOut">
              <a:rPr lang="en-US" smtClean="0"/>
              <a:pPr/>
              <a:t>10/15/2016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531A40-11EA-46D1-9B00-D4D874A39F55}" type="slidenum">
              <a:rPr lang="en-US" smtClean="0"/>
              <a:pPr/>
              <a:t>‹#›</a:t>
            </a:fld>
            <a:endParaRPr lang="en-US"/>
          </a:p>
        </p:txBody>
      </p:sp>
    </p:spTree>
    <p:extLst>
      <p:ext uri="{BB962C8B-B14F-4D97-AF65-F5344CB8AC3E}">
        <p14:creationId xmlns:p14="http://schemas.microsoft.com/office/powerpoint/2010/main" val="65324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531A40-11EA-46D1-9B00-D4D874A39F55}" type="slidenum">
              <a:rPr lang="en-US" smtClean="0"/>
              <a:pPr/>
              <a:t>1</a:t>
            </a:fld>
            <a:endParaRPr lang="en-US"/>
          </a:p>
        </p:txBody>
      </p:sp>
    </p:spTree>
    <p:extLst>
      <p:ext uri="{BB962C8B-B14F-4D97-AF65-F5344CB8AC3E}">
        <p14:creationId xmlns:p14="http://schemas.microsoft.com/office/powerpoint/2010/main" val="80397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531A40-11EA-46D1-9B00-D4D874A39F55}" type="slidenum">
              <a:rPr lang="en-US" smtClean="0"/>
              <a:pPr/>
              <a:t>5</a:t>
            </a:fld>
            <a:endParaRPr lang="en-US"/>
          </a:p>
        </p:txBody>
      </p:sp>
    </p:spTree>
    <p:extLst>
      <p:ext uri="{BB962C8B-B14F-4D97-AF65-F5344CB8AC3E}">
        <p14:creationId xmlns:p14="http://schemas.microsoft.com/office/powerpoint/2010/main" val="1959902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531A40-11EA-46D1-9B00-D4D874A39F55}" type="slidenum">
              <a:rPr lang="en-US" smtClean="0"/>
              <a:pPr/>
              <a:t>6</a:t>
            </a:fld>
            <a:endParaRPr lang="en-US"/>
          </a:p>
        </p:txBody>
      </p:sp>
    </p:spTree>
    <p:extLst>
      <p:ext uri="{BB962C8B-B14F-4D97-AF65-F5344CB8AC3E}">
        <p14:creationId xmlns:p14="http://schemas.microsoft.com/office/powerpoint/2010/main" val="55403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8DD8666-100D-4585-B594-83EBB8328BFA}" type="datetime1">
              <a:rPr lang="en-US" smtClean="0"/>
              <a:pPr/>
              <a:t>10/15/2016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n-US" smtClean="0"/>
              <a:t>Dr. Dianne Douglas, diadouglas@juno.com</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D77F278-E788-4253-8332-A8EDD54ACC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08DCE3-F84D-4207-B509-3B5B602C0D7F}" type="datetime1">
              <a:rPr lang="en-US" smtClean="0"/>
              <a:pPr/>
              <a:t>10/15/2016</a:t>
            </a:fld>
            <a:endParaRPr lang="en-US"/>
          </a:p>
        </p:txBody>
      </p:sp>
      <p:sp>
        <p:nvSpPr>
          <p:cNvPr id="5" name="Footer Placeholder 4"/>
          <p:cNvSpPr>
            <a:spLocks noGrp="1"/>
          </p:cNvSpPr>
          <p:nvPr>
            <p:ph type="ftr" sz="quarter" idx="11"/>
          </p:nvPr>
        </p:nvSpPr>
        <p:spPr/>
        <p:txBody>
          <a:bodyPr/>
          <a:lstStyle/>
          <a:p>
            <a:r>
              <a:rPr lang="en-US" smtClean="0"/>
              <a:t>Dr. Dianne Douglas, diadouglas@juno.com</a:t>
            </a:r>
            <a:endParaRPr lang="en-US"/>
          </a:p>
        </p:txBody>
      </p:sp>
      <p:sp>
        <p:nvSpPr>
          <p:cNvPr id="6" name="Slide Number Placeholder 5"/>
          <p:cNvSpPr>
            <a:spLocks noGrp="1"/>
          </p:cNvSpPr>
          <p:nvPr>
            <p:ph type="sldNum" sz="quarter" idx="12"/>
          </p:nvPr>
        </p:nvSpPr>
        <p:spPr/>
        <p:txBody>
          <a:bodyPr/>
          <a:lstStyle/>
          <a:p>
            <a:fld id="{DD77F278-E788-4253-8332-A8EDD54ACC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DF3448-B442-48CD-B82E-B42275A0154C}" type="datetime1">
              <a:rPr lang="en-US" smtClean="0"/>
              <a:pPr/>
              <a:t>10/15/2016</a:t>
            </a:fld>
            <a:endParaRPr lang="en-US"/>
          </a:p>
        </p:txBody>
      </p:sp>
      <p:sp>
        <p:nvSpPr>
          <p:cNvPr id="5" name="Footer Placeholder 4"/>
          <p:cNvSpPr>
            <a:spLocks noGrp="1"/>
          </p:cNvSpPr>
          <p:nvPr>
            <p:ph type="ftr" sz="quarter" idx="11"/>
          </p:nvPr>
        </p:nvSpPr>
        <p:spPr/>
        <p:txBody>
          <a:bodyPr/>
          <a:lstStyle/>
          <a:p>
            <a:r>
              <a:rPr lang="en-US" smtClean="0"/>
              <a:t>Dr. Dianne Douglas, diadouglas@juno.com</a:t>
            </a:r>
            <a:endParaRPr lang="en-US"/>
          </a:p>
        </p:txBody>
      </p:sp>
      <p:sp>
        <p:nvSpPr>
          <p:cNvPr id="6" name="Slide Number Placeholder 5"/>
          <p:cNvSpPr>
            <a:spLocks noGrp="1"/>
          </p:cNvSpPr>
          <p:nvPr>
            <p:ph type="sldNum" sz="quarter" idx="12"/>
          </p:nvPr>
        </p:nvSpPr>
        <p:spPr/>
        <p:txBody>
          <a:bodyPr/>
          <a:lstStyle/>
          <a:p>
            <a:fld id="{DD77F278-E788-4253-8332-A8EDD54ACC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500A38-D4D6-4578-A6DA-3EB6C5102541}" type="datetime1">
              <a:rPr lang="en-US" smtClean="0"/>
              <a:pPr/>
              <a:t>10/15/2016</a:t>
            </a:fld>
            <a:endParaRPr lang="en-US"/>
          </a:p>
        </p:txBody>
      </p:sp>
      <p:sp>
        <p:nvSpPr>
          <p:cNvPr id="5" name="Footer Placeholder 4"/>
          <p:cNvSpPr>
            <a:spLocks noGrp="1"/>
          </p:cNvSpPr>
          <p:nvPr>
            <p:ph type="ftr" sz="quarter" idx="11"/>
          </p:nvPr>
        </p:nvSpPr>
        <p:spPr/>
        <p:txBody>
          <a:bodyPr/>
          <a:lstStyle/>
          <a:p>
            <a:r>
              <a:rPr lang="en-US" smtClean="0"/>
              <a:t>Dr. Dianne Douglas, diadouglas@juno.com</a:t>
            </a:r>
            <a:endParaRPr lang="en-US"/>
          </a:p>
        </p:txBody>
      </p:sp>
      <p:sp>
        <p:nvSpPr>
          <p:cNvPr id="6" name="Slide Number Placeholder 5"/>
          <p:cNvSpPr>
            <a:spLocks noGrp="1"/>
          </p:cNvSpPr>
          <p:nvPr>
            <p:ph type="sldNum" sz="quarter" idx="12"/>
          </p:nvPr>
        </p:nvSpPr>
        <p:spPr/>
        <p:txBody>
          <a:bodyPr/>
          <a:lstStyle/>
          <a:p>
            <a:fld id="{DD77F278-E788-4253-8332-A8EDD54ACC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6C3BE5-5002-42E3-AEFD-F9E4B0553455}" type="datetime1">
              <a:rPr lang="en-US" smtClean="0"/>
              <a:pPr/>
              <a:t>10/15/2016</a:t>
            </a:fld>
            <a:endParaRPr lang="en-US"/>
          </a:p>
        </p:txBody>
      </p:sp>
      <p:sp>
        <p:nvSpPr>
          <p:cNvPr id="5" name="Footer Placeholder 4"/>
          <p:cNvSpPr>
            <a:spLocks noGrp="1"/>
          </p:cNvSpPr>
          <p:nvPr>
            <p:ph type="ftr" sz="quarter" idx="11"/>
          </p:nvPr>
        </p:nvSpPr>
        <p:spPr/>
        <p:txBody>
          <a:bodyPr/>
          <a:lstStyle/>
          <a:p>
            <a:r>
              <a:rPr lang="en-US" smtClean="0"/>
              <a:t>Dr. Dianne Douglas, diadouglas@juno.com</a:t>
            </a:r>
            <a:endParaRPr lang="en-US"/>
          </a:p>
        </p:txBody>
      </p:sp>
      <p:sp>
        <p:nvSpPr>
          <p:cNvPr id="6" name="Slide Number Placeholder 5"/>
          <p:cNvSpPr>
            <a:spLocks noGrp="1"/>
          </p:cNvSpPr>
          <p:nvPr>
            <p:ph type="sldNum" sz="quarter" idx="12"/>
          </p:nvPr>
        </p:nvSpPr>
        <p:spPr/>
        <p:txBody>
          <a:bodyPr/>
          <a:lstStyle/>
          <a:p>
            <a:fld id="{DD77F278-E788-4253-8332-A8EDD54ACC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934741-2DCD-450A-BB13-806F8C88683D}" type="datetime1">
              <a:rPr lang="en-US" smtClean="0"/>
              <a:pPr/>
              <a:t>10/15/2016</a:t>
            </a:fld>
            <a:endParaRPr lang="en-US"/>
          </a:p>
        </p:txBody>
      </p:sp>
      <p:sp>
        <p:nvSpPr>
          <p:cNvPr id="6" name="Footer Placeholder 5"/>
          <p:cNvSpPr>
            <a:spLocks noGrp="1"/>
          </p:cNvSpPr>
          <p:nvPr>
            <p:ph type="ftr" sz="quarter" idx="11"/>
          </p:nvPr>
        </p:nvSpPr>
        <p:spPr/>
        <p:txBody>
          <a:bodyPr/>
          <a:lstStyle/>
          <a:p>
            <a:r>
              <a:rPr lang="en-US" smtClean="0"/>
              <a:t>Dr. Dianne Douglas, diadouglas@juno.com</a:t>
            </a:r>
            <a:endParaRPr lang="en-US"/>
          </a:p>
        </p:txBody>
      </p:sp>
      <p:sp>
        <p:nvSpPr>
          <p:cNvPr id="7" name="Slide Number Placeholder 6"/>
          <p:cNvSpPr>
            <a:spLocks noGrp="1"/>
          </p:cNvSpPr>
          <p:nvPr>
            <p:ph type="sldNum" sz="quarter" idx="12"/>
          </p:nvPr>
        </p:nvSpPr>
        <p:spPr/>
        <p:txBody>
          <a:bodyPr/>
          <a:lstStyle/>
          <a:p>
            <a:fld id="{DD77F278-E788-4253-8332-A8EDD54ACC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966CEC0-1C13-4209-8C49-FA74481CDA99}" type="datetime1">
              <a:rPr lang="en-US" smtClean="0"/>
              <a:pPr/>
              <a:t>10/15/2016</a:t>
            </a:fld>
            <a:endParaRPr lang="en-US"/>
          </a:p>
        </p:txBody>
      </p:sp>
      <p:sp>
        <p:nvSpPr>
          <p:cNvPr id="27" name="Slide Number Placeholder 26"/>
          <p:cNvSpPr>
            <a:spLocks noGrp="1"/>
          </p:cNvSpPr>
          <p:nvPr>
            <p:ph type="sldNum" sz="quarter" idx="11"/>
          </p:nvPr>
        </p:nvSpPr>
        <p:spPr/>
        <p:txBody>
          <a:bodyPr rtlCol="0"/>
          <a:lstStyle/>
          <a:p>
            <a:fld id="{DD77F278-E788-4253-8332-A8EDD54ACC0F}" type="slidenum">
              <a:rPr lang="en-US" smtClean="0"/>
              <a:pPr/>
              <a:t>‹#›</a:t>
            </a:fld>
            <a:endParaRPr lang="en-US"/>
          </a:p>
        </p:txBody>
      </p:sp>
      <p:sp>
        <p:nvSpPr>
          <p:cNvPr id="28" name="Footer Placeholder 27"/>
          <p:cNvSpPr>
            <a:spLocks noGrp="1"/>
          </p:cNvSpPr>
          <p:nvPr>
            <p:ph type="ftr" sz="quarter" idx="12"/>
          </p:nvPr>
        </p:nvSpPr>
        <p:spPr/>
        <p:txBody>
          <a:bodyPr rtlCol="0"/>
          <a:lstStyle/>
          <a:p>
            <a:r>
              <a:rPr lang="en-US" smtClean="0"/>
              <a:t>Dr. Dianne Douglas, diadouglas@juno.com</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0BEB11F-B949-49B9-A0C0-A01288F03984}" type="datetime1">
              <a:rPr lang="en-US" smtClean="0"/>
              <a:pPr/>
              <a:t>10/15/2016</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n-US" smtClean="0"/>
              <a:t>Dr. Dianne Douglas, diadouglas@juno.com</a:t>
            </a:r>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D77F278-E788-4253-8332-A8EDD54ACC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A6EB53-F230-41EF-B060-F577AAF0F94E}" type="datetime1">
              <a:rPr lang="en-US" smtClean="0"/>
              <a:pPr/>
              <a:t>10/15/2016</a:t>
            </a:fld>
            <a:endParaRPr lang="en-US"/>
          </a:p>
        </p:txBody>
      </p:sp>
      <p:sp>
        <p:nvSpPr>
          <p:cNvPr id="3" name="Footer Placeholder 2"/>
          <p:cNvSpPr>
            <a:spLocks noGrp="1"/>
          </p:cNvSpPr>
          <p:nvPr>
            <p:ph type="ftr" sz="quarter" idx="11"/>
          </p:nvPr>
        </p:nvSpPr>
        <p:spPr/>
        <p:txBody>
          <a:bodyPr/>
          <a:lstStyle/>
          <a:p>
            <a:r>
              <a:rPr lang="en-US" smtClean="0"/>
              <a:t>Dr. Dianne Douglas, diadouglas@juno.com</a:t>
            </a:r>
            <a:endParaRPr lang="en-US"/>
          </a:p>
        </p:txBody>
      </p:sp>
      <p:sp>
        <p:nvSpPr>
          <p:cNvPr id="4" name="Slide Number Placeholder 3"/>
          <p:cNvSpPr>
            <a:spLocks noGrp="1"/>
          </p:cNvSpPr>
          <p:nvPr>
            <p:ph type="sldNum" sz="quarter" idx="12"/>
          </p:nvPr>
        </p:nvSpPr>
        <p:spPr/>
        <p:txBody>
          <a:bodyPr/>
          <a:lstStyle/>
          <a:p>
            <a:fld id="{DD77F278-E788-4253-8332-A8EDD54ACC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4EEBF9-A43B-48F5-9B24-41863ADFE335}" type="datetime1">
              <a:rPr lang="en-US" smtClean="0"/>
              <a:pPr/>
              <a:t>10/15/2016</a:t>
            </a:fld>
            <a:endParaRPr lang="en-US"/>
          </a:p>
        </p:txBody>
      </p:sp>
      <p:sp>
        <p:nvSpPr>
          <p:cNvPr id="6" name="Footer Placeholder 5"/>
          <p:cNvSpPr>
            <a:spLocks noGrp="1"/>
          </p:cNvSpPr>
          <p:nvPr>
            <p:ph type="ftr" sz="quarter" idx="11"/>
          </p:nvPr>
        </p:nvSpPr>
        <p:spPr/>
        <p:txBody>
          <a:bodyPr/>
          <a:lstStyle/>
          <a:p>
            <a:r>
              <a:rPr lang="en-US" smtClean="0"/>
              <a:t>Dr. Dianne Douglas, diadouglas@juno.com</a:t>
            </a:r>
            <a:endParaRPr lang="en-US"/>
          </a:p>
        </p:txBody>
      </p:sp>
      <p:sp>
        <p:nvSpPr>
          <p:cNvPr id="7" name="Slide Number Placeholder 6"/>
          <p:cNvSpPr>
            <a:spLocks noGrp="1"/>
          </p:cNvSpPr>
          <p:nvPr>
            <p:ph type="sldNum" sz="quarter" idx="12"/>
          </p:nvPr>
        </p:nvSpPr>
        <p:spPr/>
        <p:txBody>
          <a:bodyPr/>
          <a:lstStyle/>
          <a:p>
            <a:fld id="{DD77F278-E788-4253-8332-A8EDD54ACC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C61943-0F44-4A9B-A134-FF1809650CB0}" type="datetime1">
              <a:rPr lang="en-US" smtClean="0"/>
              <a:pPr/>
              <a:t>10/15/2016</a:t>
            </a:fld>
            <a:endParaRPr lang="en-US"/>
          </a:p>
        </p:txBody>
      </p:sp>
      <p:sp>
        <p:nvSpPr>
          <p:cNvPr id="6" name="Footer Placeholder 5"/>
          <p:cNvSpPr>
            <a:spLocks noGrp="1"/>
          </p:cNvSpPr>
          <p:nvPr>
            <p:ph type="ftr" sz="quarter" idx="11"/>
          </p:nvPr>
        </p:nvSpPr>
        <p:spPr/>
        <p:txBody>
          <a:bodyPr/>
          <a:lstStyle/>
          <a:p>
            <a:r>
              <a:rPr lang="en-US" smtClean="0"/>
              <a:t>Dr. Dianne Douglas, diadouglas@juno.com</a:t>
            </a:r>
            <a:endParaRPr lang="en-US"/>
          </a:p>
        </p:txBody>
      </p:sp>
      <p:sp>
        <p:nvSpPr>
          <p:cNvPr id="7" name="Slide Number Placeholder 6"/>
          <p:cNvSpPr>
            <a:spLocks noGrp="1"/>
          </p:cNvSpPr>
          <p:nvPr>
            <p:ph type="sldNum" sz="quarter" idx="12"/>
          </p:nvPr>
        </p:nvSpPr>
        <p:spPr/>
        <p:txBody>
          <a:bodyPr/>
          <a:lstStyle/>
          <a:p>
            <a:fld id="{DD77F278-E788-4253-8332-A8EDD54ACC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BDB7253-3203-4C52-A20A-7B2DC97E4A48}" type="datetime1">
              <a:rPr lang="en-US" smtClean="0"/>
              <a:pPr/>
              <a:t>10/15/2016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smtClean="0"/>
              <a:t>Dr. Dianne Douglas, diadouglas@juno.com</a:t>
            </a: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D77F278-E788-4253-8332-A8EDD54ACC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ddouglas@douglasassociate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5800"/>
            <a:ext cx="9144000" cy="4419600"/>
          </a:xfrm>
        </p:spPr>
        <p:txBody>
          <a:bodyPr>
            <a:normAutofit fontScale="90000"/>
          </a:bodyPr>
          <a:lstStyle/>
          <a:p>
            <a:r>
              <a:rPr lang="en-US" dirty="0" smtClean="0"/>
              <a:t/>
            </a:r>
            <a:br>
              <a:rPr lang="en-US" dirty="0" smtClean="0"/>
            </a:br>
            <a:r>
              <a:rPr lang="en-US" dirty="0"/>
              <a:t/>
            </a:r>
            <a:br>
              <a:rPr lang="en-US" dirty="0"/>
            </a:br>
            <a:r>
              <a:rPr lang="en-US" dirty="0" smtClean="0"/>
              <a:t>National Conversation on Pornography </a:t>
            </a:r>
            <a:r>
              <a:rPr lang="en-US" dirty="0" smtClean="0"/>
              <a:t/>
            </a:r>
            <a:br>
              <a:rPr lang="en-US" dirty="0" smtClean="0"/>
            </a:br>
            <a:r>
              <a:rPr lang="en-US" dirty="0" smtClean="0"/>
              <a:t>Psychological Effects on Children and the Family</a:t>
            </a:r>
            <a:r>
              <a:rPr lang="en-US" dirty="0"/>
              <a:t/>
            </a:r>
            <a:br>
              <a:rPr lang="en-US" dirty="0"/>
            </a:br>
            <a:r>
              <a:rPr lang="en-US" dirty="0" smtClean="0"/>
              <a:t/>
            </a:r>
            <a:br>
              <a:rPr lang="en-US" dirty="0" smtClean="0"/>
            </a:br>
            <a:r>
              <a:rPr lang="en-US" dirty="0" smtClean="0"/>
              <a:t>October 15, 2016</a:t>
            </a:r>
            <a:r>
              <a:rPr lang="en-US" dirty="0" smtClean="0"/>
              <a:t/>
            </a:r>
            <a:br>
              <a:rPr lang="en-US" dirty="0" smtClean="0"/>
            </a:br>
            <a:endParaRPr lang="en-US" sz="4000" dirty="0"/>
          </a:p>
        </p:txBody>
      </p:sp>
      <p:sp>
        <p:nvSpPr>
          <p:cNvPr id="3" name="Subtitle 2"/>
          <p:cNvSpPr>
            <a:spLocks noGrp="1"/>
          </p:cNvSpPr>
          <p:nvPr>
            <p:ph type="subTitle" idx="1"/>
          </p:nvPr>
        </p:nvSpPr>
        <p:spPr>
          <a:xfrm>
            <a:off x="457200" y="4495800"/>
            <a:ext cx="4724400" cy="62462"/>
          </a:xfrm>
        </p:spPr>
        <p:txBody>
          <a:bodyPr>
            <a:noAutofit/>
          </a:bodyPr>
          <a:lstStyle/>
          <a:p>
            <a:r>
              <a:rPr lang="en-US" sz="1800" dirty="0" smtClean="0"/>
              <a:t>Dr. Dianne Douglas, </a:t>
            </a:r>
          </a:p>
          <a:p>
            <a:r>
              <a:rPr lang="en-US" sz="1800" dirty="0" smtClean="0"/>
              <a:t>Douglas and Associates Ltd </a:t>
            </a:r>
          </a:p>
          <a:p>
            <a:r>
              <a:rPr lang="en-US" sz="1800" dirty="0" smtClean="0">
                <a:hlinkClick r:id="rId3"/>
              </a:rPr>
              <a:t>ddouglas@douglasassociates.org</a:t>
            </a:r>
            <a:endParaRPr lang="en-US" sz="1800" dirty="0" smtClean="0"/>
          </a:p>
          <a:p>
            <a:r>
              <a:rPr lang="en-US" sz="1800" dirty="0" smtClean="0"/>
              <a:t>www.douglasassociates.org</a:t>
            </a:r>
            <a:endParaRPr lang="en-US" sz="1800" dirty="0"/>
          </a:p>
        </p:txBody>
      </p:sp>
    </p:spTree>
    <p:extLst>
      <p:ext uri="{BB962C8B-B14F-4D97-AF65-F5344CB8AC3E}">
        <p14:creationId xmlns:p14="http://schemas.microsoft.com/office/powerpoint/2010/main" val="1675683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914400"/>
            <a:ext cx="9144000" cy="5791199"/>
          </a:xfrm>
        </p:spPr>
        <p:txBody>
          <a:bodyPr>
            <a:normAutofit/>
          </a:bodyPr>
          <a:lstStyle/>
          <a:p>
            <a:r>
              <a:rPr lang="en-US" sz="5400" dirty="0" smtClean="0"/>
              <a:t>Porn and the Individual Adult</a:t>
            </a:r>
            <a:br>
              <a:rPr lang="en-US" sz="5400" dirty="0" smtClean="0"/>
            </a:br>
            <a:r>
              <a:rPr lang="en-US" sz="5400" dirty="0" smtClean="0"/>
              <a:t/>
            </a:r>
            <a:br>
              <a:rPr lang="en-US" sz="5400" dirty="0" smtClean="0"/>
            </a:br>
            <a:r>
              <a:rPr lang="en-TT" sz="4400" dirty="0"/>
              <a:t>Men who view pornography regularly have a higher tolerance for abnormal sexuality, including rape, sexual aggression, and sexual promiscuity.</a:t>
            </a:r>
            <a:br>
              <a:rPr lang="en-TT" sz="4400" dirty="0"/>
            </a:br>
            <a:endParaRPr lang="en-US" sz="4400" dirty="0"/>
          </a:p>
        </p:txBody>
      </p:sp>
      <p:sp>
        <p:nvSpPr>
          <p:cNvPr id="3" name="Footer Placeholder 2"/>
          <p:cNvSpPr>
            <a:spLocks noGrp="1"/>
          </p:cNvSpPr>
          <p:nvPr>
            <p:ph type="ftr" sz="quarter" idx="11"/>
          </p:nvPr>
        </p:nvSpPr>
        <p:spPr>
          <a:xfrm>
            <a:off x="5257800" y="612648"/>
            <a:ext cx="1600200" cy="457200"/>
          </a:xfrm>
        </p:spPr>
        <p:txBody>
          <a:bodyPr/>
          <a:lstStyle/>
          <a:p>
            <a:pPr algn="l"/>
            <a:endParaRPr lang="en-US" sz="1000" dirty="0"/>
          </a:p>
        </p:txBody>
      </p:sp>
    </p:spTree>
    <p:extLst>
      <p:ext uri="{BB962C8B-B14F-4D97-AF65-F5344CB8AC3E}">
        <p14:creationId xmlns:p14="http://schemas.microsoft.com/office/powerpoint/2010/main" val="3594840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12648"/>
            <a:ext cx="9220200" cy="6092951"/>
          </a:xfrm>
        </p:spPr>
        <p:txBody>
          <a:bodyPr>
            <a:normAutofit/>
          </a:bodyPr>
          <a:lstStyle/>
          <a:p>
            <a:r>
              <a:rPr lang="en-US" sz="5400" dirty="0" smtClean="0"/>
              <a:t>Porn and the Individual Adult</a:t>
            </a:r>
            <a:br>
              <a:rPr lang="en-US" sz="5400" dirty="0" smtClean="0"/>
            </a:br>
            <a:r>
              <a:rPr lang="en-US" sz="5400" dirty="0" smtClean="0"/>
              <a:t/>
            </a:r>
            <a:br>
              <a:rPr lang="en-US" sz="5400" dirty="0" smtClean="0"/>
            </a:br>
            <a:r>
              <a:rPr lang="en-TT" sz="4400" dirty="0"/>
              <a:t>Prolonged consumption of pornography by men produces stronger notions of women as commodities or as "sex objects."</a:t>
            </a:r>
            <a:br>
              <a:rPr lang="en-TT" sz="4400" dirty="0"/>
            </a:br>
            <a:endParaRPr lang="en-US" sz="4400" dirty="0"/>
          </a:p>
        </p:txBody>
      </p:sp>
      <p:sp>
        <p:nvSpPr>
          <p:cNvPr id="3" name="Footer Placeholder 2"/>
          <p:cNvSpPr>
            <a:spLocks noGrp="1"/>
          </p:cNvSpPr>
          <p:nvPr>
            <p:ph type="ftr" sz="quarter" idx="11"/>
          </p:nvPr>
        </p:nvSpPr>
        <p:spPr>
          <a:xfrm>
            <a:off x="5257800" y="612648"/>
            <a:ext cx="1600200" cy="457200"/>
          </a:xfrm>
        </p:spPr>
        <p:txBody>
          <a:bodyPr/>
          <a:lstStyle/>
          <a:p>
            <a:pPr algn="l"/>
            <a:endParaRPr lang="en-US" sz="1000" dirty="0"/>
          </a:p>
        </p:txBody>
      </p:sp>
    </p:spTree>
    <p:extLst>
      <p:ext uri="{BB962C8B-B14F-4D97-AF65-F5344CB8AC3E}">
        <p14:creationId xmlns:p14="http://schemas.microsoft.com/office/powerpoint/2010/main" val="572099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12648"/>
            <a:ext cx="9220200" cy="6092951"/>
          </a:xfrm>
        </p:spPr>
        <p:txBody>
          <a:bodyPr>
            <a:normAutofit/>
          </a:bodyPr>
          <a:lstStyle/>
          <a:p>
            <a:r>
              <a:rPr lang="en-US" sz="5400" dirty="0" smtClean="0"/>
              <a:t>Porn and the Individual Adult</a:t>
            </a:r>
            <a:br>
              <a:rPr lang="en-US" sz="5400" dirty="0" smtClean="0"/>
            </a:br>
            <a:r>
              <a:rPr lang="en-US" sz="5400" dirty="0" smtClean="0"/>
              <a:t/>
            </a:r>
            <a:br>
              <a:rPr lang="en-US" sz="5400" dirty="0" smtClean="0"/>
            </a:br>
            <a:r>
              <a:rPr lang="en-TT" sz="4400" dirty="0"/>
              <a:t>Child-sex offenders are more likely to view pornography regularly or to be involved in its distribution.</a:t>
            </a:r>
            <a:br>
              <a:rPr lang="en-TT" sz="4400" dirty="0"/>
            </a:br>
            <a:endParaRPr lang="en-US" sz="4400" dirty="0"/>
          </a:p>
        </p:txBody>
      </p:sp>
      <p:sp>
        <p:nvSpPr>
          <p:cNvPr id="3" name="Footer Placeholder 2"/>
          <p:cNvSpPr>
            <a:spLocks noGrp="1"/>
          </p:cNvSpPr>
          <p:nvPr>
            <p:ph type="ftr" sz="quarter" idx="11"/>
          </p:nvPr>
        </p:nvSpPr>
        <p:spPr>
          <a:xfrm>
            <a:off x="5257800" y="612648"/>
            <a:ext cx="1600200" cy="457200"/>
          </a:xfrm>
        </p:spPr>
        <p:txBody>
          <a:bodyPr/>
          <a:lstStyle/>
          <a:p>
            <a:pPr algn="l"/>
            <a:endParaRPr lang="en-US" sz="1000" dirty="0"/>
          </a:p>
        </p:txBody>
      </p:sp>
    </p:spTree>
    <p:extLst>
      <p:ext uri="{BB962C8B-B14F-4D97-AF65-F5344CB8AC3E}">
        <p14:creationId xmlns:p14="http://schemas.microsoft.com/office/powerpoint/2010/main" val="547226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219200"/>
            <a:ext cx="9144000" cy="3352800"/>
          </a:xfrm>
        </p:spPr>
        <p:txBody>
          <a:bodyPr>
            <a:normAutofit/>
          </a:bodyPr>
          <a:lstStyle/>
          <a:p>
            <a:pPr algn="ctr"/>
            <a:r>
              <a:rPr lang="en-US" sz="5400" dirty="0" smtClean="0"/>
              <a:t>The Psychological Effects of Pornography on Marriage</a:t>
            </a:r>
            <a:br>
              <a:rPr lang="en-US" sz="5400" dirty="0" smtClean="0"/>
            </a:br>
            <a:endParaRPr lang="en-US" sz="5400" dirty="0"/>
          </a:p>
        </p:txBody>
      </p:sp>
      <p:sp>
        <p:nvSpPr>
          <p:cNvPr id="3" name="Footer Placeholder 2"/>
          <p:cNvSpPr>
            <a:spLocks noGrp="1"/>
          </p:cNvSpPr>
          <p:nvPr>
            <p:ph type="ftr" sz="quarter" idx="11"/>
          </p:nvPr>
        </p:nvSpPr>
        <p:spPr>
          <a:xfrm>
            <a:off x="5257800" y="612648"/>
            <a:ext cx="1600200" cy="457200"/>
          </a:xfrm>
        </p:spPr>
        <p:txBody>
          <a:bodyPr/>
          <a:lstStyle/>
          <a:p>
            <a:pPr algn="l"/>
            <a:endParaRPr lang="en-US" sz="1000" dirty="0"/>
          </a:p>
        </p:txBody>
      </p:sp>
    </p:spTree>
    <p:extLst>
      <p:ext uri="{BB962C8B-B14F-4D97-AF65-F5344CB8AC3E}">
        <p14:creationId xmlns:p14="http://schemas.microsoft.com/office/powerpoint/2010/main" val="3472887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667000"/>
            <a:ext cx="9144000" cy="3352800"/>
          </a:xfrm>
        </p:spPr>
        <p:txBody>
          <a:bodyPr>
            <a:normAutofit fontScale="90000"/>
          </a:bodyPr>
          <a:lstStyle/>
          <a:p>
            <a:pPr algn="ctr"/>
            <a:r>
              <a:rPr lang="en-US" sz="5400" dirty="0" smtClean="0"/>
              <a:t>Porn and Marriage</a:t>
            </a:r>
            <a:br>
              <a:rPr lang="en-US" sz="5400" dirty="0" smtClean="0"/>
            </a:br>
            <a:r>
              <a:rPr lang="en-US" sz="5400" dirty="0" smtClean="0"/>
              <a:t/>
            </a:r>
            <a:br>
              <a:rPr lang="en-US" sz="5400" dirty="0" smtClean="0"/>
            </a:br>
            <a:r>
              <a:rPr lang="en-US" sz="5400" dirty="0" smtClean="0"/>
              <a:t>Passion </a:t>
            </a:r>
            <a:br>
              <a:rPr lang="en-US" sz="5400" dirty="0" smtClean="0"/>
            </a:br>
            <a:r>
              <a:rPr lang="en-US" sz="5400" dirty="0" smtClean="0"/>
              <a:t>Intimacy</a:t>
            </a:r>
            <a:br>
              <a:rPr lang="en-US" sz="5400" dirty="0" smtClean="0"/>
            </a:br>
            <a:r>
              <a:rPr lang="en-US" sz="5400" dirty="0" smtClean="0"/>
              <a:t>Commitment</a:t>
            </a:r>
            <a:br>
              <a:rPr lang="en-US" sz="5400" dirty="0" smtClean="0"/>
            </a:br>
            <a:r>
              <a:rPr lang="en-US" sz="5400" dirty="0" smtClean="0"/>
              <a:t/>
            </a:r>
            <a:br>
              <a:rPr lang="en-US" sz="5400" dirty="0" smtClean="0"/>
            </a:br>
            <a:endParaRPr lang="en-US" sz="5400" dirty="0"/>
          </a:p>
        </p:txBody>
      </p:sp>
      <p:sp>
        <p:nvSpPr>
          <p:cNvPr id="3" name="Footer Placeholder 2"/>
          <p:cNvSpPr>
            <a:spLocks noGrp="1"/>
          </p:cNvSpPr>
          <p:nvPr>
            <p:ph type="ftr" sz="quarter" idx="11"/>
          </p:nvPr>
        </p:nvSpPr>
        <p:spPr>
          <a:xfrm>
            <a:off x="5257800" y="612648"/>
            <a:ext cx="1600200" cy="457200"/>
          </a:xfrm>
        </p:spPr>
        <p:txBody>
          <a:bodyPr/>
          <a:lstStyle/>
          <a:p>
            <a:pPr algn="l"/>
            <a:endParaRPr lang="en-US" sz="1000" dirty="0"/>
          </a:p>
        </p:txBody>
      </p:sp>
    </p:spTree>
    <p:extLst>
      <p:ext uri="{BB962C8B-B14F-4D97-AF65-F5344CB8AC3E}">
        <p14:creationId xmlns:p14="http://schemas.microsoft.com/office/powerpoint/2010/main" val="3360017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612648"/>
            <a:ext cx="9144000" cy="6397752"/>
          </a:xfrm>
        </p:spPr>
        <p:txBody>
          <a:bodyPr>
            <a:normAutofit fontScale="90000"/>
          </a:bodyPr>
          <a:lstStyle/>
          <a:p>
            <a:r>
              <a:rPr lang="en-US" dirty="0" smtClean="0"/>
              <a:t>Porn Effects on Marriage</a:t>
            </a:r>
            <a:br>
              <a:rPr lang="en-US" dirty="0" smtClean="0"/>
            </a:br>
            <a:r>
              <a:rPr lang="en-US" dirty="0" smtClean="0"/>
              <a:t>1. Alters sexual attitudes and </a:t>
            </a:r>
            <a:r>
              <a:rPr lang="en-US" dirty="0" err="1" smtClean="0"/>
              <a:t>behaviour</a:t>
            </a:r>
            <a:r>
              <a:rPr lang="en-US" sz="5400" dirty="0" smtClean="0"/>
              <a:t/>
            </a:r>
            <a:br>
              <a:rPr lang="en-US" sz="5400" dirty="0" smtClean="0"/>
            </a:br>
            <a:r>
              <a:rPr lang="en-US" sz="1800" dirty="0" smtClean="0"/>
              <a:t/>
            </a:r>
            <a:br>
              <a:rPr lang="en-US" sz="1800" dirty="0" smtClean="0"/>
            </a:br>
            <a:r>
              <a:rPr lang="en-US" sz="1800" dirty="0"/>
              <a:t/>
            </a:r>
            <a:br>
              <a:rPr lang="en-US" sz="1800" dirty="0"/>
            </a:br>
            <a:r>
              <a:rPr lang="en-TT" dirty="0"/>
              <a:t>Married men who are involved in pornography feel less satisfied with their conjugal relations and less emotionally attached to their wives. Wives notice and are </a:t>
            </a:r>
            <a:r>
              <a:rPr lang="en-TT" dirty="0" smtClean="0"/>
              <a:t>usually upset </a:t>
            </a:r>
            <a:r>
              <a:rPr lang="en-TT" dirty="0"/>
              <a:t>by the difference.</a:t>
            </a:r>
            <a:br>
              <a:rPr lang="en-TT" dirty="0"/>
            </a:br>
            <a:endParaRPr lang="en-US" dirty="0"/>
          </a:p>
        </p:txBody>
      </p:sp>
      <p:sp>
        <p:nvSpPr>
          <p:cNvPr id="3" name="Footer Placeholder 2"/>
          <p:cNvSpPr>
            <a:spLocks noGrp="1"/>
          </p:cNvSpPr>
          <p:nvPr>
            <p:ph type="ftr" sz="quarter" idx="11"/>
          </p:nvPr>
        </p:nvSpPr>
        <p:spPr>
          <a:xfrm>
            <a:off x="5257800" y="612648"/>
            <a:ext cx="1600200" cy="457200"/>
          </a:xfrm>
        </p:spPr>
        <p:txBody>
          <a:bodyPr/>
          <a:lstStyle/>
          <a:p>
            <a:pPr algn="l"/>
            <a:endParaRPr lang="en-US" sz="1000" dirty="0"/>
          </a:p>
        </p:txBody>
      </p:sp>
    </p:spTree>
    <p:extLst>
      <p:ext uri="{BB962C8B-B14F-4D97-AF65-F5344CB8AC3E}">
        <p14:creationId xmlns:p14="http://schemas.microsoft.com/office/powerpoint/2010/main" val="327636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362200"/>
            <a:ext cx="9372600" cy="3657600"/>
          </a:xfrm>
        </p:spPr>
        <p:txBody>
          <a:bodyPr>
            <a:normAutofit fontScale="90000"/>
          </a:bodyPr>
          <a:lstStyle/>
          <a:p>
            <a:pPr algn="ctr"/>
            <a:r>
              <a:rPr lang="en-US" sz="5400" dirty="0" smtClean="0"/>
              <a:t>Porn and Marriage</a:t>
            </a:r>
            <a:br>
              <a:rPr lang="en-US" sz="5400" dirty="0" smtClean="0"/>
            </a:br>
            <a:r>
              <a:rPr lang="en-US" sz="5400" dirty="0" smtClean="0"/>
              <a:t/>
            </a:r>
            <a:br>
              <a:rPr lang="en-US" sz="5400" dirty="0" smtClean="0"/>
            </a:br>
            <a:r>
              <a:rPr lang="en-TT" sz="4800" dirty="0" smtClean="0"/>
              <a:t>Pornography </a:t>
            </a:r>
            <a:r>
              <a:rPr lang="en-TT" sz="4800" dirty="0"/>
              <a:t>use is a pathway to infidelity and divorce, and is frequently a major factor in these family disasters.</a:t>
            </a:r>
            <a:br>
              <a:rPr lang="en-TT" sz="4800" dirty="0"/>
            </a:br>
            <a:r>
              <a:rPr lang="en-US" sz="5400" dirty="0" smtClean="0"/>
              <a:t/>
            </a:r>
            <a:br>
              <a:rPr lang="en-US" sz="5400" dirty="0" smtClean="0"/>
            </a:br>
            <a:r>
              <a:rPr lang="en-US" sz="5400" dirty="0" smtClean="0"/>
              <a:t/>
            </a:r>
            <a:br>
              <a:rPr lang="en-US" sz="5400" dirty="0" smtClean="0"/>
            </a:br>
            <a:endParaRPr lang="en-US" sz="5400" dirty="0"/>
          </a:p>
        </p:txBody>
      </p:sp>
      <p:sp>
        <p:nvSpPr>
          <p:cNvPr id="3" name="Footer Placeholder 2"/>
          <p:cNvSpPr>
            <a:spLocks noGrp="1"/>
          </p:cNvSpPr>
          <p:nvPr>
            <p:ph type="ftr" sz="quarter" idx="11"/>
          </p:nvPr>
        </p:nvSpPr>
        <p:spPr>
          <a:xfrm>
            <a:off x="5257800" y="612648"/>
            <a:ext cx="1600200" cy="457200"/>
          </a:xfrm>
        </p:spPr>
        <p:txBody>
          <a:bodyPr/>
          <a:lstStyle/>
          <a:p>
            <a:pPr algn="l"/>
            <a:endParaRPr lang="en-US" sz="1000" dirty="0"/>
          </a:p>
        </p:txBody>
      </p:sp>
    </p:spTree>
    <p:extLst>
      <p:ext uri="{BB962C8B-B14F-4D97-AF65-F5344CB8AC3E}">
        <p14:creationId xmlns:p14="http://schemas.microsoft.com/office/powerpoint/2010/main" val="3628979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457200"/>
            <a:ext cx="9144000" cy="6400800"/>
          </a:xfrm>
        </p:spPr>
        <p:txBody>
          <a:bodyPr>
            <a:normAutofit fontScale="90000"/>
          </a:bodyPr>
          <a:lstStyle/>
          <a:p>
            <a:r>
              <a:rPr lang="en-TT" sz="5400" b="1" dirty="0" smtClean="0"/>
              <a:t/>
            </a:r>
            <a:br>
              <a:rPr lang="en-TT" sz="5400" b="1" dirty="0" smtClean="0"/>
            </a:br>
            <a:r>
              <a:rPr lang="en-TT" sz="5400" b="1" dirty="0" smtClean="0"/>
              <a:t>Porn and Marriage</a:t>
            </a:r>
            <a:r>
              <a:rPr lang="en-TT" sz="5400" dirty="0" smtClean="0"/>
              <a:t/>
            </a:r>
            <a:br>
              <a:rPr lang="en-TT" sz="5400" dirty="0" smtClean="0"/>
            </a:br>
            <a:r>
              <a:rPr lang="en-TT" sz="5400" dirty="0" smtClean="0"/>
              <a:t/>
            </a:r>
            <a:br>
              <a:rPr lang="en-TT" sz="5400" dirty="0" smtClean="0"/>
            </a:br>
            <a:r>
              <a:rPr lang="en-TT" sz="5400" dirty="0" smtClean="0"/>
              <a:t>Can lead to sexual addiction.</a:t>
            </a:r>
            <a:br>
              <a:rPr lang="en-TT" sz="5400" dirty="0" smtClean="0"/>
            </a:br>
            <a:r>
              <a:rPr lang="en-TT" sz="5400" dirty="0" smtClean="0"/>
              <a:t/>
            </a:r>
            <a:br>
              <a:rPr lang="en-TT" sz="5400" dirty="0" smtClean="0"/>
            </a:br>
            <a:r>
              <a:rPr lang="en-TT" sz="5400" dirty="0" smtClean="0"/>
              <a:t>Among couples affected by one </a:t>
            </a:r>
            <a:r>
              <a:rPr lang="en-TT" sz="5400" dirty="0"/>
              <a:t>spouse's </a:t>
            </a:r>
            <a:r>
              <a:rPr lang="en-TT" sz="5400" dirty="0" smtClean="0"/>
              <a:t>addiction, </a:t>
            </a:r>
            <a:r>
              <a:rPr lang="en-TT" sz="5400" dirty="0"/>
              <a:t>two-thirds experience a loss of interest in sexual intercourse.</a:t>
            </a:r>
            <a:br>
              <a:rPr lang="en-TT" sz="5400" dirty="0"/>
            </a:br>
            <a:endParaRPr lang="en-US" sz="5400" dirty="0"/>
          </a:p>
        </p:txBody>
      </p:sp>
      <p:sp>
        <p:nvSpPr>
          <p:cNvPr id="3" name="Footer Placeholder 2"/>
          <p:cNvSpPr>
            <a:spLocks noGrp="1"/>
          </p:cNvSpPr>
          <p:nvPr>
            <p:ph type="ftr" sz="quarter" idx="11"/>
          </p:nvPr>
        </p:nvSpPr>
        <p:spPr>
          <a:xfrm>
            <a:off x="5257800" y="612648"/>
            <a:ext cx="1600200" cy="457200"/>
          </a:xfrm>
        </p:spPr>
        <p:txBody>
          <a:bodyPr/>
          <a:lstStyle/>
          <a:p>
            <a:pPr algn="l"/>
            <a:endParaRPr lang="en-US" sz="1000" dirty="0"/>
          </a:p>
        </p:txBody>
      </p:sp>
    </p:spTree>
    <p:extLst>
      <p:ext uri="{BB962C8B-B14F-4D97-AF65-F5344CB8AC3E}">
        <p14:creationId xmlns:p14="http://schemas.microsoft.com/office/powerpoint/2010/main" val="1426339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457200"/>
            <a:ext cx="9144000" cy="6400800"/>
          </a:xfrm>
        </p:spPr>
        <p:txBody>
          <a:bodyPr>
            <a:normAutofit/>
          </a:bodyPr>
          <a:lstStyle/>
          <a:p>
            <a:pPr algn="ctr"/>
            <a:r>
              <a:rPr lang="en-US" sz="5400" dirty="0" smtClean="0"/>
              <a:t>Pornography and Children</a:t>
            </a:r>
            <a:endParaRPr lang="en-US" sz="5400" dirty="0"/>
          </a:p>
        </p:txBody>
      </p:sp>
      <p:sp>
        <p:nvSpPr>
          <p:cNvPr id="3" name="Footer Placeholder 2"/>
          <p:cNvSpPr>
            <a:spLocks noGrp="1"/>
          </p:cNvSpPr>
          <p:nvPr>
            <p:ph type="ftr" sz="quarter" idx="11"/>
          </p:nvPr>
        </p:nvSpPr>
        <p:spPr>
          <a:xfrm>
            <a:off x="5257800" y="612648"/>
            <a:ext cx="1600200" cy="457200"/>
          </a:xfrm>
        </p:spPr>
        <p:txBody>
          <a:bodyPr/>
          <a:lstStyle/>
          <a:p>
            <a:pPr algn="l"/>
            <a:endParaRPr lang="en-US" sz="1000" dirty="0"/>
          </a:p>
        </p:txBody>
      </p:sp>
    </p:spTree>
    <p:extLst>
      <p:ext uri="{BB962C8B-B14F-4D97-AF65-F5344CB8AC3E}">
        <p14:creationId xmlns:p14="http://schemas.microsoft.com/office/powerpoint/2010/main" val="69855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8686800" cy="1295400"/>
          </a:xfrm>
        </p:spPr>
        <p:txBody>
          <a:bodyPr/>
          <a:lstStyle/>
          <a:p>
            <a:r>
              <a:rPr lang="en-US" dirty="0" smtClean="0"/>
              <a:t>Porn and Children</a:t>
            </a:r>
            <a:endParaRPr lang="en-US" dirty="0"/>
          </a:p>
        </p:txBody>
      </p:sp>
      <p:sp>
        <p:nvSpPr>
          <p:cNvPr id="3" name="Content Placeholder 2"/>
          <p:cNvSpPr>
            <a:spLocks noGrp="1"/>
          </p:cNvSpPr>
          <p:nvPr>
            <p:ph idx="1"/>
          </p:nvPr>
        </p:nvSpPr>
        <p:spPr>
          <a:xfrm>
            <a:off x="0" y="2209800"/>
            <a:ext cx="9144000" cy="4364736"/>
          </a:xfrm>
        </p:spPr>
        <p:txBody>
          <a:bodyPr>
            <a:normAutofit fontScale="70000" lnSpcReduction="20000"/>
          </a:bodyPr>
          <a:lstStyle/>
          <a:p>
            <a:r>
              <a:rPr lang="en-TT" sz="8000" dirty="0"/>
              <a:t>Seeing unfamiliar looking bodies engaging in acts that a child cannot comprehend is a confusing and frightening experience for a child or </a:t>
            </a:r>
            <a:r>
              <a:rPr lang="en-TT" sz="8000" dirty="0" smtClean="0"/>
              <a:t>adolescent</a:t>
            </a:r>
            <a:endParaRPr lang="en-US" sz="8000"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489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612648"/>
            <a:ext cx="9144000" cy="6245352"/>
          </a:xfrm>
        </p:spPr>
        <p:txBody>
          <a:bodyPr>
            <a:normAutofit fontScale="77500" lnSpcReduction="20000"/>
          </a:bodyPr>
          <a:lstStyle/>
          <a:p>
            <a:endParaRPr lang="en-US" dirty="0" smtClean="0"/>
          </a:p>
          <a:p>
            <a:endParaRPr lang="en-US" dirty="0" smtClean="0"/>
          </a:p>
          <a:p>
            <a:endParaRPr lang="en-US" dirty="0" smtClean="0"/>
          </a:p>
          <a:p>
            <a:endParaRPr lang="en-US" dirty="0" smtClean="0"/>
          </a:p>
          <a:p>
            <a:r>
              <a:rPr lang="en-TT" sz="6000" dirty="0" smtClean="0"/>
              <a:t>Sources:</a:t>
            </a:r>
          </a:p>
          <a:p>
            <a:pPr marL="109728" indent="0">
              <a:buNone/>
            </a:pPr>
            <a:r>
              <a:rPr lang="en-TT" sz="6000" dirty="0" smtClean="0"/>
              <a:t> </a:t>
            </a:r>
          </a:p>
          <a:p>
            <a:r>
              <a:rPr lang="en-TT" sz="6000" dirty="0" smtClean="0"/>
              <a:t>Psychology Today</a:t>
            </a:r>
          </a:p>
          <a:p>
            <a:r>
              <a:rPr lang="en-TT" sz="6000" dirty="0" smtClean="0"/>
              <a:t> </a:t>
            </a:r>
            <a:r>
              <a:rPr lang="en-TT" sz="6000" dirty="0"/>
              <a:t>The American Psychological </a:t>
            </a:r>
            <a:r>
              <a:rPr lang="en-TT" sz="6000" dirty="0" smtClean="0"/>
              <a:t>Association </a:t>
            </a:r>
          </a:p>
          <a:p>
            <a:r>
              <a:rPr lang="en-TT" sz="6000" dirty="0" smtClean="0"/>
              <a:t>The </a:t>
            </a:r>
            <a:r>
              <a:rPr lang="en-TT" sz="6000" dirty="0"/>
              <a:t>Family Research </a:t>
            </a:r>
            <a:r>
              <a:rPr lang="en-TT" sz="6000" dirty="0" smtClean="0"/>
              <a:t>Council</a:t>
            </a:r>
          </a:p>
          <a:p>
            <a:r>
              <a:rPr lang="en-TT" sz="6000" dirty="0" smtClean="0"/>
              <a:t>Life </a:t>
            </a:r>
            <a:r>
              <a:rPr lang="en-TT" sz="6000" dirty="0"/>
              <a:t>Counselling </a:t>
            </a:r>
            <a:r>
              <a:rPr lang="en-TT" sz="6000" dirty="0" smtClean="0"/>
              <a:t>Solutions</a:t>
            </a:r>
          </a:p>
          <a:p>
            <a:r>
              <a:rPr lang="en-TT" sz="6000" dirty="0" smtClean="0"/>
              <a:t> Express, Guardian, Newsday</a:t>
            </a:r>
            <a:endParaRPr lang="en-TT" sz="6000" dirty="0"/>
          </a:p>
          <a:p>
            <a:pPr marL="109728" indent="0">
              <a:buNone/>
            </a:pPr>
            <a:endParaRPr lang="en-US" sz="6000" dirty="0"/>
          </a:p>
        </p:txBody>
      </p:sp>
      <p:sp>
        <p:nvSpPr>
          <p:cNvPr id="4" name="Footer Placeholder 3"/>
          <p:cNvSpPr>
            <a:spLocks noGrp="1"/>
          </p:cNvSpPr>
          <p:nvPr>
            <p:ph type="ftr" sz="quarter" idx="11"/>
          </p:nvPr>
        </p:nvSpPr>
        <p:spPr>
          <a:xfrm>
            <a:off x="5257800" y="612648"/>
            <a:ext cx="1447800" cy="457200"/>
          </a:xfrm>
        </p:spPr>
        <p:txBody>
          <a:bodyPr/>
          <a:lstStyle/>
          <a:p>
            <a:pPr algn="l"/>
            <a:endParaRPr lang="en-US" sz="1000" dirty="0"/>
          </a:p>
        </p:txBody>
      </p:sp>
    </p:spTree>
    <p:extLst>
      <p:ext uri="{BB962C8B-B14F-4D97-AF65-F5344CB8AC3E}">
        <p14:creationId xmlns:p14="http://schemas.microsoft.com/office/powerpoint/2010/main" val="2091333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447800"/>
          </a:xfrm>
        </p:spPr>
        <p:txBody>
          <a:bodyPr>
            <a:normAutofit/>
          </a:bodyPr>
          <a:lstStyle/>
          <a:p>
            <a:r>
              <a:rPr lang="en-US" sz="4800" dirty="0" smtClean="0"/>
              <a:t>Porn and Children</a:t>
            </a:r>
            <a:endParaRPr lang="en-US" sz="4800" dirty="0"/>
          </a:p>
        </p:txBody>
      </p:sp>
      <p:sp>
        <p:nvSpPr>
          <p:cNvPr id="3" name="Content Placeholder 2"/>
          <p:cNvSpPr>
            <a:spLocks noGrp="1"/>
          </p:cNvSpPr>
          <p:nvPr>
            <p:ph idx="1"/>
          </p:nvPr>
        </p:nvSpPr>
        <p:spPr>
          <a:xfrm>
            <a:off x="0" y="1752600"/>
            <a:ext cx="9144000" cy="5105400"/>
          </a:xfrm>
        </p:spPr>
        <p:txBody>
          <a:bodyPr>
            <a:normAutofit/>
          </a:bodyPr>
          <a:lstStyle/>
          <a:p>
            <a:pPr>
              <a:buNone/>
            </a:pPr>
            <a:r>
              <a:rPr lang="en-TT" sz="3600" dirty="0"/>
              <a:t>Children or adolescents may experience autonomic sexual arousal at the sight of pornography, which can confuse them into thinking they “like” what they see, when in fact their bodies are reacting instinctively without the “approval” of their brain</a:t>
            </a:r>
            <a:endParaRPr lang="en-US" sz="3600" dirty="0" smtClean="0"/>
          </a:p>
        </p:txBody>
      </p:sp>
      <p:sp>
        <p:nvSpPr>
          <p:cNvPr id="4" name="Footer Placeholder 3"/>
          <p:cNvSpPr>
            <a:spLocks noGrp="1"/>
          </p:cNvSpPr>
          <p:nvPr>
            <p:ph type="ftr" sz="quarter" idx="11"/>
          </p:nvPr>
        </p:nvSpPr>
        <p:spPr>
          <a:xfrm>
            <a:off x="5257800" y="612648"/>
            <a:ext cx="1524000" cy="457200"/>
          </a:xfrm>
        </p:spPr>
        <p:txBody>
          <a:bodyPr/>
          <a:lstStyle/>
          <a:p>
            <a:pPr algn="l"/>
            <a:endParaRPr lang="en-US" sz="1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524000"/>
          </a:xfrm>
        </p:spPr>
        <p:txBody>
          <a:bodyPr>
            <a:normAutofit/>
          </a:bodyPr>
          <a:lstStyle/>
          <a:p>
            <a:r>
              <a:rPr lang="en-US" sz="4800" dirty="0" smtClean="0"/>
              <a:t>Porn and Children</a:t>
            </a:r>
            <a:endParaRPr lang="en-US" sz="4800" dirty="0"/>
          </a:p>
        </p:txBody>
      </p:sp>
      <p:sp>
        <p:nvSpPr>
          <p:cNvPr id="3" name="Content Placeholder 2"/>
          <p:cNvSpPr>
            <a:spLocks noGrp="1"/>
          </p:cNvSpPr>
          <p:nvPr>
            <p:ph idx="1"/>
          </p:nvPr>
        </p:nvSpPr>
        <p:spPr>
          <a:xfrm>
            <a:off x="0" y="1828800"/>
            <a:ext cx="9144000" cy="5029200"/>
          </a:xfrm>
        </p:spPr>
        <p:txBody>
          <a:bodyPr>
            <a:normAutofit/>
          </a:bodyPr>
          <a:lstStyle/>
          <a:p>
            <a:pPr>
              <a:buNone/>
            </a:pPr>
            <a:r>
              <a:rPr lang="en-TT" sz="4400" dirty="0"/>
              <a:t>Children and adolescents can become “de-sensitized” to pornography exposure and this can result in acting out sexualized </a:t>
            </a:r>
            <a:r>
              <a:rPr lang="en-TT" sz="4400" dirty="0" err="1"/>
              <a:t>behaviors</a:t>
            </a:r>
            <a:r>
              <a:rPr lang="en-TT" sz="4400" dirty="0"/>
              <a:t> with other children and engaging in high-risk sexual experiences by adolescents.</a:t>
            </a:r>
          </a:p>
          <a:p>
            <a:pPr>
              <a:buNone/>
            </a:pPr>
            <a:endParaRPr lang="en-US" sz="4400" dirty="0"/>
          </a:p>
        </p:txBody>
      </p:sp>
      <p:sp>
        <p:nvSpPr>
          <p:cNvPr id="4" name="Footer Placeholder 3"/>
          <p:cNvSpPr>
            <a:spLocks noGrp="1"/>
          </p:cNvSpPr>
          <p:nvPr>
            <p:ph type="ftr" sz="quarter" idx="11"/>
          </p:nvPr>
        </p:nvSpPr>
        <p:spPr>
          <a:xfrm>
            <a:off x="5257800" y="612648"/>
            <a:ext cx="1524000" cy="457200"/>
          </a:xfrm>
        </p:spPr>
        <p:txBody>
          <a:bodyPr/>
          <a:lstStyle/>
          <a:p>
            <a:endParaRPr lang="en-US" sz="1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524000"/>
          </a:xfrm>
        </p:spPr>
        <p:txBody>
          <a:bodyPr>
            <a:normAutofit/>
          </a:bodyPr>
          <a:lstStyle/>
          <a:p>
            <a:r>
              <a:rPr lang="en-US" sz="4800" dirty="0" smtClean="0"/>
              <a:t>Porn and Children</a:t>
            </a:r>
            <a:endParaRPr lang="en-US" sz="4800" dirty="0"/>
          </a:p>
        </p:txBody>
      </p:sp>
      <p:sp>
        <p:nvSpPr>
          <p:cNvPr id="3" name="Content Placeholder 2"/>
          <p:cNvSpPr>
            <a:spLocks noGrp="1"/>
          </p:cNvSpPr>
          <p:nvPr>
            <p:ph idx="1"/>
          </p:nvPr>
        </p:nvSpPr>
        <p:spPr>
          <a:xfrm>
            <a:off x="0" y="1905000"/>
            <a:ext cx="9144000" cy="4953000"/>
          </a:xfrm>
        </p:spPr>
        <p:txBody>
          <a:bodyPr>
            <a:normAutofit fontScale="85000" lnSpcReduction="20000"/>
          </a:bodyPr>
          <a:lstStyle/>
          <a:p>
            <a:pPr>
              <a:buNone/>
            </a:pPr>
            <a:r>
              <a:rPr lang="en-TT" sz="5400" dirty="0"/>
              <a:t>In one study </a:t>
            </a:r>
            <a:r>
              <a:rPr lang="en-TT" sz="5400" dirty="0" smtClean="0"/>
              <a:t>researchers </a:t>
            </a:r>
            <a:r>
              <a:rPr lang="en-TT" sz="5400" dirty="0"/>
              <a:t>found that the more often young people sought out online porn, the more likely they were to have a "recreational" attitude toward sex--specifically, to view sex as a purely physical function like eating or drinking.</a:t>
            </a:r>
          </a:p>
          <a:p>
            <a:pPr>
              <a:buNone/>
            </a:pPr>
            <a:endParaRPr lang="en-US" sz="5400" dirty="0"/>
          </a:p>
        </p:txBody>
      </p:sp>
      <p:sp>
        <p:nvSpPr>
          <p:cNvPr id="4" name="Footer Placeholder 3"/>
          <p:cNvSpPr>
            <a:spLocks noGrp="1"/>
          </p:cNvSpPr>
          <p:nvPr>
            <p:ph type="ftr" sz="quarter" idx="11"/>
          </p:nvPr>
        </p:nvSpPr>
        <p:spPr>
          <a:xfrm>
            <a:off x="5257800" y="612648"/>
            <a:ext cx="1524000" cy="457200"/>
          </a:xfrm>
        </p:spPr>
        <p:txBody>
          <a:bodyPr/>
          <a:lstStyle/>
          <a:p>
            <a:endParaRPr lang="en-US" sz="1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447800"/>
          </a:xfrm>
        </p:spPr>
        <p:txBody>
          <a:bodyPr>
            <a:normAutofit/>
          </a:bodyPr>
          <a:lstStyle/>
          <a:p>
            <a:r>
              <a:rPr lang="en-US" sz="4800" dirty="0" smtClean="0"/>
              <a:t>Porn and Children</a:t>
            </a:r>
            <a:endParaRPr lang="en-US" sz="4800" dirty="0"/>
          </a:p>
        </p:txBody>
      </p:sp>
      <p:sp>
        <p:nvSpPr>
          <p:cNvPr id="3" name="Content Placeholder 2"/>
          <p:cNvSpPr>
            <a:spLocks noGrp="1"/>
          </p:cNvSpPr>
          <p:nvPr>
            <p:ph idx="1"/>
          </p:nvPr>
        </p:nvSpPr>
        <p:spPr>
          <a:xfrm>
            <a:off x="0" y="1676400"/>
            <a:ext cx="9144000" cy="5181600"/>
          </a:xfrm>
        </p:spPr>
        <p:txBody>
          <a:bodyPr>
            <a:normAutofit/>
          </a:bodyPr>
          <a:lstStyle/>
          <a:p>
            <a:pPr>
              <a:buNone/>
            </a:pPr>
            <a:r>
              <a:rPr lang="en-TT" sz="3600" dirty="0" smtClean="0"/>
              <a:t>Research also found a </a:t>
            </a:r>
            <a:r>
              <a:rPr lang="en-TT" sz="3600" dirty="0"/>
              <a:t>relationship between porn use and the feeling </a:t>
            </a:r>
            <a:r>
              <a:rPr lang="en-TT" sz="3600" dirty="0" smtClean="0"/>
              <a:t>among teens that </a:t>
            </a:r>
            <a:r>
              <a:rPr lang="en-TT" sz="3600" dirty="0"/>
              <a:t>it wasn't necessary to have affection for people to have sex with them. Boys were much more likely to hold these views than girls, and they tended to hold these attitudes more strongly when they perceived the material as </a:t>
            </a:r>
            <a:r>
              <a:rPr lang="en-TT" sz="3600" dirty="0" smtClean="0"/>
              <a:t>realistic</a:t>
            </a:r>
            <a:endParaRPr lang="en-US" sz="36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75" y="536448"/>
            <a:ext cx="8229600" cy="1066800"/>
          </a:xfrm>
        </p:spPr>
        <p:txBody>
          <a:bodyPr/>
          <a:lstStyle/>
          <a:p>
            <a:r>
              <a:rPr lang="en-US" dirty="0" smtClean="0"/>
              <a:t>Porn and Children</a:t>
            </a:r>
            <a:endParaRPr lang="en-US" dirty="0"/>
          </a:p>
        </p:txBody>
      </p:sp>
      <p:sp>
        <p:nvSpPr>
          <p:cNvPr id="3" name="Content Placeholder 2"/>
          <p:cNvSpPr>
            <a:spLocks noGrp="1"/>
          </p:cNvSpPr>
          <p:nvPr>
            <p:ph idx="1"/>
          </p:nvPr>
        </p:nvSpPr>
        <p:spPr>
          <a:xfrm>
            <a:off x="37474" y="1981200"/>
            <a:ext cx="9106525" cy="4325112"/>
          </a:xfrm>
        </p:spPr>
        <p:txBody>
          <a:bodyPr>
            <a:noAutofit/>
          </a:bodyPr>
          <a:lstStyle/>
          <a:p>
            <a:pPr marL="109728" indent="0">
              <a:buNone/>
            </a:pPr>
            <a:r>
              <a:rPr lang="en-TT" sz="4000" dirty="0" smtClean="0"/>
              <a:t>A </a:t>
            </a:r>
            <a:r>
              <a:rPr lang="en-TT" sz="4000" dirty="0"/>
              <a:t>link </a:t>
            </a:r>
            <a:r>
              <a:rPr lang="en-TT" sz="4000" dirty="0" smtClean="0"/>
              <a:t>was found between </a:t>
            </a:r>
            <a:r>
              <a:rPr lang="en-TT" sz="4000" dirty="0"/>
              <a:t>the type and explicitness of sexual media the teens saw and their tendency to view women as sexual "play things." The more explicit the material viewed, the more likely young people were to see women in </a:t>
            </a:r>
            <a:r>
              <a:rPr lang="en-TT" sz="4000" dirty="0" smtClean="0"/>
              <a:t>these ways</a:t>
            </a:r>
            <a:endParaRPr lang="en-US" sz="4000" dirty="0" smtClean="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38" y="381000"/>
            <a:ext cx="9073738" cy="6924973"/>
          </a:xfrm>
          <a:prstGeom prst="rect">
            <a:avLst/>
          </a:prstGeom>
        </p:spPr>
        <p:txBody>
          <a:bodyPr wrap="square">
            <a:spAutoFit/>
          </a:bodyPr>
          <a:lstStyle/>
          <a:p>
            <a:r>
              <a:rPr lang="en-US" sz="4800" b="1" dirty="0" smtClean="0"/>
              <a:t>Porn and Children</a:t>
            </a:r>
            <a:endParaRPr lang="en-US" sz="4800" b="1" dirty="0" smtClean="0"/>
          </a:p>
          <a:p>
            <a:r>
              <a:rPr lang="en-TT" sz="4400" dirty="0"/>
              <a:t> </a:t>
            </a:r>
          </a:p>
          <a:p>
            <a:r>
              <a:rPr lang="en-TT" sz="4400" dirty="0"/>
              <a:t>• Teenaged Pregnancy: As a result of early sexual activity, which follows the exposure to pornography, teenage girls become more susceptible to unwanted pregnancies. This, in turn, affects their prospect for future success.</a:t>
            </a:r>
          </a:p>
          <a:p>
            <a:endParaRPr lang="en-US" sz="4400" dirty="0" smtClean="0"/>
          </a:p>
        </p:txBody>
      </p:sp>
    </p:spTree>
    <p:extLst>
      <p:ext uri="{BB962C8B-B14F-4D97-AF65-F5344CB8AC3E}">
        <p14:creationId xmlns:p14="http://schemas.microsoft.com/office/powerpoint/2010/main" val="32163259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38" y="381000"/>
            <a:ext cx="9073738" cy="6617196"/>
          </a:xfrm>
          <a:prstGeom prst="rect">
            <a:avLst/>
          </a:prstGeom>
        </p:spPr>
        <p:txBody>
          <a:bodyPr wrap="square">
            <a:spAutoFit/>
          </a:bodyPr>
          <a:lstStyle/>
          <a:p>
            <a:r>
              <a:rPr lang="en-US" sz="4800" b="1" dirty="0" smtClean="0"/>
              <a:t>Porn and Children</a:t>
            </a:r>
            <a:endParaRPr lang="en-US" sz="4800" b="1" dirty="0" smtClean="0"/>
          </a:p>
          <a:p>
            <a:endParaRPr lang="en-TT" sz="2000" dirty="0" smtClean="0"/>
          </a:p>
          <a:p>
            <a:r>
              <a:rPr lang="en-TT" sz="4800" dirty="0" smtClean="0"/>
              <a:t>Pornography </a:t>
            </a:r>
            <a:r>
              <a:rPr lang="en-TT" sz="4800" dirty="0"/>
              <a:t>encourages sexual expression without responsibility. Consequently, children engage in early sexual encounters, which increase their risk of contracting STDs such as HIV/AIDS.</a:t>
            </a:r>
          </a:p>
          <a:p>
            <a:r>
              <a:rPr lang="en-TT" sz="2000" dirty="0"/>
              <a:t> </a:t>
            </a:r>
          </a:p>
        </p:txBody>
      </p:sp>
    </p:spTree>
    <p:extLst>
      <p:ext uri="{BB962C8B-B14F-4D97-AF65-F5344CB8AC3E}">
        <p14:creationId xmlns:p14="http://schemas.microsoft.com/office/powerpoint/2010/main" val="14034592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38" y="381000"/>
            <a:ext cx="9073738" cy="3416320"/>
          </a:xfrm>
          <a:prstGeom prst="rect">
            <a:avLst/>
          </a:prstGeom>
        </p:spPr>
        <p:txBody>
          <a:bodyPr wrap="square">
            <a:spAutoFit/>
          </a:bodyPr>
          <a:lstStyle/>
          <a:p>
            <a:endParaRPr lang="en-US" sz="7200" dirty="0" smtClean="0"/>
          </a:p>
          <a:p>
            <a:r>
              <a:rPr lang="en-US" sz="7200" dirty="0" smtClean="0"/>
              <a:t>What can couples and parents do?</a:t>
            </a:r>
            <a:endParaRPr lang="en-US" sz="7200" dirty="0" smtClean="0"/>
          </a:p>
        </p:txBody>
      </p:sp>
    </p:spTree>
    <p:extLst>
      <p:ext uri="{BB962C8B-B14F-4D97-AF65-F5344CB8AC3E}">
        <p14:creationId xmlns:p14="http://schemas.microsoft.com/office/powerpoint/2010/main" val="2056947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381000"/>
            <a:ext cx="9144000" cy="6348984"/>
          </a:xfrm>
        </p:spPr>
        <p:txBody>
          <a:bodyPr>
            <a:normAutofit/>
          </a:bodyPr>
          <a:lstStyle/>
          <a:p>
            <a:endParaRPr lang="en-US" dirty="0" smtClean="0"/>
          </a:p>
          <a:p>
            <a:endParaRPr lang="en-US" dirty="0" smtClean="0"/>
          </a:p>
          <a:p>
            <a:endParaRPr lang="en-US" dirty="0" smtClean="0"/>
          </a:p>
          <a:p>
            <a:endParaRPr lang="en-US" dirty="0" smtClean="0"/>
          </a:p>
          <a:p>
            <a:pPr marL="109728" indent="0">
              <a:buNone/>
            </a:pPr>
            <a:r>
              <a:rPr lang="en-TT" sz="6000" dirty="0" smtClean="0"/>
              <a:t>Our Cultural Context</a:t>
            </a:r>
          </a:p>
        </p:txBody>
      </p:sp>
      <p:sp>
        <p:nvSpPr>
          <p:cNvPr id="4" name="Footer Placeholder 3"/>
          <p:cNvSpPr>
            <a:spLocks noGrp="1"/>
          </p:cNvSpPr>
          <p:nvPr>
            <p:ph type="ftr" sz="quarter" idx="11"/>
          </p:nvPr>
        </p:nvSpPr>
        <p:spPr>
          <a:xfrm>
            <a:off x="5257800" y="612648"/>
            <a:ext cx="1447800" cy="457200"/>
          </a:xfrm>
        </p:spPr>
        <p:txBody>
          <a:bodyPr/>
          <a:lstStyle/>
          <a:p>
            <a:pPr algn="l"/>
            <a:endParaRPr lang="en-US" sz="1000" dirty="0"/>
          </a:p>
        </p:txBody>
      </p:sp>
    </p:spTree>
    <p:extLst>
      <p:ext uri="{BB962C8B-B14F-4D97-AF65-F5344CB8AC3E}">
        <p14:creationId xmlns:p14="http://schemas.microsoft.com/office/powerpoint/2010/main" val="2929917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12648"/>
            <a:ext cx="8153400" cy="457200"/>
          </a:xfrm>
        </p:spPr>
        <p:txBody>
          <a:bodyPr>
            <a:normAutofit fontScale="90000"/>
          </a:bodyPr>
          <a:lstStyle/>
          <a:p>
            <a:r>
              <a:rPr lang="en-US" dirty="0" smtClean="0"/>
              <a:t>Cultural Context</a:t>
            </a:r>
            <a:endParaRPr lang="en-US" dirty="0"/>
          </a:p>
        </p:txBody>
      </p:sp>
      <p:sp>
        <p:nvSpPr>
          <p:cNvPr id="3" name="Content Placeholder 2"/>
          <p:cNvSpPr>
            <a:spLocks noGrp="1"/>
          </p:cNvSpPr>
          <p:nvPr>
            <p:ph idx="1"/>
          </p:nvPr>
        </p:nvSpPr>
        <p:spPr>
          <a:xfrm>
            <a:off x="0" y="1295400"/>
            <a:ext cx="8534400" cy="5205984"/>
          </a:xfrm>
        </p:spPr>
        <p:txBody>
          <a:bodyPr/>
          <a:lstStyle/>
          <a:p>
            <a:r>
              <a:rPr lang="en-US" sz="6000" dirty="0" smtClean="0"/>
              <a:t>View of Marriage</a:t>
            </a:r>
          </a:p>
          <a:p>
            <a:r>
              <a:rPr lang="en-US" sz="6000" dirty="0" smtClean="0"/>
              <a:t>High Divorce Rate</a:t>
            </a:r>
          </a:p>
          <a:p>
            <a:r>
              <a:rPr lang="en-US" sz="6000" dirty="0" smtClean="0"/>
              <a:t>Local Music</a:t>
            </a:r>
          </a:p>
          <a:p>
            <a:r>
              <a:rPr lang="en-US" sz="6000" dirty="0" smtClean="0"/>
              <a:t>Carnival</a:t>
            </a:r>
          </a:p>
          <a:p>
            <a:r>
              <a:rPr lang="en-US" sz="6000" dirty="0" smtClean="0"/>
              <a:t>High use of porn</a:t>
            </a:r>
          </a:p>
          <a:p>
            <a:endParaRPr lang="en-US" sz="6000" dirty="0"/>
          </a:p>
        </p:txBody>
      </p:sp>
      <p:sp>
        <p:nvSpPr>
          <p:cNvPr id="4" name="Footer Placeholder 3"/>
          <p:cNvSpPr>
            <a:spLocks noGrp="1"/>
          </p:cNvSpPr>
          <p:nvPr>
            <p:ph type="ftr" sz="quarter" idx="11"/>
          </p:nvPr>
        </p:nvSpPr>
        <p:spPr>
          <a:xfrm>
            <a:off x="5257800" y="612648"/>
            <a:ext cx="1447800" cy="457200"/>
          </a:xfrm>
        </p:spPr>
        <p:txBody>
          <a:bodyPr/>
          <a:lstStyle/>
          <a:p>
            <a:pPr algn="l"/>
            <a:endParaRPr lang="en-US" sz="1000" dirty="0"/>
          </a:p>
        </p:txBody>
      </p:sp>
    </p:spTree>
    <p:extLst>
      <p:ext uri="{BB962C8B-B14F-4D97-AF65-F5344CB8AC3E}">
        <p14:creationId xmlns:p14="http://schemas.microsoft.com/office/powerpoint/2010/main" val="3528534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371600"/>
          </a:xfrm>
        </p:spPr>
        <p:txBody>
          <a:bodyPr>
            <a:noAutofit/>
          </a:bodyPr>
          <a:lstStyle/>
          <a:p>
            <a:r>
              <a:rPr lang="en-US" b="1" dirty="0" smtClean="0"/>
              <a:t/>
            </a:r>
            <a:br>
              <a:rPr lang="en-US" b="1" dirty="0" smtClean="0"/>
            </a:br>
            <a:r>
              <a:rPr lang="en-US" b="1" dirty="0" smtClean="0"/>
              <a:t>Definition: </a:t>
            </a:r>
            <a:r>
              <a:rPr lang="en-US" b="1" dirty="0" smtClean="0"/>
              <a:t>Pornography</a:t>
            </a:r>
            <a:r>
              <a:rPr lang="en-US" b="1" dirty="0" smtClean="0"/>
              <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a:xfrm>
            <a:off x="-76200" y="1447800"/>
            <a:ext cx="9220200" cy="5410200"/>
          </a:xfrm>
        </p:spPr>
        <p:txBody>
          <a:bodyPr>
            <a:normAutofit/>
          </a:bodyPr>
          <a:lstStyle/>
          <a:p>
            <a:pPr>
              <a:buNone/>
            </a:pPr>
            <a:endParaRPr lang="en-US" sz="4000" dirty="0" smtClean="0"/>
          </a:p>
          <a:p>
            <a:pPr>
              <a:buNone/>
            </a:pPr>
            <a:r>
              <a:rPr lang="en-US" sz="1600" dirty="0" smtClean="0"/>
              <a:t>	</a:t>
            </a:r>
            <a:r>
              <a:rPr lang="en-TT" sz="4400" dirty="0"/>
              <a:t>P</a:t>
            </a:r>
            <a:r>
              <a:rPr lang="en-TT" sz="4400" dirty="0" smtClean="0"/>
              <a:t>rinted </a:t>
            </a:r>
            <a:r>
              <a:rPr lang="en-TT" sz="4400" dirty="0"/>
              <a:t>or visual material containing the explicit description or display of sexual organs or activity, intended to stimulate sexual excitement.</a:t>
            </a:r>
            <a:r>
              <a:rPr lang="en-US" sz="1600" dirty="0" smtClean="0"/>
              <a:t>			</a:t>
            </a:r>
            <a:endParaRPr lang="en-US" sz="1600" dirty="0"/>
          </a:p>
        </p:txBody>
      </p:sp>
      <p:sp>
        <p:nvSpPr>
          <p:cNvPr id="4" name="Footer Placeholder 3"/>
          <p:cNvSpPr>
            <a:spLocks noGrp="1"/>
          </p:cNvSpPr>
          <p:nvPr>
            <p:ph type="ftr" sz="quarter" idx="11"/>
          </p:nvPr>
        </p:nvSpPr>
        <p:spPr/>
        <p:txBody>
          <a:bodyPr/>
          <a:lstStyle/>
          <a:p>
            <a:endParaRPr lang="en-US" dirty="0"/>
          </a:p>
        </p:txBody>
      </p:sp>
      <p:sp>
        <p:nvSpPr>
          <p:cNvPr id="5" name="Rectangle 4"/>
          <p:cNvSpPr/>
          <p:nvPr/>
        </p:nvSpPr>
        <p:spPr>
          <a:xfrm>
            <a:off x="2286000" y="1805543"/>
            <a:ext cx="4495800" cy="477054"/>
          </a:xfrm>
          <a:prstGeom prst="rect">
            <a:avLst/>
          </a:prstGeom>
        </p:spPr>
        <p:txBody>
          <a:bodyPr wrap="square">
            <a:spAutoFit/>
          </a:bodyPr>
          <a:lstStyle/>
          <a:p>
            <a:pPr algn="ctr">
              <a:lnSpc>
                <a:spcPts val="3000"/>
              </a:lnSpc>
              <a:spcBef>
                <a:spcPts val="750"/>
              </a:spcBef>
              <a:spcAft>
                <a:spcPts val="750"/>
              </a:spcAft>
            </a:pPr>
            <a:r>
              <a:rPr lang="en-TT" sz="4400" b="1" dirty="0">
                <a:solidFill>
                  <a:srgbClr val="003366"/>
                </a:solidFill>
                <a:latin typeface="Helvetica" panose="020B0604020202020204" pitchFamily="34" charset="0"/>
                <a:ea typeface="Times New Roman" panose="02020603050405020304" pitchFamily="18" charset="0"/>
                <a:cs typeface="Times New Roman" panose="02020603050405020304" pitchFamily="18" charset="0"/>
              </a:rPr>
              <a:t> </a:t>
            </a:r>
            <a:endParaRPr lang="en-TT"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167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371600"/>
          </a:xfrm>
        </p:spPr>
        <p:txBody>
          <a:bodyPr>
            <a:noAutofit/>
          </a:bodyPr>
          <a:lstStyle/>
          <a:p>
            <a:r>
              <a:rPr lang="en-US" b="1" dirty="0" smtClean="0"/>
              <a:t/>
            </a:r>
            <a:br>
              <a:rPr lang="en-US" b="1" dirty="0" smtClean="0"/>
            </a:br>
            <a:r>
              <a:rPr lang="en-US" b="1" dirty="0" smtClean="0"/>
              <a:t>Definition: </a:t>
            </a:r>
            <a:r>
              <a:rPr lang="en-US" b="1" dirty="0" smtClean="0"/>
              <a:t>Pornography</a:t>
            </a:r>
            <a:r>
              <a:rPr lang="en-US" b="1" dirty="0" smtClean="0"/>
              <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a:xfrm>
            <a:off x="-76200" y="1447800"/>
            <a:ext cx="9220200" cy="5410200"/>
          </a:xfrm>
        </p:spPr>
        <p:txBody>
          <a:bodyPr>
            <a:normAutofit/>
          </a:bodyPr>
          <a:lstStyle/>
          <a:p>
            <a:pPr>
              <a:buNone/>
            </a:pPr>
            <a:endParaRPr lang="en-US" sz="4000" dirty="0" smtClean="0"/>
          </a:p>
          <a:p>
            <a:pPr>
              <a:buNone/>
            </a:pPr>
            <a:r>
              <a:rPr lang="en-US" sz="1600" dirty="0" smtClean="0"/>
              <a:t>	</a:t>
            </a:r>
            <a:endParaRPr lang="en-US" sz="1600" dirty="0" smtClean="0"/>
          </a:p>
          <a:p>
            <a:pPr>
              <a:buNone/>
            </a:pPr>
            <a:endParaRPr lang="en-US" sz="1600" dirty="0"/>
          </a:p>
          <a:p>
            <a:pPr>
              <a:buNone/>
            </a:pPr>
            <a:endParaRPr lang="en-US" sz="1600" dirty="0" smtClean="0"/>
          </a:p>
          <a:p>
            <a:pPr>
              <a:buNone/>
            </a:pPr>
            <a:endParaRPr lang="en-US" sz="1600" dirty="0"/>
          </a:p>
          <a:p>
            <a:pPr>
              <a:buNone/>
            </a:pPr>
            <a:endParaRPr lang="en-US" sz="1600" dirty="0" smtClean="0"/>
          </a:p>
          <a:p>
            <a:pPr>
              <a:buNone/>
            </a:pPr>
            <a:r>
              <a:rPr lang="en-US" sz="1600" dirty="0" smtClean="0"/>
              <a:t>	</a:t>
            </a:r>
            <a:endParaRPr lang="en-US" sz="1600" dirty="0"/>
          </a:p>
        </p:txBody>
      </p:sp>
      <p:sp>
        <p:nvSpPr>
          <p:cNvPr id="4" name="Footer Placeholder 3"/>
          <p:cNvSpPr>
            <a:spLocks noGrp="1"/>
          </p:cNvSpPr>
          <p:nvPr>
            <p:ph type="ftr" sz="quarter" idx="11"/>
          </p:nvPr>
        </p:nvSpPr>
        <p:spPr/>
        <p:txBody>
          <a:bodyPr/>
          <a:lstStyle/>
          <a:p>
            <a:endParaRPr lang="en-US" dirty="0"/>
          </a:p>
        </p:txBody>
      </p:sp>
      <p:sp>
        <p:nvSpPr>
          <p:cNvPr id="5" name="Rectangle 4"/>
          <p:cNvSpPr/>
          <p:nvPr/>
        </p:nvSpPr>
        <p:spPr>
          <a:xfrm>
            <a:off x="0" y="1828799"/>
            <a:ext cx="8991600" cy="4531369"/>
          </a:xfrm>
          <a:prstGeom prst="rect">
            <a:avLst/>
          </a:prstGeom>
        </p:spPr>
        <p:txBody>
          <a:bodyPr wrap="square">
            <a:spAutoFit/>
          </a:bodyPr>
          <a:lstStyle/>
          <a:p>
            <a:pPr algn="ctr">
              <a:lnSpc>
                <a:spcPts val="3000"/>
              </a:lnSpc>
              <a:spcBef>
                <a:spcPts val="750"/>
              </a:spcBef>
              <a:spcAft>
                <a:spcPts val="750"/>
              </a:spcAft>
            </a:pPr>
            <a:r>
              <a:rPr lang="en-TT" sz="4400" b="1" dirty="0">
                <a:solidFill>
                  <a:srgbClr val="003366"/>
                </a:solidFill>
                <a:latin typeface="Helvetica" panose="020B0604020202020204" pitchFamily="34" charset="0"/>
                <a:ea typeface="Times New Roman" panose="02020603050405020304" pitchFamily="18" charset="0"/>
                <a:cs typeface="Times New Roman" panose="02020603050405020304" pitchFamily="18" charset="0"/>
              </a:rPr>
              <a:t> </a:t>
            </a:r>
            <a:endParaRPr lang="en-TT"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en-TT" sz="48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Pornography is a visual representation of sexuality which distorts an individual's concept of the nature of conjugal relations. </a:t>
            </a:r>
            <a:endParaRPr lang="en-TT" sz="4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280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93" y="1752600"/>
            <a:ext cx="9144000" cy="4343400"/>
          </a:xfrm>
        </p:spPr>
        <p:txBody>
          <a:bodyPr>
            <a:normAutofit/>
          </a:bodyPr>
          <a:lstStyle/>
          <a:p>
            <a:pPr lvl="0"/>
            <a:r>
              <a:rPr lang="en-US" sz="5400" dirty="0" smtClean="0"/>
              <a:t>The Psychological Effects of Pornography on the Individual Adult</a:t>
            </a:r>
            <a:br>
              <a:rPr lang="en-US" sz="5400" dirty="0" smtClean="0"/>
            </a:br>
            <a:endParaRPr lang="en-US" sz="5400" dirty="0"/>
          </a:p>
        </p:txBody>
      </p:sp>
      <p:sp>
        <p:nvSpPr>
          <p:cNvPr id="3" name="Footer Placeholder 2"/>
          <p:cNvSpPr>
            <a:spLocks noGrp="1"/>
          </p:cNvSpPr>
          <p:nvPr>
            <p:ph type="ftr" sz="quarter" idx="11"/>
          </p:nvPr>
        </p:nvSpPr>
        <p:spPr>
          <a:xfrm>
            <a:off x="5257800" y="612648"/>
            <a:ext cx="1600200" cy="457200"/>
          </a:xfrm>
        </p:spPr>
        <p:txBody>
          <a:bodyPr/>
          <a:lstStyle/>
          <a:p>
            <a:pPr algn="l"/>
            <a:endParaRPr lang="en-US" sz="1000" dirty="0"/>
          </a:p>
        </p:txBody>
      </p:sp>
    </p:spTree>
    <p:extLst>
      <p:ext uri="{BB962C8B-B14F-4D97-AF65-F5344CB8AC3E}">
        <p14:creationId xmlns:p14="http://schemas.microsoft.com/office/powerpoint/2010/main" val="1589392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914400"/>
            <a:ext cx="9144000" cy="5791199"/>
          </a:xfrm>
        </p:spPr>
        <p:txBody>
          <a:bodyPr>
            <a:normAutofit fontScale="90000"/>
          </a:bodyPr>
          <a:lstStyle/>
          <a:p>
            <a:pPr lvl="0"/>
            <a:r>
              <a:rPr lang="en-US" sz="5400" dirty="0" smtClean="0"/>
              <a:t>Porn and the Individual Adult</a:t>
            </a:r>
            <a:br>
              <a:rPr lang="en-US" sz="5400" dirty="0" smtClean="0"/>
            </a:br>
            <a:r>
              <a:rPr lang="en-US" sz="5400" dirty="0" smtClean="0"/>
              <a:t/>
            </a:r>
            <a:br>
              <a:rPr lang="en-US" sz="5400" dirty="0" smtClean="0"/>
            </a:br>
            <a:r>
              <a:rPr lang="en-TT" sz="4400" dirty="0" smtClean="0"/>
              <a:t>Pornography </a:t>
            </a:r>
            <a:r>
              <a:rPr lang="en-TT" sz="4400" dirty="0"/>
              <a:t>is </a:t>
            </a:r>
            <a:r>
              <a:rPr lang="en-TT" sz="4400" dirty="0" smtClean="0"/>
              <a:t>addictive. Users </a:t>
            </a:r>
            <a:r>
              <a:rPr lang="en-TT" sz="4400" dirty="0"/>
              <a:t>tend to become desensitized to the type of </a:t>
            </a:r>
            <a:r>
              <a:rPr lang="en-TT" sz="4400" dirty="0" err="1"/>
              <a:t>pornorgraphy</a:t>
            </a:r>
            <a:r>
              <a:rPr lang="en-TT" sz="4400" dirty="0"/>
              <a:t> they use, become bored with it, and then seek more perverse forms of pornography.</a:t>
            </a:r>
            <a:br>
              <a:rPr lang="en-TT" sz="4400" dirty="0"/>
            </a:br>
            <a:endParaRPr lang="en-US" sz="4400" dirty="0"/>
          </a:p>
        </p:txBody>
      </p:sp>
      <p:sp>
        <p:nvSpPr>
          <p:cNvPr id="3" name="Footer Placeholder 2"/>
          <p:cNvSpPr>
            <a:spLocks noGrp="1"/>
          </p:cNvSpPr>
          <p:nvPr>
            <p:ph type="ftr" sz="quarter" idx="11"/>
          </p:nvPr>
        </p:nvSpPr>
        <p:spPr>
          <a:xfrm>
            <a:off x="5257800" y="612648"/>
            <a:ext cx="1600200" cy="457200"/>
          </a:xfrm>
        </p:spPr>
        <p:txBody>
          <a:bodyPr/>
          <a:lstStyle/>
          <a:p>
            <a:pPr algn="l"/>
            <a:endParaRPr lang="en-US" sz="1000" dirty="0"/>
          </a:p>
        </p:txBody>
      </p:sp>
    </p:spTree>
    <p:extLst>
      <p:ext uri="{BB962C8B-B14F-4D97-AF65-F5344CB8AC3E}">
        <p14:creationId xmlns:p14="http://schemas.microsoft.com/office/powerpoint/2010/main" val="1355990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914400"/>
            <a:ext cx="9144000" cy="5791199"/>
          </a:xfrm>
        </p:spPr>
        <p:txBody>
          <a:bodyPr>
            <a:normAutofit fontScale="90000"/>
          </a:bodyPr>
          <a:lstStyle/>
          <a:p>
            <a:pPr lvl="0"/>
            <a:r>
              <a:rPr lang="en-US" sz="5400" dirty="0" smtClean="0"/>
              <a:t>Porn and the Individual Adult</a:t>
            </a:r>
            <a:br>
              <a:rPr lang="en-US" sz="5400" dirty="0" smtClean="0"/>
            </a:br>
            <a:r>
              <a:rPr lang="en-US" sz="5400" dirty="0" smtClean="0"/>
              <a:t/>
            </a:r>
            <a:br>
              <a:rPr lang="en-US" sz="5400" dirty="0" smtClean="0"/>
            </a:br>
            <a:r>
              <a:rPr lang="en-TT" sz="4400" dirty="0" smtClean="0"/>
              <a:t>Pornography </a:t>
            </a:r>
            <a:r>
              <a:rPr lang="en-TT" sz="4400" dirty="0"/>
              <a:t>is </a:t>
            </a:r>
            <a:r>
              <a:rPr lang="en-TT" sz="4400" dirty="0" smtClean="0"/>
              <a:t>addictive. Users </a:t>
            </a:r>
            <a:r>
              <a:rPr lang="en-TT" sz="4400" dirty="0"/>
              <a:t>tend to become desensitized to the type of </a:t>
            </a:r>
            <a:r>
              <a:rPr lang="en-TT" sz="4400" dirty="0" err="1"/>
              <a:t>pornorgraphy</a:t>
            </a:r>
            <a:r>
              <a:rPr lang="en-TT" sz="4400" dirty="0"/>
              <a:t> they use, become bored with it, and then seek more perverse forms of pornography.</a:t>
            </a:r>
            <a:br>
              <a:rPr lang="en-TT" sz="4400" dirty="0"/>
            </a:br>
            <a:endParaRPr lang="en-US" sz="4400" dirty="0"/>
          </a:p>
        </p:txBody>
      </p:sp>
      <p:sp>
        <p:nvSpPr>
          <p:cNvPr id="3" name="Footer Placeholder 2"/>
          <p:cNvSpPr>
            <a:spLocks noGrp="1"/>
          </p:cNvSpPr>
          <p:nvPr>
            <p:ph type="ftr" sz="quarter" idx="11"/>
          </p:nvPr>
        </p:nvSpPr>
        <p:spPr>
          <a:xfrm>
            <a:off x="5257800" y="612648"/>
            <a:ext cx="1600200" cy="457200"/>
          </a:xfrm>
        </p:spPr>
        <p:txBody>
          <a:bodyPr/>
          <a:lstStyle/>
          <a:p>
            <a:pPr algn="l"/>
            <a:endParaRPr lang="en-US" sz="1000" dirty="0"/>
          </a:p>
        </p:txBody>
      </p:sp>
    </p:spTree>
    <p:extLst>
      <p:ext uri="{BB962C8B-B14F-4D97-AF65-F5344CB8AC3E}">
        <p14:creationId xmlns:p14="http://schemas.microsoft.com/office/powerpoint/2010/main" val="5421429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2314</TotalTime>
  <Words>414</Words>
  <Application>Microsoft Office PowerPoint</Application>
  <PresentationFormat>On-screen Show (4:3)</PresentationFormat>
  <Paragraphs>77</Paragraphs>
  <Slides>27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Calibri</vt:lpstr>
      <vt:lpstr>Georgia</vt:lpstr>
      <vt:lpstr>Helvetica</vt:lpstr>
      <vt:lpstr>Times New Roman</vt:lpstr>
      <vt:lpstr>Trebuchet MS</vt:lpstr>
      <vt:lpstr>Wingdings 2</vt:lpstr>
      <vt:lpstr>Urban</vt:lpstr>
      <vt:lpstr>  National Conversation on Pornography  Psychological Effects on Children and the Family  October 15, 2016 </vt:lpstr>
      <vt:lpstr>PowerPoint Presentation</vt:lpstr>
      <vt:lpstr>PowerPoint Presentation</vt:lpstr>
      <vt:lpstr>Cultural Context</vt:lpstr>
      <vt:lpstr> Definition: Pornography  </vt:lpstr>
      <vt:lpstr> Definition: Pornography  </vt:lpstr>
      <vt:lpstr>The Psychological Effects of Pornography on the Individual Adult </vt:lpstr>
      <vt:lpstr>Porn and the Individual Adult  Pornography is addictive. Users tend to become desensitized to the type of pornorgraphy they use, become bored with it, and then seek more perverse forms of pornography. </vt:lpstr>
      <vt:lpstr>Porn and the Individual Adult  Pornography is addictive. Users tend to become desensitized to the type of pornorgraphy they use, become bored with it, and then seek more perverse forms of pornography. </vt:lpstr>
      <vt:lpstr>Porn and the Individual Adult  Men who view pornography regularly have a higher tolerance for abnormal sexuality, including rape, sexual aggression, and sexual promiscuity. </vt:lpstr>
      <vt:lpstr>Porn and the Individual Adult  Prolonged consumption of pornography by men produces stronger notions of women as commodities or as "sex objects." </vt:lpstr>
      <vt:lpstr>Porn and the Individual Adult  Child-sex offenders are more likely to view pornography regularly or to be involved in its distribution. </vt:lpstr>
      <vt:lpstr>The Psychological Effects of Pornography on Marriage </vt:lpstr>
      <vt:lpstr>Porn and Marriage  Passion  Intimacy Commitment  </vt:lpstr>
      <vt:lpstr>Porn Effects on Marriage 1. Alters sexual attitudes and behaviour   Married men who are involved in pornography feel less satisfied with their conjugal relations and less emotionally attached to their wives. Wives notice and are usually upset by the difference. </vt:lpstr>
      <vt:lpstr>Porn and Marriage  Pornography use is a pathway to infidelity and divorce, and is frequently a major factor in these family disasters.   </vt:lpstr>
      <vt:lpstr> Porn and Marriage  Can lead to sexual addiction.  Among couples affected by one spouse's addiction, two-thirds experience a loss of interest in sexual intercourse. </vt:lpstr>
      <vt:lpstr>Pornography and Children</vt:lpstr>
      <vt:lpstr>Porn and Children</vt:lpstr>
      <vt:lpstr>Porn and Children</vt:lpstr>
      <vt:lpstr>Porn and Children</vt:lpstr>
      <vt:lpstr>Porn and Children</vt:lpstr>
      <vt:lpstr>Porn and Children</vt:lpstr>
      <vt:lpstr>Porn and Children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Gender based Violence:</dc:title>
  <dc:creator>DDouglas</dc:creator>
  <cp:lastModifiedBy>Dianne Douglas</cp:lastModifiedBy>
  <cp:revision>105</cp:revision>
  <dcterms:created xsi:type="dcterms:W3CDTF">2011-11-10T16:53:55Z</dcterms:created>
  <dcterms:modified xsi:type="dcterms:W3CDTF">2016-10-15T16:13:04Z</dcterms:modified>
</cp:coreProperties>
</file>