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6" r:id="rId1"/>
  </p:sldMasterIdLst>
  <p:sldIdLst>
    <p:sldId id="256" r:id="rId2"/>
    <p:sldId id="276" r:id="rId3"/>
    <p:sldId id="275" r:id="rId4"/>
    <p:sldId id="274" r:id="rId5"/>
    <p:sldId id="273" r:id="rId6"/>
    <p:sldId id="264" r:id="rId7"/>
    <p:sldId id="265" r:id="rId8"/>
    <p:sldId id="272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624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B16FE-A8E4-E44C-9CF3-DDA5145CC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Vertical Title 6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9F95C-A793-7746-9C1B-86291092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95698-B919-C642-9725-50476AC8BFD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COSE_logo_abreviated_rev_noWe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82" y="5205415"/>
            <a:ext cx="1164035" cy="18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374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16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Winning the Fight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gainst Pornography in the U.S.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084" y="6305420"/>
            <a:ext cx="8054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EFEFE"/>
                </a:solidFill>
              </a:rPr>
              <a:t>Dawn Hawkins, Vice President &amp; Executive Director, National Center on Sexual Exploitation</a:t>
            </a:r>
            <a:endParaRPr lang="en-US" sz="1400" dirty="0">
              <a:solidFill>
                <a:srgbClr val="FEFEFE"/>
              </a:solidFill>
            </a:endParaRPr>
          </a:p>
        </p:txBody>
      </p:sp>
      <p:pic>
        <p:nvPicPr>
          <p:cNvPr id="3" name="Picture 2" descr="MIM_header_1600x500_be_a_part_gr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766"/>
            <a:ext cx="914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75"/>
            <a:ext cx="5925513" cy="1162050"/>
          </a:xfrm>
        </p:spPr>
        <p:txBody>
          <a:bodyPr>
            <a:noAutofit/>
          </a:bodyPr>
          <a:lstStyle/>
          <a:p>
            <a:r>
              <a:rPr lang="en-US" sz="4000" dirty="0" smtClean="0"/>
              <a:t>VICTORY: Hotel Industry</a:t>
            </a:r>
            <a:endParaRPr lang="en-US" sz="4000" dirty="0"/>
          </a:p>
        </p:txBody>
      </p:sp>
      <p:pic>
        <p:nvPicPr>
          <p:cNvPr id="5" name="Content Placeholder 4" descr="Logo-Sub-Web-600x600-R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52" b="-7252"/>
          <a:stretch>
            <a:fillRect/>
          </a:stretch>
        </p:blipFill>
        <p:spPr>
          <a:xfrm>
            <a:off x="5916471" y="1784325"/>
            <a:ext cx="2807785" cy="32150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5298496" cy="46910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1" dirty="0" smtClean="0">
                <a:solidFill>
                  <a:srgbClr val="FEFEFE"/>
                </a:solidFill>
              </a:rPr>
              <a:t>2011-2015 - Marriott </a:t>
            </a:r>
            <a:r>
              <a:rPr lang="en-US" b="1" dirty="0">
                <a:solidFill>
                  <a:srgbClr val="FEFEFE"/>
                </a:solidFill>
              </a:rPr>
              <a:t>commented that the decision is strictly based on economics: In-room porn profits have steadily declined because the porn industry has moved </a:t>
            </a:r>
            <a:r>
              <a:rPr lang="en-US" b="1" dirty="0" smtClean="0">
                <a:solidFill>
                  <a:srgbClr val="FEFEFE"/>
                </a:solidFill>
              </a:rPr>
              <a:t>online.</a:t>
            </a:r>
            <a:endParaRPr lang="en-US" b="1" dirty="0">
              <a:solidFill>
                <a:srgbClr val="FEFEFE"/>
              </a:solidFill>
            </a:endParaRPr>
          </a:p>
          <a:p>
            <a:r>
              <a:rPr lang="en-US" b="1" dirty="0">
                <a:solidFill>
                  <a:srgbClr val="FEFEFE"/>
                </a:solidFill>
              </a:rPr>
              <a:t> </a:t>
            </a:r>
          </a:p>
          <a:p>
            <a:pPr fontAlgn="base"/>
            <a:r>
              <a:rPr lang="en-US" b="1" dirty="0" smtClean="0">
                <a:solidFill>
                  <a:srgbClr val="FEFEFE"/>
                </a:solidFill>
              </a:rPr>
              <a:t>2015 - A </a:t>
            </a:r>
            <a:r>
              <a:rPr lang="en-US" b="1" dirty="0">
                <a:solidFill>
                  <a:srgbClr val="FEFEFE"/>
                </a:solidFill>
              </a:rPr>
              <a:t>statement from Hilton Worldwide said: “We are making immediate changes to our global brand standards to eliminate adult video-on-demand entertainment in all our hotels </a:t>
            </a:r>
            <a:r>
              <a:rPr lang="en-US" b="1" dirty="0" smtClean="0">
                <a:solidFill>
                  <a:srgbClr val="FEFEFE"/>
                </a:solidFill>
              </a:rPr>
              <a:t>worldwide</a:t>
            </a:r>
            <a:r>
              <a:rPr lang="is-IS" b="1" dirty="0" smtClean="0">
                <a:solidFill>
                  <a:srgbClr val="FEFEFE"/>
                </a:solidFill>
              </a:rPr>
              <a:t>…</a:t>
            </a:r>
            <a:r>
              <a:rPr lang="en-US" b="1" dirty="0" smtClean="0">
                <a:solidFill>
                  <a:srgbClr val="FEFEFE"/>
                </a:solidFill>
              </a:rPr>
              <a:t>we </a:t>
            </a:r>
            <a:r>
              <a:rPr lang="en-US" b="1" dirty="0">
                <a:solidFill>
                  <a:srgbClr val="FEFEFE"/>
                </a:solidFill>
              </a:rPr>
              <a:t>have listened carefully to our customers and have determined that adult video-on-demand entertainment is not in keeping with our company’s vision and goals moving forward.”</a:t>
            </a:r>
          </a:p>
          <a:p>
            <a:r>
              <a:rPr lang="en-US" b="1" dirty="0">
                <a:solidFill>
                  <a:srgbClr val="FEFEFE"/>
                </a:solidFill>
              </a:rPr>
              <a:t> </a:t>
            </a:r>
          </a:p>
          <a:p>
            <a:r>
              <a:rPr lang="en-US" b="1" dirty="0" smtClean="0">
                <a:solidFill>
                  <a:srgbClr val="FEFEFE"/>
                </a:solidFill>
              </a:rPr>
              <a:t>2016 - IHG </a:t>
            </a:r>
            <a:r>
              <a:rPr lang="en-US" b="1" dirty="0">
                <a:solidFill>
                  <a:srgbClr val="FEFEFE"/>
                </a:solidFill>
              </a:rPr>
              <a:t>Spokespersons stated: “Through our discussions with NCOSE, we were able to identify ways to better assess and strengthen our compliance standard prohibiting the airing of NC-17 content or equivalent, which includes increased communications to hotels and rigorous audits. This further bolsters dialogue we have had for several years with numerous governmental and non-governmental organizations on a range of initiatives designed to safeguard human dignity—from supply chain protocols and human rights to sexual exploitation.”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2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275"/>
            <a:ext cx="6343524" cy="1162050"/>
          </a:xfrm>
        </p:spPr>
        <p:txBody>
          <a:bodyPr>
            <a:noAutofit/>
          </a:bodyPr>
          <a:lstStyle/>
          <a:p>
            <a:r>
              <a:rPr lang="en-US" sz="4000" dirty="0" smtClean="0"/>
              <a:t>VICTORY: U.S. Military</a:t>
            </a:r>
            <a:endParaRPr lang="en-US" sz="4000" dirty="0"/>
          </a:p>
        </p:txBody>
      </p:sp>
      <p:pic>
        <p:nvPicPr>
          <p:cNvPr id="5" name="Content Placeholder 4" descr="Pentagonwatch_1000x4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13" b="-64713"/>
          <a:stretch>
            <a:fillRect/>
          </a:stretch>
        </p:blipFill>
        <p:spPr>
          <a:xfrm>
            <a:off x="3575050" y="888775"/>
            <a:ext cx="5111750" cy="46910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EFEFE"/>
                </a:solidFill>
              </a:rPr>
              <a:t>U.S. Army and Air Force stopped selling pornography in all base exchanges</a:t>
            </a:r>
          </a:p>
          <a:p>
            <a:endParaRPr lang="en-US" sz="2000" dirty="0">
              <a:solidFill>
                <a:srgbClr val="FEFEFE"/>
              </a:solidFill>
            </a:endParaRPr>
          </a:p>
          <a:p>
            <a:r>
              <a:rPr lang="en-US" sz="2000" dirty="0" smtClean="0">
                <a:solidFill>
                  <a:srgbClr val="FEFEFE"/>
                </a:solidFill>
              </a:rPr>
              <a:t>Frequent searches ordered to ensure that all pornographic and sexually explicit and objectionable content is removed from public and work spaces</a:t>
            </a:r>
          </a:p>
          <a:p>
            <a:endParaRPr lang="en-US" sz="2000" dirty="0">
              <a:solidFill>
                <a:srgbClr val="FEFEFE"/>
              </a:solidFill>
            </a:endParaRPr>
          </a:p>
          <a:p>
            <a:r>
              <a:rPr lang="en-US" sz="2000" dirty="0" smtClean="0">
                <a:solidFill>
                  <a:srgbClr val="FEFEFE"/>
                </a:solidFill>
              </a:rPr>
              <a:t>More military bases filtering Internet access to prohibit pornography access</a:t>
            </a:r>
            <a:endParaRPr lang="en-US" sz="20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3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932" y="1122387"/>
            <a:ext cx="7772400" cy="1500187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>
                <a:solidFill>
                  <a:srgbClr val="FEFEFE"/>
                </a:solidFill>
              </a:rPr>
              <a:t>"The world will not be destroyed by those who do evil, but by those who watch them without doing anything." - Albert Einstein </a:t>
            </a:r>
          </a:p>
          <a:p>
            <a:endParaRPr lang="en-US" dirty="0"/>
          </a:p>
        </p:txBody>
      </p:sp>
      <p:pic>
        <p:nvPicPr>
          <p:cNvPr id="4" name="Picture Placeholder 8" descr="87520674b8f821a4da157315d940af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026244" y="2619411"/>
            <a:ext cx="5079950" cy="38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ltion_1600webheaders_2016-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73"/>
            <a:ext cx="9144000" cy="2863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100" y="3739937"/>
            <a:ext cx="4227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Child advocacy and Internet safety leaders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Pro-family organizations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Prevention &amp; education groups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Women’s rights and feminist activists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Recovery groups for survivors, addicts, loved ones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Law </a:t>
            </a:r>
            <a:r>
              <a:rPr lang="en-US" sz="2000" dirty="0" smtClean="0">
                <a:solidFill>
                  <a:srgbClr val="FEFEFE"/>
                </a:solidFill>
              </a:rPr>
              <a:t>enforcement</a:t>
            </a:r>
            <a:endParaRPr lang="en-US" sz="2000" dirty="0">
              <a:solidFill>
                <a:srgbClr val="FEFEF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433" y="3739937"/>
            <a:ext cx="4227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Mental health and science experts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Anti-trafficking groups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State policy groups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Technology and filtering companies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Religious leaders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EFEFE"/>
                </a:solidFill>
              </a:rPr>
              <a:t>and more...</a:t>
            </a:r>
            <a:endParaRPr lang="en-US" sz="20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3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82" y="-214012"/>
            <a:ext cx="6419283" cy="11620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EFEFE"/>
                </a:solidFill>
              </a:rPr>
              <a:t>A Change in Messaging</a:t>
            </a:r>
            <a:endParaRPr lang="en-US" sz="4000" dirty="0">
              <a:solidFill>
                <a:srgbClr val="FEFEFE"/>
              </a:solidFill>
            </a:endParaRPr>
          </a:p>
        </p:txBody>
      </p:sp>
      <p:pic>
        <p:nvPicPr>
          <p:cNvPr id="4" name="Content Placeholder 3" descr="NCOSE_Mission600x600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63" b="-7263"/>
          <a:stretch>
            <a:fillRect/>
          </a:stretch>
        </p:blipFill>
        <p:spPr>
          <a:xfrm>
            <a:off x="1691243" y="756693"/>
            <a:ext cx="5160406" cy="5909962"/>
          </a:xfrm>
        </p:spPr>
      </p:pic>
    </p:spTree>
    <p:extLst>
      <p:ext uri="{BB962C8B-B14F-4D97-AF65-F5344CB8AC3E}">
        <p14:creationId xmlns:p14="http://schemas.microsoft.com/office/powerpoint/2010/main" val="337910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82" y="-214012"/>
            <a:ext cx="6419283" cy="11620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EFEFE"/>
                </a:solidFill>
              </a:rPr>
              <a:t>A Change in Messaging</a:t>
            </a:r>
            <a:endParaRPr lang="en-US" sz="4000" dirty="0">
              <a:solidFill>
                <a:srgbClr val="FEFEFE"/>
              </a:solidFill>
            </a:endParaRPr>
          </a:p>
        </p:txBody>
      </p:sp>
      <p:pic>
        <p:nvPicPr>
          <p:cNvPr id="5" name="Content Placeholder 4" descr="NCSE_PublicHealth_600x600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52" b="-7252"/>
          <a:stretch>
            <a:fillRect/>
          </a:stretch>
        </p:blipFill>
        <p:spPr>
          <a:xfrm>
            <a:off x="1731027" y="948038"/>
            <a:ext cx="5053581" cy="5786508"/>
          </a:xfrm>
        </p:spPr>
      </p:pic>
    </p:spTree>
    <p:extLst>
      <p:ext uri="{BB962C8B-B14F-4D97-AF65-F5344CB8AC3E}">
        <p14:creationId xmlns:p14="http://schemas.microsoft.com/office/powerpoint/2010/main" val="121801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479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Dirty Dozen List: Naming, Shaming &amp; Changing Groups Who Facilitate Sexual Exploitation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DD_2016_1500x400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68634"/>
            <a:ext cx="7916502" cy="21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2016 Dirty Dozen List graphic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76" y="612775"/>
            <a:ext cx="7027571" cy="5270678"/>
          </a:xfrm>
        </p:spPr>
      </p:pic>
    </p:spTree>
    <p:extLst>
      <p:ext uri="{BB962C8B-B14F-4D97-AF65-F5344CB8AC3E}">
        <p14:creationId xmlns:p14="http://schemas.microsoft.com/office/powerpoint/2010/main" val="279586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D_2016_VictoriesGraphic_1500x800_final_withlog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13" b="-20313"/>
          <a:stretch>
            <a:fillRect/>
          </a:stretch>
        </p:blipFill>
        <p:spPr>
          <a:xfrm>
            <a:off x="144696" y="-622920"/>
            <a:ext cx="8794318" cy="6595739"/>
          </a:xfrm>
        </p:spPr>
      </p:pic>
      <p:sp>
        <p:nvSpPr>
          <p:cNvPr id="2" name="TextBox 1"/>
          <p:cNvSpPr txBox="1"/>
          <p:nvPr/>
        </p:nvSpPr>
        <p:spPr>
          <a:xfrm>
            <a:off x="1736355" y="5618876"/>
            <a:ext cx="559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EFEFE"/>
                </a:solidFill>
              </a:rPr>
              <a:t>DirtyDozenList.com</a:t>
            </a:r>
            <a:endParaRPr lang="en-US" sz="4000" b="1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1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ndExploitationActionCenterLogo-02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xfrm>
            <a:off x="1583282" y="693148"/>
            <a:ext cx="5913036" cy="44347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EFEFE"/>
                </a:solidFill>
              </a:rPr>
              <a:t>More than 85 actions you can take right from home in minutes!</a:t>
            </a:r>
            <a:endParaRPr lang="en-US" sz="28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0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825"/>
            <a:ext cx="5925513" cy="1162050"/>
          </a:xfrm>
        </p:spPr>
        <p:txBody>
          <a:bodyPr>
            <a:noAutofit/>
          </a:bodyPr>
          <a:lstStyle/>
          <a:p>
            <a:r>
              <a:rPr lang="en-US" sz="4000" dirty="0" smtClean="0"/>
              <a:t>VICTORY: Google</a:t>
            </a:r>
            <a:endParaRPr lang="en-US" sz="4000" dirty="0"/>
          </a:p>
        </p:txBody>
      </p:sp>
      <p:pic>
        <p:nvPicPr>
          <p:cNvPr id="5" name="Content Placeholder 4" descr="thank googl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" b="-68788"/>
          <a:stretch/>
        </p:blipFill>
        <p:spPr>
          <a:xfrm>
            <a:off x="317025" y="1112436"/>
            <a:ext cx="8557679" cy="6966105"/>
          </a:xfrm>
        </p:spPr>
      </p:pic>
      <p:pic>
        <p:nvPicPr>
          <p:cNvPr id="6" name="Picture 5" descr="10293600_10152222010998882_8657127328153365983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2" y="4083052"/>
            <a:ext cx="2714404" cy="26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NCOSE Branding colors">
      <a:dk1>
        <a:srgbClr val="156297"/>
      </a:dk1>
      <a:lt1>
        <a:srgbClr val="87B3E0"/>
      </a:lt1>
      <a:dk2>
        <a:srgbClr val="555A60"/>
      </a:dk2>
      <a:lt2>
        <a:srgbClr val="EEECE1"/>
      </a:lt2>
      <a:accent1>
        <a:srgbClr val="FEFEFE"/>
      </a:accent1>
      <a:accent2>
        <a:srgbClr val="E9314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9314C"/>
      </a:hlink>
      <a:folHlink>
        <a:srgbClr val="E9314C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194</TotalTime>
  <Words>202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Winning the Fight Against Pornography in the U.S.</vt:lpstr>
      <vt:lpstr>PowerPoint Presentation</vt:lpstr>
      <vt:lpstr>A Change in Messaging</vt:lpstr>
      <vt:lpstr>A Change in Messaging</vt:lpstr>
      <vt:lpstr>The Dirty Dozen List: Naming, Shaming &amp; Changing Groups Who Facilitate Sexual Exploitation</vt:lpstr>
      <vt:lpstr>PowerPoint Presentation</vt:lpstr>
      <vt:lpstr>PowerPoint Presentation</vt:lpstr>
      <vt:lpstr>PowerPoint Presentation</vt:lpstr>
      <vt:lpstr>VICTORY: Google</vt:lpstr>
      <vt:lpstr>VICTORY: Hotel Industry</vt:lpstr>
      <vt:lpstr>VICTORY: U.S. Military</vt:lpstr>
      <vt:lpstr>PowerPoint Presentation</vt:lpstr>
    </vt:vector>
  </TitlesOfParts>
  <Company>National Center on Sexual Exploitation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Hawkins</dc:creator>
  <cp:lastModifiedBy>Dawn Hawkins</cp:lastModifiedBy>
  <cp:revision>18</cp:revision>
  <dcterms:created xsi:type="dcterms:W3CDTF">2016-09-25T23:16:19Z</dcterms:created>
  <dcterms:modified xsi:type="dcterms:W3CDTF">2016-10-13T15:57:54Z</dcterms:modified>
</cp:coreProperties>
</file>