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6" r:id="rId4"/>
    <p:sldId id="274" r:id="rId5"/>
    <p:sldId id="277" r:id="rId6"/>
    <p:sldId id="278" r:id="rId7"/>
    <p:sldId id="275" r:id="rId8"/>
    <p:sldId id="258" r:id="rId9"/>
    <p:sldId id="262" r:id="rId10"/>
    <p:sldId id="267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DD7A1-2546-41FA-AEAB-66FA494298B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B2209-C4E0-44D4-B45F-9CF51A178541}">
      <dgm:prSet phldrT="[Text]"/>
      <dgm:spPr/>
      <dgm:t>
        <a:bodyPr/>
        <a:lstStyle/>
        <a:p>
          <a:r>
            <a:rPr lang="en-US" dirty="0" smtClean="0"/>
            <a:t>HARM TO CHILDREN</a:t>
          </a:r>
          <a:endParaRPr lang="en-US" dirty="0"/>
        </a:p>
      </dgm:t>
    </dgm:pt>
    <dgm:pt modelId="{DE8E7613-F23B-4637-AD92-327A8F4F7703}" type="parTrans" cxnId="{5084F955-0CCA-4E02-A934-517059FDCB81}">
      <dgm:prSet/>
      <dgm:spPr/>
      <dgm:t>
        <a:bodyPr/>
        <a:lstStyle/>
        <a:p>
          <a:endParaRPr lang="en-US"/>
        </a:p>
      </dgm:t>
    </dgm:pt>
    <dgm:pt modelId="{CCE92FBE-E62D-48B7-AB56-8EC5FEEE3FC7}" type="sibTrans" cxnId="{5084F955-0CCA-4E02-A934-517059FDCB81}">
      <dgm:prSet/>
      <dgm:spPr/>
      <dgm:t>
        <a:bodyPr/>
        <a:lstStyle/>
        <a:p>
          <a:endParaRPr lang="en-US"/>
        </a:p>
      </dgm:t>
    </dgm:pt>
    <dgm:pt modelId="{0BED2C84-FDF2-48A7-B5F1-E39CBFF43197}">
      <dgm:prSet phldrT="[Text]"/>
      <dgm:spPr/>
      <dgm:t>
        <a:bodyPr/>
        <a:lstStyle/>
        <a:p>
          <a:r>
            <a:rPr lang="en-US" dirty="0" smtClean="0"/>
            <a:t>ADULTS WHO VIEW (AP) AS A PLAN FOR CHILD SEXUAL ABUSE</a:t>
          </a:r>
          <a:endParaRPr lang="en-US" dirty="0"/>
        </a:p>
      </dgm:t>
    </dgm:pt>
    <dgm:pt modelId="{AAD48633-F5C0-4D72-B932-D75B2F7A4C76}" type="parTrans" cxnId="{03A887AF-4D54-498F-B735-932BF61CC496}">
      <dgm:prSet/>
      <dgm:spPr/>
      <dgm:t>
        <a:bodyPr/>
        <a:lstStyle/>
        <a:p>
          <a:endParaRPr lang="en-US" dirty="0"/>
        </a:p>
      </dgm:t>
    </dgm:pt>
    <dgm:pt modelId="{5913F133-F1D7-4877-9758-E2A5193D468C}" type="sibTrans" cxnId="{03A887AF-4D54-498F-B735-932BF61CC496}">
      <dgm:prSet/>
      <dgm:spPr/>
      <dgm:t>
        <a:bodyPr/>
        <a:lstStyle/>
        <a:p>
          <a:endParaRPr lang="en-US"/>
        </a:p>
      </dgm:t>
    </dgm:pt>
    <dgm:pt modelId="{06112413-3C42-430D-9D81-01BF433A9B61}">
      <dgm:prSet phldrT="[Text]"/>
      <dgm:spPr/>
      <dgm:t>
        <a:bodyPr/>
        <a:lstStyle/>
        <a:p>
          <a:r>
            <a:rPr lang="en-US" dirty="0" smtClean="0"/>
            <a:t>ADULTS WHO USE (AP) TO ENTICE YOUTH TO SELF-PRODUCE  </a:t>
          </a:r>
          <a:endParaRPr lang="en-US" dirty="0"/>
        </a:p>
      </dgm:t>
    </dgm:pt>
    <dgm:pt modelId="{DCEB3CAF-1AF2-4805-9A72-B8A1C19386B1}" type="parTrans" cxnId="{AE9A3446-C0F4-48E6-8EF3-4B76ABF10488}">
      <dgm:prSet/>
      <dgm:spPr/>
      <dgm:t>
        <a:bodyPr/>
        <a:lstStyle/>
        <a:p>
          <a:endParaRPr lang="en-US" dirty="0"/>
        </a:p>
      </dgm:t>
    </dgm:pt>
    <dgm:pt modelId="{48E479C9-D6D0-47AD-B3CC-0F87450476B7}" type="sibTrans" cxnId="{AE9A3446-C0F4-48E6-8EF3-4B76ABF10488}">
      <dgm:prSet/>
      <dgm:spPr/>
      <dgm:t>
        <a:bodyPr/>
        <a:lstStyle/>
        <a:p>
          <a:endParaRPr lang="en-US"/>
        </a:p>
      </dgm:t>
    </dgm:pt>
    <dgm:pt modelId="{C13767E9-FCC4-42A8-9135-1D4449CA5EA5}">
      <dgm:prSet/>
      <dgm:spPr/>
      <dgm:t>
        <a:bodyPr/>
        <a:lstStyle/>
        <a:p>
          <a:r>
            <a:rPr lang="en-US" dirty="0" smtClean="0"/>
            <a:t>ADULTS WHO SHOW (AP) TO CHILDREN FOR SEXUAL “EDUCATION” AND SEDUCTION</a:t>
          </a:r>
          <a:endParaRPr lang="en-US" dirty="0"/>
        </a:p>
      </dgm:t>
    </dgm:pt>
    <dgm:pt modelId="{E2709FB9-A623-4632-9B59-23B8508BF957}" type="parTrans" cxnId="{CB7E9ABC-11EA-4391-941C-10A92DC71351}">
      <dgm:prSet/>
      <dgm:spPr/>
      <dgm:t>
        <a:bodyPr/>
        <a:lstStyle/>
        <a:p>
          <a:endParaRPr lang="en-US" dirty="0"/>
        </a:p>
      </dgm:t>
    </dgm:pt>
    <dgm:pt modelId="{2FA0767B-3D73-40FE-BF66-0F1FBACF0A3C}" type="sibTrans" cxnId="{CB7E9ABC-11EA-4391-941C-10A92DC71351}">
      <dgm:prSet/>
      <dgm:spPr/>
      <dgm:t>
        <a:bodyPr/>
        <a:lstStyle/>
        <a:p>
          <a:endParaRPr lang="en-US"/>
        </a:p>
      </dgm:t>
    </dgm:pt>
    <dgm:pt modelId="{003BD9E9-013D-44D9-8685-200DB3FC5718}">
      <dgm:prSet/>
      <dgm:spPr/>
      <dgm:t>
        <a:bodyPr/>
        <a:lstStyle/>
        <a:p>
          <a:r>
            <a:rPr lang="en-US" dirty="0" smtClean="0"/>
            <a:t>TEENS WHO VIEW (AP), BECOMING  EXCITED AND </a:t>
          </a:r>
          <a:r>
            <a:rPr lang="en-US" b="0" dirty="0" smtClean="0">
              <a:solidFill>
                <a:schemeClr val="tx1"/>
              </a:solidFill>
            </a:rPr>
            <a:t>EVEN HABITUATED WHO THEN OFFEND </a:t>
          </a:r>
          <a:r>
            <a:rPr lang="en-US" dirty="0" smtClean="0"/>
            <a:t>AGAINST CHILDREN </a:t>
          </a:r>
          <a:endParaRPr lang="en-US" dirty="0"/>
        </a:p>
      </dgm:t>
    </dgm:pt>
    <dgm:pt modelId="{352B1D6A-5B35-4EB3-99AD-7607C15E7B03}" type="parTrans" cxnId="{0C4F4B11-7C88-418D-9356-08245AF3E60F}">
      <dgm:prSet/>
      <dgm:spPr/>
      <dgm:t>
        <a:bodyPr/>
        <a:lstStyle/>
        <a:p>
          <a:endParaRPr lang="en-US" dirty="0"/>
        </a:p>
      </dgm:t>
    </dgm:pt>
    <dgm:pt modelId="{81BC6895-44EF-4C05-8B10-1C2171AB86B9}" type="sibTrans" cxnId="{0C4F4B11-7C88-418D-9356-08245AF3E60F}">
      <dgm:prSet/>
      <dgm:spPr/>
      <dgm:t>
        <a:bodyPr/>
        <a:lstStyle/>
        <a:p>
          <a:endParaRPr lang="en-US"/>
        </a:p>
      </dgm:t>
    </dgm:pt>
    <dgm:pt modelId="{CD6BB12A-8498-42F4-938B-82B6D96FDA2B}">
      <dgm:prSet/>
      <dgm:spPr/>
      <dgm:t>
        <a:bodyPr/>
        <a:lstStyle/>
        <a:p>
          <a:r>
            <a:rPr lang="en-US" dirty="0" smtClean="0"/>
            <a:t>TEENS WHO VIEW (AP) AND SEXUALLY ASSAULT PEERS AS A PLAN FOR DATING VIOLENCE</a:t>
          </a:r>
          <a:endParaRPr lang="en-US" dirty="0"/>
        </a:p>
      </dgm:t>
    </dgm:pt>
    <dgm:pt modelId="{C2662FB8-2603-4D83-A8A4-0840CB78235D}" type="parTrans" cxnId="{FEBE6C67-C6F9-4729-A4BC-3522B1123054}">
      <dgm:prSet/>
      <dgm:spPr/>
      <dgm:t>
        <a:bodyPr/>
        <a:lstStyle/>
        <a:p>
          <a:endParaRPr lang="en-US" dirty="0"/>
        </a:p>
      </dgm:t>
    </dgm:pt>
    <dgm:pt modelId="{4FB1BEE4-7D9A-4133-B124-3D3E925EDB1E}" type="sibTrans" cxnId="{FEBE6C67-C6F9-4729-A4BC-3522B1123054}">
      <dgm:prSet/>
      <dgm:spPr/>
      <dgm:t>
        <a:bodyPr/>
        <a:lstStyle/>
        <a:p>
          <a:endParaRPr lang="en-US"/>
        </a:p>
      </dgm:t>
    </dgm:pt>
    <dgm:pt modelId="{3D5CF1F8-4369-42E7-9F78-D860977B9D35}">
      <dgm:prSet/>
      <dgm:spPr/>
      <dgm:t>
        <a:bodyPr/>
        <a:lstStyle/>
        <a:p>
          <a:r>
            <a:rPr lang="en-US" dirty="0" smtClean="0"/>
            <a:t>TEENS AND CHILDREN WHO VIEW (AP), LOOK FOR “BARELY LEGAL’” IMAGES AND THEN CHILD SEXUAL ABUSE IMAGES</a:t>
          </a:r>
          <a:endParaRPr lang="en-US" dirty="0"/>
        </a:p>
      </dgm:t>
    </dgm:pt>
    <dgm:pt modelId="{0F42D839-FF3A-4F7B-BF14-710E9A2A7062}" type="parTrans" cxnId="{7246911C-8D3A-42E0-BF73-206B67ACF2D7}">
      <dgm:prSet/>
      <dgm:spPr/>
      <dgm:t>
        <a:bodyPr/>
        <a:lstStyle/>
        <a:p>
          <a:endParaRPr lang="en-US" dirty="0"/>
        </a:p>
      </dgm:t>
    </dgm:pt>
    <dgm:pt modelId="{AFDE7823-6414-43A4-BE93-BD58B03AF7EF}" type="sibTrans" cxnId="{7246911C-8D3A-42E0-BF73-206B67ACF2D7}">
      <dgm:prSet/>
      <dgm:spPr/>
      <dgm:t>
        <a:bodyPr/>
        <a:lstStyle/>
        <a:p>
          <a:endParaRPr lang="en-US"/>
        </a:p>
      </dgm:t>
    </dgm:pt>
    <dgm:pt modelId="{9A997D01-79B9-4CF7-9A75-B5335B299AC9}">
      <dgm:prSet phldrT="[Text]"/>
      <dgm:spPr/>
      <dgm:t>
        <a:bodyPr/>
        <a:lstStyle/>
        <a:p>
          <a:r>
            <a:rPr lang="en-US" dirty="0" smtClean="0"/>
            <a:t>ADULTS WHO VIEW  (AP) AND MAKE SEXUALLY EXPLICIT MATERIALS  TO NETWORK WITH LIKE MINDED OTHERS </a:t>
          </a:r>
          <a:endParaRPr lang="en-US" dirty="0"/>
        </a:p>
      </dgm:t>
    </dgm:pt>
    <dgm:pt modelId="{A1C73DBC-D84C-4EEA-9256-E83A145DC08F}" type="sibTrans" cxnId="{ADA747C3-A7B9-47E6-AB39-03C693FC7D94}">
      <dgm:prSet/>
      <dgm:spPr/>
      <dgm:t>
        <a:bodyPr/>
        <a:lstStyle/>
        <a:p>
          <a:endParaRPr lang="en-US"/>
        </a:p>
      </dgm:t>
    </dgm:pt>
    <dgm:pt modelId="{D801F2A8-E9B2-4193-B92E-C31504499BD8}" type="parTrans" cxnId="{ADA747C3-A7B9-47E6-AB39-03C693FC7D94}">
      <dgm:prSet/>
      <dgm:spPr/>
      <dgm:t>
        <a:bodyPr/>
        <a:lstStyle/>
        <a:p>
          <a:endParaRPr lang="en-US" dirty="0"/>
        </a:p>
      </dgm:t>
    </dgm:pt>
    <dgm:pt modelId="{FA0D43BC-8BB5-4F4F-BCA7-459C8D980D91}" type="pres">
      <dgm:prSet presAssocID="{C12DD7A1-2546-41FA-AEAB-66FA494298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7F0B2-C6C2-4245-8214-730200BEAC7A}" type="pres">
      <dgm:prSet presAssocID="{3F7B2209-C4E0-44D4-B45F-9CF51A178541}" presName="centerShape" presStyleLbl="node0" presStyleIdx="0" presStyleCnt="1"/>
      <dgm:spPr/>
      <dgm:t>
        <a:bodyPr/>
        <a:lstStyle/>
        <a:p>
          <a:endParaRPr lang="en-US"/>
        </a:p>
      </dgm:t>
    </dgm:pt>
    <dgm:pt modelId="{296E68A6-934B-4909-B468-3938D7513B42}" type="pres">
      <dgm:prSet presAssocID="{AAD48633-F5C0-4D72-B932-D75B2F7A4C76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E8237C3D-1C3E-4953-A18F-F9F3CD5D5940}" type="pres">
      <dgm:prSet presAssocID="{0BED2C84-FDF2-48A7-B5F1-E39CBFF4319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B6129-66C3-4508-AC7D-F0DD4B19F49C}" type="pres">
      <dgm:prSet presAssocID="{D801F2A8-E9B2-4193-B92E-C31504499BD8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FFFFB140-57DC-48C3-A754-7B75CEF587A8}" type="pres">
      <dgm:prSet presAssocID="{9A997D01-79B9-4CF7-9A75-B5335B299AC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F7671-B42D-490E-A721-97743F8DA6C7}" type="pres">
      <dgm:prSet presAssocID="{DCEB3CAF-1AF2-4805-9A72-B8A1C19386B1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03F139AB-0614-4140-872A-277E17A4FC5A}" type="pres">
      <dgm:prSet presAssocID="{06112413-3C42-430D-9D81-01BF433A9B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DB209-27C0-4B8A-96F4-89ECE9A579D8}" type="pres">
      <dgm:prSet presAssocID="{E2709FB9-A623-4632-9B59-23B8508BF957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35C96F87-1799-44AA-984E-E19716DD4B85}" type="pres">
      <dgm:prSet presAssocID="{C13767E9-FCC4-42A8-9135-1D4449CA5E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65B83-CF83-4354-B07B-ECC49E1498C4}" type="pres">
      <dgm:prSet presAssocID="{352B1D6A-5B35-4EB3-99AD-7607C15E7B03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F41A03CE-904C-47F5-AD6F-4791B660E594}" type="pres">
      <dgm:prSet presAssocID="{003BD9E9-013D-44D9-8685-200DB3FC571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AFAA8-439A-43F7-9288-ACD8D484BBF9}" type="pres">
      <dgm:prSet presAssocID="{C2662FB8-2603-4D83-A8A4-0840CB78235D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03E4881C-27BB-4AC7-AD0E-6DC30E11B0A1}" type="pres">
      <dgm:prSet presAssocID="{CD6BB12A-8498-42F4-938B-82B6D96FDA2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D00D-5569-4963-AAAA-10F3595FA57B}" type="pres">
      <dgm:prSet presAssocID="{0F42D839-FF3A-4F7B-BF14-710E9A2A7062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2944252-092F-4A13-AED7-D4F3EF1577F3}" type="pres">
      <dgm:prSet presAssocID="{3D5CF1F8-4369-42E7-9F78-D860977B9D35}" presName="node" presStyleLbl="node1" presStyleIdx="6" presStyleCnt="7" custScaleX="121778" custScaleY="125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F4B11-7C88-418D-9356-08245AF3E60F}" srcId="{3F7B2209-C4E0-44D4-B45F-9CF51A178541}" destId="{003BD9E9-013D-44D9-8685-200DB3FC5718}" srcOrd="4" destOrd="0" parTransId="{352B1D6A-5B35-4EB3-99AD-7607C15E7B03}" sibTransId="{81BC6895-44EF-4C05-8B10-1C2171AB86B9}"/>
    <dgm:cxn modelId="{03F9EBBB-6936-4B64-8540-386ED8A0983D}" type="presOf" srcId="{CD6BB12A-8498-42F4-938B-82B6D96FDA2B}" destId="{03E4881C-27BB-4AC7-AD0E-6DC30E11B0A1}" srcOrd="0" destOrd="0" presId="urn:microsoft.com/office/officeart/2005/8/layout/radial4"/>
    <dgm:cxn modelId="{EB0D88D4-AC78-4E43-9B18-D5ECC793BE6B}" type="presOf" srcId="{C12DD7A1-2546-41FA-AEAB-66FA494298B6}" destId="{FA0D43BC-8BB5-4F4F-BCA7-459C8D980D91}" srcOrd="0" destOrd="0" presId="urn:microsoft.com/office/officeart/2005/8/layout/radial4"/>
    <dgm:cxn modelId="{E6D4E071-3EE5-4A84-A6F0-6CB8732EFD4C}" type="presOf" srcId="{0BED2C84-FDF2-48A7-B5F1-E39CBFF43197}" destId="{E8237C3D-1C3E-4953-A18F-F9F3CD5D5940}" srcOrd="0" destOrd="0" presId="urn:microsoft.com/office/officeart/2005/8/layout/radial4"/>
    <dgm:cxn modelId="{AE9A3446-C0F4-48E6-8EF3-4B76ABF10488}" srcId="{3F7B2209-C4E0-44D4-B45F-9CF51A178541}" destId="{06112413-3C42-430D-9D81-01BF433A9B61}" srcOrd="2" destOrd="0" parTransId="{DCEB3CAF-1AF2-4805-9A72-B8A1C19386B1}" sibTransId="{48E479C9-D6D0-47AD-B3CC-0F87450476B7}"/>
    <dgm:cxn modelId="{CB7E9ABC-11EA-4391-941C-10A92DC71351}" srcId="{3F7B2209-C4E0-44D4-B45F-9CF51A178541}" destId="{C13767E9-FCC4-42A8-9135-1D4449CA5EA5}" srcOrd="3" destOrd="0" parTransId="{E2709FB9-A623-4632-9B59-23B8508BF957}" sibTransId="{2FA0767B-3D73-40FE-BF66-0F1FBACF0A3C}"/>
    <dgm:cxn modelId="{8BB965C3-300F-4568-9C42-0718F34FBE69}" type="presOf" srcId="{D801F2A8-E9B2-4193-B92E-C31504499BD8}" destId="{DC3B6129-66C3-4508-AC7D-F0DD4B19F49C}" srcOrd="0" destOrd="0" presId="urn:microsoft.com/office/officeart/2005/8/layout/radial4"/>
    <dgm:cxn modelId="{7246911C-8D3A-42E0-BF73-206B67ACF2D7}" srcId="{3F7B2209-C4E0-44D4-B45F-9CF51A178541}" destId="{3D5CF1F8-4369-42E7-9F78-D860977B9D35}" srcOrd="6" destOrd="0" parTransId="{0F42D839-FF3A-4F7B-BF14-710E9A2A7062}" sibTransId="{AFDE7823-6414-43A4-BE93-BD58B03AF7EF}"/>
    <dgm:cxn modelId="{4CCC5B73-255E-4B30-BFE9-7C320C3B2CA5}" type="presOf" srcId="{3F7B2209-C4E0-44D4-B45F-9CF51A178541}" destId="{BB67F0B2-C6C2-4245-8214-730200BEAC7A}" srcOrd="0" destOrd="0" presId="urn:microsoft.com/office/officeart/2005/8/layout/radial4"/>
    <dgm:cxn modelId="{2A622520-3016-4534-9F90-014BC8BF7BE5}" type="presOf" srcId="{E2709FB9-A623-4632-9B59-23B8508BF957}" destId="{404DB209-27C0-4B8A-96F4-89ECE9A579D8}" srcOrd="0" destOrd="0" presId="urn:microsoft.com/office/officeart/2005/8/layout/radial4"/>
    <dgm:cxn modelId="{91DB65F5-A599-4CE0-AC1E-E2B48B18C11E}" type="presOf" srcId="{06112413-3C42-430D-9D81-01BF433A9B61}" destId="{03F139AB-0614-4140-872A-277E17A4FC5A}" srcOrd="0" destOrd="0" presId="urn:microsoft.com/office/officeart/2005/8/layout/radial4"/>
    <dgm:cxn modelId="{4AE54AE5-1821-4AC6-930E-EE014C39150D}" type="presOf" srcId="{DCEB3CAF-1AF2-4805-9A72-B8A1C19386B1}" destId="{1BCF7671-B42D-490E-A721-97743F8DA6C7}" srcOrd="0" destOrd="0" presId="urn:microsoft.com/office/officeart/2005/8/layout/radial4"/>
    <dgm:cxn modelId="{ADA747C3-A7B9-47E6-AB39-03C693FC7D94}" srcId="{3F7B2209-C4E0-44D4-B45F-9CF51A178541}" destId="{9A997D01-79B9-4CF7-9A75-B5335B299AC9}" srcOrd="1" destOrd="0" parTransId="{D801F2A8-E9B2-4193-B92E-C31504499BD8}" sibTransId="{A1C73DBC-D84C-4EEA-9256-E83A145DC08F}"/>
    <dgm:cxn modelId="{FE332AAF-3080-4C8C-963F-9B81CE218B0C}" type="presOf" srcId="{C13767E9-FCC4-42A8-9135-1D4449CA5EA5}" destId="{35C96F87-1799-44AA-984E-E19716DD4B85}" srcOrd="0" destOrd="0" presId="urn:microsoft.com/office/officeart/2005/8/layout/radial4"/>
    <dgm:cxn modelId="{7706329A-2239-4EAD-9936-E74AE4F9D837}" type="presOf" srcId="{0F42D839-FF3A-4F7B-BF14-710E9A2A7062}" destId="{D4EFD00D-5569-4963-AAAA-10F3595FA57B}" srcOrd="0" destOrd="0" presId="urn:microsoft.com/office/officeart/2005/8/layout/radial4"/>
    <dgm:cxn modelId="{210DBCE6-95D6-4EC5-B452-DDDADCBF910F}" type="presOf" srcId="{3D5CF1F8-4369-42E7-9F78-D860977B9D35}" destId="{D2944252-092F-4A13-AED7-D4F3EF1577F3}" srcOrd="0" destOrd="0" presId="urn:microsoft.com/office/officeart/2005/8/layout/radial4"/>
    <dgm:cxn modelId="{FEBE6C67-C6F9-4729-A4BC-3522B1123054}" srcId="{3F7B2209-C4E0-44D4-B45F-9CF51A178541}" destId="{CD6BB12A-8498-42F4-938B-82B6D96FDA2B}" srcOrd="5" destOrd="0" parTransId="{C2662FB8-2603-4D83-A8A4-0840CB78235D}" sibTransId="{4FB1BEE4-7D9A-4133-B124-3D3E925EDB1E}"/>
    <dgm:cxn modelId="{5084F955-0CCA-4E02-A934-517059FDCB81}" srcId="{C12DD7A1-2546-41FA-AEAB-66FA494298B6}" destId="{3F7B2209-C4E0-44D4-B45F-9CF51A178541}" srcOrd="0" destOrd="0" parTransId="{DE8E7613-F23B-4637-AD92-327A8F4F7703}" sibTransId="{CCE92FBE-E62D-48B7-AB56-8EC5FEEE3FC7}"/>
    <dgm:cxn modelId="{D4C86F78-1EAE-4FD3-981D-AAA269AF06A9}" type="presOf" srcId="{003BD9E9-013D-44D9-8685-200DB3FC5718}" destId="{F41A03CE-904C-47F5-AD6F-4791B660E594}" srcOrd="0" destOrd="0" presId="urn:microsoft.com/office/officeart/2005/8/layout/radial4"/>
    <dgm:cxn modelId="{03A887AF-4D54-498F-B735-932BF61CC496}" srcId="{3F7B2209-C4E0-44D4-B45F-9CF51A178541}" destId="{0BED2C84-FDF2-48A7-B5F1-E39CBFF43197}" srcOrd="0" destOrd="0" parTransId="{AAD48633-F5C0-4D72-B932-D75B2F7A4C76}" sibTransId="{5913F133-F1D7-4877-9758-E2A5193D468C}"/>
    <dgm:cxn modelId="{79A75881-040E-4991-8BB5-F248AE2FE9AD}" type="presOf" srcId="{9A997D01-79B9-4CF7-9A75-B5335B299AC9}" destId="{FFFFB140-57DC-48C3-A754-7B75CEF587A8}" srcOrd="0" destOrd="0" presId="urn:microsoft.com/office/officeart/2005/8/layout/radial4"/>
    <dgm:cxn modelId="{7CC71B22-14A7-4587-8A5A-407DC8DB5C5C}" type="presOf" srcId="{AAD48633-F5C0-4D72-B932-D75B2F7A4C76}" destId="{296E68A6-934B-4909-B468-3938D7513B42}" srcOrd="0" destOrd="0" presId="urn:microsoft.com/office/officeart/2005/8/layout/radial4"/>
    <dgm:cxn modelId="{1F2DDB4B-13AF-474F-A81B-1FFE8E7800E5}" type="presOf" srcId="{352B1D6A-5B35-4EB3-99AD-7607C15E7B03}" destId="{99F65B83-CF83-4354-B07B-ECC49E1498C4}" srcOrd="0" destOrd="0" presId="urn:microsoft.com/office/officeart/2005/8/layout/radial4"/>
    <dgm:cxn modelId="{236E21A3-ECD3-486B-9AAD-62585C1787BD}" type="presOf" srcId="{C2662FB8-2603-4D83-A8A4-0840CB78235D}" destId="{827AFAA8-439A-43F7-9288-ACD8D484BBF9}" srcOrd="0" destOrd="0" presId="urn:microsoft.com/office/officeart/2005/8/layout/radial4"/>
    <dgm:cxn modelId="{5269867A-1B86-42A5-B882-2F081EEF0A87}" type="presParOf" srcId="{FA0D43BC-8BB5-4F4F-BCA7-459C8D980D91}" destId="{BB67F0B2-C6C2-4245-8214-730200BEAC7A}" srcOrd="0" destOrd="0" presId="urn:microsoft.com/office/officeart/2005/8/layout/radial4"/>
    <dgm:cxn modelId="{A0ADF2AF-D0C1-4C3A-A4BE-A9B0A34F52CF}" type="presParOf" srcId="{FA0D43BC-8BB5-4F4F-BCA7-459C8D980D91}" destId="{296E68A6-934B-4909-B468-3938D7513B42}" srcOrd="1" destOrd="0" presId="urn:microsoft.com/office/officeart/2005/8/layout/radial4"/>
    <dgm:cxn modelId="{CC376C9F-2D78-48DC-9D7B-94A3789B88BC}" type="presParOf" srcId="{FA0D43BC-8BB5-4F4F-BCA7-459C8D980D91}" destId="{E8237C3D-1C3E-4953-A18F-F9F3CD5D5940}" srcOrd="2" destOrd="0" presId="urn:microsoft.com/office/officeart/2005/8/layout/radial4"/>
    <dgm:cxn modelId="{0AAEEF71-BF20-4E5E-A95B-4127E1BD1708}" type="presParOf" srcId="{FA0D43BC-8BB5-4F4F-BCA7-459C8D980D91}" destId="{DC3B6129-66C3-4508-AC7D-F0DD4B19F49C}" srcOrd="3" destOrd="0" presId="urn:microsoft.com/office/officeart/2005/8/layout/radial4"/>
    <dgm:cxn modelId="{7D394B74-AE16-4273-AB84-B3369DC2D1F8}" type="presParOf" srcId="{FA0D43BC-8BB5-4F4F-BCA7-459C8D980D91}" destId="{FFFFB140-57DC-48C3-A754-7B75CEF587A8}" srcOrd="4" destOrd="0" presId="urn:microsoft.com/office/officeart/2005/8/layout/radial4"/>
    <dgm:cxn modelId="{0D1B070A-D052-4677-AFE0-360E1324FFBC}" type="presParOf" srcId="{FA0D43BC-8BB5-4F4F-BCA7-459C8D980D91}" destId="{1BCF7671-B42D-490E-A721-97743F8DA6C7}" srcOrd="5" destOrd="0" presId="urn:microsoft.com/office/officeart/2005/8/layout/radial4"/>
    <dgm:cxn modelId="{767E75A4-4C59-4D55-B0B2-A5387B78D8F5}" type="presParOf" srcId="{FA0D43BC-8BB5-4F4F-BCA7-459C8D980D91}" destId="{03F139AB-0614-4140-872A-277E17A4FC5A}" srcOrd="6" destOrd="0" presId="urn:microsoft.com/office/officeart/2005/8/layout/radial4"/>
    <dgm:cxn modelId="{E04CD685-095E-4B73-9A06-E0CF9F409522}" type="presParOf" srcId="{FA0D43BC-8BB5-4F4F-BCA7-459C8D980D91}" destId="{404DB209-27C0-4B8A-96F4-89ECE9A579D8}" srcOrd="7" destOrd="0" presId="urn:microsoft.com/office/officeart/2005/8/layout/radial4"/>
    <dgm:cxn modelId="{ED97CF98-921D-4319-8224-19E953FF7C86}" type="presParOf" srcId="{FA0D43BC-8BB5-4F4F-BCA7-459C8D980D91}" destId="{35C96F87-1799-44AA-984E-E19716DD4B85}" srcOrd="8" destOrd="0" presId="urn:microsoft.com/office/officeart/2005/8/layout/radial4"/>
    <dgm:cxn modelId="{2F1775F1-95C3-4E32-B8CD-45C810133D66}" type="presParOf" srcId="{FA0D43BC-8BB5-4F4F-BCA7-459C8D980D91}" destId="{99F65B83-CF83-4354-B07B-ECC49E1498C4}" srcOrd="9" destOrd="0" presId="urn:microsoft.com/office/officeart/2005/8/layout/radial4"/>
    <dgm:cxn modelId="{B4651C58-30D3-40CE-982B-14D7198707EC}" type="presParOf" srcId="{FA0D43BC-8BB5-4F4F-BCA7-459C8D980D91}" destId="{F41A03CE-904C-47F5-AD6F-4791B660E594}" srcOrd="10" destOrd="0" presId="urn:microsoft.com/office/officeart/2005/8/layout/radial4"/>
    <dgm:cxn modelId="{BD8E5A42-2513-4DF4-8D68-F5E8CB347A7E}" type="presParOf" srcId="{FA0D43BC-8BB5-4F4F-BCA7-459C8D980D91}" destId="{827AFAA8-439A-43F7-9288-ACD8D484BBF9}" srcOrd="11" destOrd="0" presId="urn:microsoft.com/office/officeart/2005/8/layout/radial4"/>
    <dgm:cxn modelId="{944BDBD1-702F-4B23-AB58-4879912774D8}" type="presParOf" srcId="{FA0D43BC-8BB5-4F4F-BCA7-459C8D980D91}" destId="{03E4881C-27BB-4AC7-AD0E-6DC30E11B0A1}" srcOrd="12" destOrd="0" presId="urn:microsoft.com/office/officeart/2005/8/layout/radial4"/>
    <dgm:cxn modelId="{FECA49A1-3D1F-4D0F-AB97-20149026359E}" type="presParOf" srcId="{FA0D43BC-8BB5-4F4F-BCA7-459C8D980D91}" destId="{D4EFD00D-5569-4963-AAAA-10F3595FA57B}" srcOrd="13" destOrd="0" presId="urn:microsoft.com/office/officeart/2005/8/layout/radial4"/>
    <dgm:cxn modelId="{19D8E072-A5F1-4197-8A8E-7E6E4536CF37}" type="presParOf" srcId="{FA0D43BC-8BB5-4F4F-BCA7-459C8D980D91}" destId="{D2944252-092F-4A13-AED7-D4F3EF1577F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7F0B2-C6C2-4245-8214-730200BEAC7A}">
      <dsp:nvSpPr>
        <dsp:cNvPr id="0" name=""/>
        <dsp:cNvSpPr/>
      </dsp:nvSpPr>
      <dsp:spPr>
        <a:xfrm>
          <a:off x="3045140" y="3888313"/>
          <a:ext cx="2058605" cy="2058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HARM TO CHILDREN</a:t>
          </a:r>
          <a:endParaRPr lang="en-US" sz="2200" kern="1200" dirty="0"/>
        </a:p>
      </dsp:txBody>
      <dsp:txXfrm>
        <a:off x="3346616" y="4189789"/>
        <a:ext cx="1455653" cy="1455653"/>
      </dsp:txXfrm>
    </dsp:sp>
    <dsp:sp modelId="{296E68A6-934B-4909-B468-3938D7513B42}">
      <dsp:nvSpPr>
        <dsp:cNvPr id="0" name=""/>
        <dsp:cNvSpPr/>
      </dsp:nvSpPr>
      <dsp:spPr>
        <a:xfrm rot="10800000">
          <a:off x="644317" y="4624264"/>
          <a:ext cx="2268777" cy="586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37C3D-1C3E-4953-A18F-F9F3CD5D5940}">
      <dsp:nvSpPr>
        <dsp:cNvPr id="0" name=""/>
        <dsp:cNvSpPr/>
      </dsp:nvSpPr>
      <dsp:spPr>
        <a:xfrm>
          <a:off x="-76194" y="4341206"/>
          <a:ext cx="1441023" cy="1152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ADULTS WHO VIEW (AP) AS A PLAN FOR CHILD SEXUAL ABUSE</a:t>
          </a:r>
          <a:endParaRPr lang="en-US" sz="1100" kern="1200" dirty="0"/>
        </a:p>
      </dsp:txBody>
      <dsp:txXfrm>
        <a:off x="-42429" y="4374971"/>
        <a:ext cx="1373493" cy="1085289"/>
      </dsp:txXfrm>
    </dsp:sp>
    <dsp:sp modelId="{DC3B6129-66C3-4508-AC7D-F0DD4B19F49C}">
      <dsp:nvSpPr>
        <dsp:cNvPr id="0" name=""/>
        <dsp:cNvSpPr/>
      </dsp:nvSpPr>
      <dsp:spPr>
        <a:xfrm rot="12600000">
          <a:off x="951888" y="3476396"/>
          <a:ext cx="2268777" cy="586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FB140-57DC-48C3-A754-7B75CEF587A8}">
      <dsp:nvSpPr>
        <dsp:cNvPr id="0" name=""/>
        <dsp:cNvSpPr/>
      </dsp:nvSpPr>
      <dsp:spPr>
        <a:xfrm>
          <a:off x="383355" y="2626143"/>
          <a:ext cx="1441023" cy="1152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ADULTS WHO VIEW  (AP) AND MAKE SEXUALLY EXPLICIT MATERIALS  TO NETWORK WITH LIKE MINDED OTHERS </a:t>
          </a:r>
          <a:endParaRPr lang="en-US" sz="1100" kern="1200" dirty="0"/>
        </a:p>
      </dsp:txBody>
      <dsp:txXfrm>
        <a:off x="417120" y="2659908"/>
        <a:ext cx="1373493" cy="1085289"/>
      </dsp:txXfrm>
    </dsp:sp>
    <dsp:sp modelId="{1BCF7671-B42D-490E-A721-97743F8DA6C7}">
      <dsp:nvSpPr>
        <dsp:cNvPr id="0" name=""/>
        <dsp:cNvSpPr/>
      </dsp:nvSpPr>
      <dsp:spPr>
        <a:xfrm rot="14400000">
          <a:off x="1792186" y="2636098"/>
          <a:ext cx="2268777" cy="586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139AB-0614-4140-872A-277E17A4FC5A}">
      <dsp:nvSpPr>
        <dsp:cNvPr id="0" name=""/>
        <dsp:cNvSpPr/>
      </dsp:nvSpPr>
      <dsp:spPr>
        <a:xfrm>
          <a:off x="1638868" y="1370630"/>
          <a:ext cx="1441023" cy="1152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ADULTS WHO USE (AP) TO ENTICE YOUTH TO SELF-PRODUCE  </a:t>
          </a:r>
          <a:endParaRPr lang="en-US" sz="1100" kern="1200" dirty="0"/>
        </a:p>
      </dsp:txBody>
      <dsp:txXfrm>
        <a:off x="1672633" y="1404395"/>
        <a:ext cx="1373493" cy="1085289"/>
      </dsp:txXfrm>
    </dsp:sp>
    <dsp:sp modelId="{404DB209-27C0-4B8A-96F4-89ECE9A579D8}">
      <dsp:nvSpPr>
        <dsp:cNvPr id="0" name=""/>
        <dsp:cNvSpPr/>
      </dsp:nvSpPr>
      <dsp:spPr>
        <a:xfrm rot="16200000">
          <a:off x="2940054" y="2328528"/>
          <a:ext cx="2268777" cy="586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96F87-1799-44AA-984E-E19716DD4B85}">
      <dsp:nvSpPr>
        <dsp:cNvPr id="0" name=""/>
        <dsp:cNvSpPr/>
      </dsp:nvSpPr>
      <dsp:spPr>
        <a:xfrm>
          <a:off x="3353931" y="911081"/>
          <a:ext cx="1441023" cy="1152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ADULTS WHO SHOW (AP) TO CHILDREN FOR SEXUAL “EDUCATION” AND SEDUCTION</a:t>
          </a:r>
          <a:endParaRPr lang="en-US" sz="1100" kern="1200" dirty="0"/>
        </a:p>
      </dsp:txBody>
      <dsp:txXfrm>
        <a:off x="3387696" y="944846"/>
        <a:ext cx="1373493" cy="1085289"/>
      </dsp:txXfrm>
    </dsp:sp>
    <dsp:sp modelId="{99F65B83-CF83-4354-B07B-ECC49E1498C4}">
      <dsp:nvSpPr>
        <dsp:cNvPr id="0" name=""/>
        <dsp:cNvSpPr/>
      </dsp:nvSpPr>
      <dsp:spPr>
        <a:xfrm rot="18000000">
          <a:off x="4087923" y="2636098"/>
          <a:ext cx="2268777" cy="586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A03CE-904C-47F5-AD6F-4791B660E594}">
      <dsp:nvSpPr>
        <dsp:cNvPr id="0" name=""/>
        <dsp:cNvSpPr/>
      </dsp:nvSpPr>
      <dsp:spPr>
        <a:xfrm>
          <a:off x="5068994" y="1370630"/>
          <a:ext cx="1441023" cy="1152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TEENS WHO VIEW (AP), BECOMING  EXCITED AND </a:t>
          </a:r>
          <a:r>
            <a:rPr lang="en-US" sz="1100" b="0" kern="1200" dirty="0" smtClean="0">
              <a:solidFill>
                <a:schemeClr val="tx1"/>
              </a:solidFill>
            </a:rPr>
            <a:t>EVEN HABITUATED WHO THEN OFFEND </a:t>
          </a:r>
          <a:r>
            <a:rPr lang="en-US" sz="1100" kern="1200" dirty="0" smtClean="0"/>
            <a:t>AGAINST CHILDREN </a:t>
          </a:r>
          <a:endParaRPr lang="en-US" sz="1100" kern="1200" dirty="0"/>
        </a:p>
      </dsp:txBody>
      <dsp:txXfrm>
        <a:off x="5102759" y="1404395"/>
        <a:ext cx="1373493" cy="1085289"/>
      </dsp:txXfrm>
    </dsp:sp>
    <dsp:sp modelId="{827AFAA8-439A-43F7-9288-ACD8D484BBF9}">
      <dsp:nvSpPr>
        <dsp:cNvPr id="0" name=""/>
        <dsp:cNvSpPr/>
      </dsp:nvSpPr>
      <dsp:spPr>
        <a:xfrm rot="19800000">
          <a:off x="4928221" y="3476396"/>
          <a:ext cx="2268777" cy="586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4881C-27BB-4AC7-AD0E-6DC30E11B0A1}">
      <dsp:nvSpPr>
        <dsp:cNvPr id="0" name=""/>
        <dsp:cNvSpPr/>
      </dsp:nvSpPr>
      <dsp:spPr>
        <a:xfrm>
          <a:off x="6324507" y="2626143"/>
          <a:ext cx="1441023" cy="1152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TEENS WHO VIEW (AP) AND SEXUALLY ASSAULT PEERS AS A PLAN FOR DATING VIOLENCE</a:t>
          </a:r>
          <a:endParaRPr lang="en-US" sz="1100" kern="1200" dirty="0"/>
        </a:p>
      </dsp:txBody>
      <dsp:txXfrm>
        <a:off x="6358272" y="2659908"/>
        <a:ext cx="1373493" cy="1085289"/>
      </dsp:txXfrm>
    </dsp:sp>
    <dsp:sp modelId="{D4EFD00D-5569-4963-AAAA-10F3595FA57B}">
      <dsp:nvSpPr>
        <dsp:cNvPr id="0" name=""/>
        <dsp:cNvSpPr/>
      </dsp:nvSpPr>
      <dsp:spPr>
        <a:xfrm>
          <a:off x="5235791" y="4624264"/>
          <a:ext cx="2268777" cy="586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44252-092F-4A13-AED7-D4F3EF1577F3}">
      <dsp:nvSpPr>
        <dsp:cNvPr id="0" name=""/>
        <dsp:cNvSpPr/>
      </dsp:nvSpPr>
      <dsp:spPr>
        <a:xfrm>
          <a:off x="6627144" y="4196429"/>
          <a:ext cx="1754850" cy="1442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TEENS AND CHILDREN WHO VIEW (AP), LOOK FOR “BARELY LEGAL’” IMAGES AND THEN CHILD SEXUAL ABUSE IMAGES</a:t>
          </a:r>
          <a:endParaRPr lang="en-US" sz="1100" kern="1200" dirty="0"/>
        </a:p>
      </dsp:txBody>
      <dsp:txXfrm>
        <a:off x="6669390" y="4238675"/>
        <a:ext cx="1670358" cy="135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2DEA-7CBF-4F95-8028-97908D1319B7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D20E8-F02D-4DA8-AAF2-0AAFE627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6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DC24E73-5B81-4F2F-B7F0-75ED2BB637EC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1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3082C-44B4-4058-A98B-468689F326E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50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F391D-D81D-4BDB-BF3F-A3F5B81C269C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845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A8F85-B224-42AF-AF32-5F8AF22FC58D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80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mh.nih.gov/about/staff.cfm" TargetMode="External"/><Relationship Id="rId13" Type="http://schemas.openxmlformats.org/officeDocument/2006/relationships/hyperlink" Target="http://www.nimh.nih.gov/tools/advsearch.cfm" TargetMode="External"/><Relationship Id="rId18" Type="http://schemas.openxmlformats.org/officeDocument/2006/relationships/image" Target="../media/image10.png"/><Relationship Id="rId3" Type="http://schemas.openxmlformats.org/officeDocument/2006/relationships/control" Target="../activeX/activeX2.xml"/><Relationship Id="rId21" Type="http://schemas.openxmlformats.org/officeDocument/2006/relationships/image" Target="../media/image5.wmf"/><Relationship Id="rId7" Type="http://schemas.openxmlformats.org/officeDocument/2006/relationships/hyperlink" Target="http://www.nimh.nih.gov/tools/siteguide.cfm" TargetMode="External"/><Relationship Id="rId12" Type="http://schemas.openxmlformats.org/officeDocument/2006/relationships/hyperlink" Target="http://www.nih.gov/icd/od/foia/index.htm" TargetMode="External"/><Relationship Id="rId17" Type="http://schemas.openxmlformats.org/officeDocument/2006/relationships/image" Target="../media/image9.png"/><Relationship Id="rId2" Type="http://schemas.openxmlformats.org/officeDocument/2006/relationships/control" Target="../activeX/activeX1.xml"/><Relationship Id="rId16" Type="http://schemas.openxmlformats.org/officeDocument/2006/relationships/image" Target="../media/image8.png"/><Relationship Id="rId20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hyperlink" Target="http://www.nimh.nih.gov/tools/sitemap.cfm" TargetMode="External"/><Relationship Id="rId11" Type="http://schemas.openxmlformats.org/officeDocument/2006/relationships/hyperlink" Target="http://www.nimh.nih.gov/tools/policies.cfm" TargetMode="Externa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7.jpeg"/><Relationship Id="rId10" Type="http://schemas.openxmlformats.org/officeDocument/2006/relationships/hyperlink" Target="http://www.nimh.nih.gov/tools/copycitation.cfm" TargetMode="Externa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www.nimh.nih.gov/tools/contactus.cfm" TargetMode="Externa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harm OF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PORNOGRAPHY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69" y="3602038"/>
            <a:ext cx="9001462" cy="24361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Sharon W. Cooper, MD FAAP</a:t>
            </a:r>
          </a:p>
          <a:p>
            <a:r>
              <a:rPr lang="en-US" dirty="0" smtClean="0"/>
              <a:t>Department of Pediatrics </a:t>
            </a:r>
          </a:p>
          <a:p>
            <a:r>
              <a:rPr lang="en-US" dirty="0" smtClean="0"/>
              <a:t>University of North Carolina Chapel Hill</a:t>
            </a:r>
          </a:p>
          <a:p>
            <a:r>
              <a:rPr lang="en-US" dirty="0" smtClean="0"/>
              <a:t>School of Medicine</a:t>
            </a:r>
          </a:p>
          <a:p>
            <a:r>
              <a:rPr lang="en-US" dirty="0" smtClean="0"/>
              <a:t>Womack Army Medical Center</a:t>
            </a:r>
          </a:p>
          <a:p>
            <a:r>
              <a:rPr lang="en-US" dirty="0" smtClean="0"/>
              <a:t>Fort Bragg, 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1" y="265113"/>
            <a:ext cx="6751097" cy="1487487"/>
          </a:xfrm>
        </p:spPr>
        <p:txBody>
          <a:bodyPr/>
          <a:lstStyle/>
          <a:p>
            <a:r>
              <a:rPr lang="en-US" dirty="0" smtClean="0"/>
              <a:t>OR 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96451" y="2609851"/>
            <a:ext cx="6751097" cy="3877916"/>
          </a:xfrm>
        </p:spPr>
        <p:txBody>
          <a:bodyPr>
            <a:noAutofit/>
          </a:bodyPr>
          <a:lstStyle/>
          <a:p>
            <a:r>
              <a:rPr lang="en-US" b="1" dirty="0" smtClean="0"/>
              <a:t>“WHAT </a:t>
            </a:r>
            <a:r>
              <a:rPr lang="en-US" b="1" dirty="0" smtClean="0"/>
              <a:t>YOU SEE, </a:t>
            </a:r>
          </a:p>
          <a:p>
            <a:r>
              <a:rPr lang="en-US" b="1" dirty="0" smtClean="0"/>
              <a:t>IS WHAT GETS</a:t>
            </a:r>
          </a:p>
          <a:p>
            <a:r>
              <a:rPr lang="en-US" b="1" dirty="0" smtClean="0"/>
              <a:t>YOU” </a:t>
            </a:r>
            <a:endParaRPr lang="en-US" b="1" dirty="0" smtClean="0"/>
          </a:p>
          <a:p>
            <a:r>
              <a:rPr lang="en-US" b="1" dirty="0" smtClean="0"/>
              <a:t>(Iman El Amin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Baltimore, </a:t>
            </a:r>
            <a:r>
              <a:rPr lang="en-US" b="1" dirty="0" smtClean="0"/>
              <a:t>MD</a:t>
            </a:r>
          </a:p>
          <a:p>
            <a:r>
              <a:rPr lang="en-US" b="1" dirty="0" smtClean="0"/>
              <a:t>Defending Childhood Task Force Testimony </a:t>
            </a:r>
          </a:p>
          <a:p>
            <a:r>
              <a:rPr lang="en-US" b="1" dirty="0" smtClean="0"/>
              <a:t>2014</a:t>
            </a:r>
            <a:r>
              <a:rPr lang="en-US" b="1" dirty="0" smtClean="0"/>
              <a:t>)</a:t>
            </a:r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16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53" y="1433211"/>
            <a:ext cx="7077635" cy="49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4485" y="10236"/>
            <a:ext cx="4555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DISCOVERY TO RECOVERY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725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ncmec700x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2600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27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ime Magazine - Early Puberty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6"/>
          <a:stretch>
            <a:fillRect/>
          </a:stretch>
        </p:blipFill>
        <p:spPr bwMode="auto">
          <a:xfrm>
            <a:off x="381000" y="152400"/>
            <a:ext cx="8534400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49400" y="6629400"/>
            <a:ext cx="134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latin typeface="Times New Roman" panose="02020603050405020304" pitchFamily="18" charset="0"/>
              </a:rPr>
              <a:t>PRO-Medical-Cooper-55</a:t>
            </a:r>
          </a:p>
        </p:txBody>
      </p:sp>
    </p:spTree>
    <p:extLst>
      <p:ext uri="{BB962C8B-B14F-4D97-AF65-F5344CB8AC3E}">
        <p14:creationId xmlns:p14="http://schemas.microsoft.com/office/powerpoint/2010/main" val="20043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4659313" y="-64547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-4659313" y="-4778375"/>
            <a:ext cx="9144001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-4659313" y="10414000"/>
            <a:ext cx="9144001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-4659313" y="10429875"/>
            <a:ext cx="9144001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hlinkClick r:id="rId6"/>
              </a:rPr>
              <a:t>Site Index</a:t>
            </a:r>
            <a:r>
              <a:rPr lang="en-US" altLang="en-US" sz="1800">
                <a:latin typeface="Arial" panose="020B0604020202020204" pitchFamily="34" charset="0"/>
              </a:rPr>
              <a:t> | </a:t>
            </a:r>
            <a:r>
              <a:rPr lang="en-US" altLang="en-US" sz="1800">
                <a:latin typeface="Arial" panose="020B0604020202020204" pitchFamily="34" charset="0"/>
                <a:hlinkClick r:id="rId7"/>
              </a:rPr>
              <a:t>Site Guide</a:t>
            </a:r>
            <a:r>
              <a:rPr lang="en-US" altLang="en-US" sz="1800">
                <a:latin typeface="Arial" panose="020B0604020202020204" pitchFamily="34" charset="0"/>
              </a:rPr>
              <a:t> | </a:t>
            </a:r>
            <a:r>
              <a:rPr lang="en-US" altLang="en-US" sz="1800">
                <a:latin typeface="Arial" panose="020B0604020202020204" pitchFamily="34" charset="0"/>
                <a:hlinkClick r:id="rId8"/>
              </a:rPr>
              <a:t>Staff Directories</a:t>
            </a:r>
            <a:r>
              <a:rPr lang="en-US" altLang="en-US" sz="1800">
                <a:latin typeface="Arial" panose="020B0604020202020204" pitchFamily="34" charset="0"/>
              </a:rPr>
              <a:t> | </a:t>
            </a:r>
            <a:r>
              <a:rPr lang="en-US" altLang="en-US" sz="1800">
                <a:latin typeface="Arial" panose="020B0604020202020204" pitchFamily="34" charset="0"/>
                <a:hlinkClick r:id="rId9"/>
              </a:rPr>
              <a:t>Contact NIMH</a:t>
            </a:r>
            <a:r>
              <a:rPr lang="en-US" altLang="en-US" sz="1800">
                <a:latin typeface="Arial" panose="020B0604020202020204" pitchFamily="34" charset="0"/>
              </a:rPr>
              <a:t> | </a:t>
            </a:r>
            <a:r>
              <a:rPr lang="en-US" altLang="en-US" sz="1800">
                <a:latin typeface="Arial" panose="020B0604020202020204" pitchFamily="34" charset="0"/>
                <a:hlinkClick r:id="rId10"/>
              </a:rPr>
              <a:t>Copyright</a:t>
            </a:r>
            <a:r>
              <a:rPr lang="en-US" altLang="en-US" sz="1800">
                <a:latin typeface="Arial" panose="020B0604020202020204" pitchFamily="34" charset="0"/>
              </a:rPr>
              <a:t> | </a:t>
            </a:r>
            <a:r>
              <a:rPr lang="en-US" altLang="en-US" sz="1800">
                <a:latin typeface="Arial" panose="020B0604020202020204" pitchFamily="34" charset="0"/>
                <a:hlinkClick r:id="rId11" tooltip="Information on NIMH privacy, accessibility, and endorsement policies"/>
              </a:rPr>
              <a:t>Policies</a:t>
            </a:r>
            <a:r>
              <a:rPr lang="en-US" altLang="en-US" sz="1800">
                <a:latin typeface="Arial" panose="020B0604020202020204" pitchFamily="34" charset="0"/>
              </a:rPr>
              <a:t> | </a:t>
            </a:r>
            <a:r>
              <a:rPr lang="en-US" altLang="en-US" sz="1800">
                <a:latin typeface="Arial" panose="020B0604020202020204" pitchFamily="34" charset="0"/>
                <a:hlinkClick r:id="rId12"/>
              </a:rPr>
              <a:t>FOIA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/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  </a:t>
            </a:r>
            <a:r>
              <a:rPr lang="en-US" altLang="en-US" sz="2900">
                <a:latin typeface="Arial" panose="020B0604020202020204" pitchFamily="34" charset="0"/>
              </a:rPr>
              <a:t> </a:t>
            </a:r>
            <a:r>
              <a:rPr lang="en-US" altLang="en-US" sz="1800">
                <a:latin typeface="Arial" panose="020B0604020202020204" pitchFamily="34" charset="0"/>
              </a:rPr>
              <a:t>      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  </a:t>
            </a:r>
            <a:r>
              <a:rPr lang="en-US" altLang="en-US" sz="3000">
                <a:latin typeface="Arial" panose="020B0604020202020204" pitchFamily="34" charset="0"/>
              </a:rPr>
              <a:t> </a:t>
            </a:r>
            <a:r>
              <a:rPr lang="en-US" altLang="en-US" sz="1800">
                <a:latin typeface="Arial" panose="020B0604020202020204" pitchFamily="34" charset="0"/>
              </a:rPr>
              <a:t>      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600">
                <a:latin typeface="Arial" panose="020B0604020202020204" pitchFamily="34" charset="0"/>
              </a:rPr>
              <a:t>The National Institute of Mental Health (NIMH) is part of the National Institutes of Health (NIH),</a:t>
            </a:r>
            <a:br>
              <a:rPr lang="en-US" altLang="en-US" sz="600">
                <a:latin typeface="Arial" panose="020B0604020202020204" pitchFamily="34" charset="0"/>
              </a:rPr>
            </a:br>
            <a:r>
              <a:rPr lang="en-US" altLang="en-US" sz="600">
                <a:latin typeface="Arial" panose="020B0604020202020204" pitchFamily="34" charset="0"/>
              </a:rPr>
              <a:t>a component of the U.S. Department of Health and Human Services. </a:t>
            </a:r>
            <a:r>
              <a:rPr lang="en-US" altLang="en-US" sz="900">
                <a:latin typeface="Arial" panose="020B0604020202020204" pitchFamily="34" charset="0"/>
              </a:rPr>
              <a:t/>
            </a:r>
            <a:br>
              <a:rPr lang="en-US" altLang="en-US" sz="9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  </a:t>
            </a:r>
            <a:r>
              <a:rPr lang="en-US" altLang="en-US" sz="2200">
                <a:latin typeface="Arial" panose="020B0604020202020204" pitchFamily="34" charset="0"/>
              </a:rPr>
              <a:t> </a:t>
            </a:r>
            <a:r>
              <a:rPr lang="en-US" altLang="en-US" sz="1800">
                <a:latin typeface="Arial" panose="020B0604020202020204" pitchFamily="34" charset="0"/>
              </a:rPr>
              <a:t>                   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/>
            </a:r>
            <a:br>
              <a:rPr lang="en-US" altLang="en-US" sz="18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5062" name="Picture 17" descr="Advanced Search">
            <a:hlinkClick r:id="rId13" tooltip="Advanced Search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8663" y="-5740400"/>
            <a:ext cx="571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8" descr="image of Time-Lapse Imaging Tracks Brain Maturation from ages 5 to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9" descr="DHHS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13" y="11025188"/>
            <a:ext cx="47625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20" descr="NIH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788" y="11466513"/>
            <a:ext cx="47625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21" descr="First Gov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0" y="12107863"/>
            <a:ext cx="1285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22" descr="nojavascript&amp;W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24428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8" name="HTMLHidden1" r:id="rId2" imgW="914400" imgH="228600"/>
        </mc:Choice>
        <mc:Fallback>
          <p:control name="HTMLHidden1" r:id="rId2" imgW="914400" imgH="228600">
            <p:pic>
              <p:nvPicPr>
                <p:cNvPr id="45068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-4659313" y="-64547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HTMLHidden2" r:id="rId3" imgW="914400" imgH="228600"/>
        </mc:Choice>
        <mc:Fallback>
          <p:control name="HTMLHidden2" r:id="rId3" imgW="914400" imgH="228600">
            <p:pic>
              <p:nvPicPr>
                <p:cNvPr id="45069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-4659313" y="-64547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78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545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1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209800" y="152400"/>
            <a:ext cx="4841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The Perfect Storm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238916" y="4495800"/>
            <a:ext cx="1133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Drug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Addiction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353059" y="5410200"/>
            <a:ext cx="19544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Sexual Addiction 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Dysfunction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99" y="4495800"/>
            <a:ext cx="19800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Technology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Improvements for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Pay-for-Use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066800"/>
            <a:ext cx="2055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Shockless Society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6195258"/>
            <a:ext cx="2211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Predator  University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39000" y="1600200"/>
            <a:ext cx="10652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Sexual 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Violence</a:t>
            </a: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38147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13"/>
          <p:cNvSpPr/>
          <p:nvPr/>
        </p:nvSpPr>
        <p:spPr bwMode="auto">
          <a:xfrm>
            <a:off x="3657600" y="1219200"/>
            <a:ext cx="914400" cy="91440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53801" y="1066800"/>
            <a:ext cx="223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ONLINE BULLYING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2232" y="3429000"/>
            <a:ext cx="1710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CHILDHOOD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ADVERSITIES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905000"/>
            <a:ext cx="2057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NORMALIZED</a:t>
            </a:r>
          </a:p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SEXUAL HARM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57150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Social Network Recruiting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3200400"/>
            <a:ext cx="21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CYBERSTALKING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242127" y="1447800"/>
            <a:ext cx="453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Adolescent Mental Health Dysfunction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2590800"/>
            <a:ext cx="197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Ethnic Poverty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2667000"/>
            <a:ext cx="1971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Runaway and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Homeless Youth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39624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Gang Culture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5546663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ONLINE DATING SITES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02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9608918"/>
              </p:ext>
            </p:extLst>
          </p:nvPr>
        </p:nvGraphicFramePr>
        <p:xfrm>
          <a:off x="533400" y="0"/>
          <a:ext cx="8305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33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CHILDREN LEARN WHAT THEY SEE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….. ???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1251" name="Picture 3" descr="img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41030">
            <a:off x="3027993" y="1908069"/>
            <a:ext cx="231925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3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234</Words>
  <Application>Microsoft Office PowerPoint</Application>
  <PresentationFormat>On-screen Show (4:3)</PresentationFormat>
  <Paragraphs>60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Aharoni</vt:lpstr>
      <vt:lpstr>Arial</vt:lpstr>
      <vt:lpstr>Bookman Old Style</vt:lpstr>
      <vt:lpstr>Calibri</vt:lpstr>
      <vt:lpstr>Rockwell</vt:lpstr>
      <vt:lpstr>Times New Roman</vt:lpstr>
      <vt:lpstr>Verdana</vt:lpstr>
      <vt:lpstr>Damask</vt:lpstr>
      <vt:lpstr>THE harm OF adult PORNOGRAPHY to CHILDREN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CHILDREN LEARN WHAT THEY SEE….. ???</vt:lpstr>
      <vt:lpstr>OR 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PORNOGRAPHY AND CHILDREN</dc:title>
  <dc:creator>Sharon Cooper</dc:creator>
  <cp:lastModifiedBy>Sharon Cooper</cp:lastModifiedBy>
  <cp:revision>11</cp:revision>
  <dcterms:created xsi:type="dcterms:W3CDTF">2015-07-14T02:49:37Z</dcterms:created>
  <dcterms:modified xsi:type="dcterms:W3CDTF">2016-10-04T16:35:17Z</dcterms:modified>
</cp:coreProperties>
</file>