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257" r:id="rId2"/>
    <p:sldId id="553" r:id="rId3"/>
    <p:sldId id="258" r:id="rId4"/>
    <p:sldId id="259" r:id="rId5"/>
    <p:sldId id="260" r:id="rId6"/>
    <p:sldId id="555" r:id="rId7"/>
    <p:sldId id="557" r:id="rId8"/>
    <p:sldId id="560" r:id="rId9"/>
    <p:sldId id="556" r:id="rId10"/>
    <p:sldId id="263" r:id="rId11"/>
    <p:sldId id="264" r:id="rId12"/>
    <p:sldId id="265" r:id="rId13"/>
    <p:sldId id="266" r:id="rId14"/>
    <p:sldId id="268" r:id="rId15"/>
    <p:sldId id="267" r:id="rId16"/>
    <p:sldId id="564" r:id="rId17"/>
    <p:sldId id="269" r:id="rId18"/>
    <p:sldId id="456" r:id="rId19"/>
    <p:sldId id="270" r:id="rId20"/>
    <p:sldId id="271" r:id="rId21"/>
    <p:sldId id="273" r:id="rId22"/>
    <p:sldId id="512" r:id="rId23"/>
    <p:sldId id="274" r:id="rId24"/>
    <p:sldId id="278" r:id="rId25"/>
    <p:sldId id="279" r:id="rId26"/>
    <p:sldId id="280" r:id="rId27"/>
    <p:sldId id="282" r:id="rId28"/>
    <p:sldId id="284" r:id="rId29"/>
    <p:sldId id="461" r:id="rId30"/>
    <p:sldId id="285" r:id="rId31"/>
    <p:sldId id="462" r:id="rId32"/>
    <p:sldId id="286" r:id="rId33"/>
    <p:sldId id="464" r:id="rId34"/>
    <p:sldId id="287" r:id="rId35"/>
    <p:sldId id="466" r:id="rId36"/>
    <p:sldId id="288" r:id="rId37"/>
    <p:sldId id="289" r:id="rId38"/>
    <p:sldId id="290" r:id="rId39"/>
    <p:sldId id="467" r:id="rId40"/>
    <p:sldId id="550" r:id="rId41"/>
    <p:sldId id="291" r:id="rId42"/>
    <p:sldId id="543" r:id="rId43"/>
    <p:sldId id="293" r:id="rId44"/>
    <p:sldId id="294" r:id="rId45"/>
    <p:sldId id="295" r:id="rId46"/>
    <p:sldId id="296" r:id="rId47"/>
    <p:sldId id="298" r:id="rId48"/>
    <p:sldId id="300" r:id="rId49"/>
    <p:sldId id="430" r:id="rId50"/>
    <p:sldId id="301" r:id="rId51"/>
    <p:sldId id="302" r:id="rId52"/>
    <p:sldId id="303" r:id="rId53"/>
    <p:sldId id="304" r:id="rId54"/>
    <p:sldId id="311" r:id="rId55"/>
    <p:sldId id="421" r:id="rId56"/>
    <p:sldId id="552" r:id="rId57"/>
    <p:sldId id="323" r:id="rId58"/>
    <p:sldId id="324" r:id="rId59"/>
    <p:sldId id="325" r:id="rId60"/>
    <p:sldId id="468" r:id="rId61"/>
    <p:sldId id="326" r:id="rId62"/>
    <p:sldId id="469" r:id="rId63"/>
    <p:sldId id="327" r:id="rId64"/>
    <p:sldId id="328" r:id="rId65"/>
    <p:sldId id="329" r:id="rId66"/>
    <p:sldId id="330" r:id="rId67"/>
    <p:sldId id="331" r:id="rId68"/>
    <p:sldId id="332" r:id="rId69"/>
    <p:sldId id="333" r:id="rId70"/>
    <p:sldId id="334" r:id="rId71"/>
    <p:sldId id="335" r:id="rId72"/>
    <p:sldId id="336" r:id="rId73"/>
    <p:sldId id="339" r:id="rId74"/>
    <p:sldId id="340" r:id="rId75"/>
    <p:sldId id="341" r:id="rId76"/>
    <p:sldId id="342" r:id="rId77"/>
    <p:sldId id="344" r:id="rId78"/>
    <p:sldId id="347" r:id="rId79"/>
    <p:sldId id="345" r:id="rId80"/>
    <p:sldId id="351" r:id="rId81"/>
    <p:sldId id="349" r:id="rId82"/>
    <p:sldId id="353" r:id="rId83"/>
    <p:sldId id="350" r:id="rId84"/>
    <p:sldId id="348" r:id="rId85"/>
    <p:sldId id="352" r:id="rId86"/>
    <p:sldId id="346" r:id="rId87"/>
    <p:sldId id="338" r:id="rId88"/>
    <p:sldId id="354" r:id="rId89"/>
    <p:sldId id="355" r:id="rId90"/>
    <p:sldId id="356" r:id="rId91"/>
    <p:sldId id="357" r:id="rId92"/>
    <p:sldId id="358" r:id="rId93"/>
    <p:sldId id="404" r:id="rId94"/>
    <p:sldId id="450" r:id="rId95"/>
    <p:sldId id="451" r:id="rId96"/>
    <p:sldId id="452" r:id="rId97"/>
    <p:sldId id="453" r:id="rId98"/>
    <p:sldId id="454" r:id="rId99"/>
    <p:sldId id="477" r:id="rId100"/>
    <p:sldId id="511" r:id="rId101"/>
    <p:sldId id="519" r:id="rId102"/>
    <p:sldId id="479" r:id="rId103"/>
    <p:sldId id="520" r:id="rId104"/>
    <p:sldId id="497" r:id="rId105"/>
    <p:sldId id="551" r:id="rId106"/>
    <p:sldId id="498" r:id="rId107"/>
    <p:sldId id="565" r:id="rId108"/>
    <p:sldId id="531" r:id="rId10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E32F08C-5DB6-4349-B457-E47FFA8DED46}" type="datetimeFigureOut">
              <a:rPr lang="en-US" smtClean="0"/>
              <a:pPr/>
              <a:t>10/12/2016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72D6FC2-4275-479B-B28C-6E386C77D5EC}" type="slidenum">
              <a:rPr lang="en-US" smtClean="0"/>
              <a:pPr/>
              <a:t>‹#›</a:t>
            </a:fld>
            <a:endParaRPr lang="en-US"/>
          </a:p>
        </p:txBody>
      </p:sp>
    </p:spTree>
    <p:extLst>
      <p:ext uri="{BB962C8B-B14F-4D97-AF65-F5344CB8AC3E}">
        <p14:creationId xmlns:p14="http://schemas.microsoft.com/office/powerpoint/2010/main" val="3867221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7972319-645F-4102-9074-AA85AECFE68F}" type="datetimeFigureOut">
              <a:rPr lang="en-US" smtClean="0"/>
              <a:pPr/>
              <a:t>10/12/2016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D490DF1-9816-4DC3-A4DD-FB80416E2A45}" type="slidenum">
              <a:rPr lang="en-US" smtClean="0"/>
              <a:pPr/>
              <a:t>‹#›</a:t>
            </a:fld>
            <a:endParaRPr lang="en-US"/>
          </a:p>
        </p:txBody>
      </p:sp>
    </p:spTree>
    <p:extLst>
      <p:ext uri="{BB962C8B-B14F-4D97-AF65-F5344CB8AC3E}">
        <p14:creationId xmlns:p14="http://schemas.microsoft.com/office/powerpoint/2010/main" val="232643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31E856A6-A1E5-4590-B9E0-7150351F9E15}" type="slidenum">
              <a:rPr lang="en-US" altLang="en-US"/>
              <a:pPr/>
              <a:t>9</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833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8C6449B-86A5-428F-94BF-DA57D1A9C290}" type="slidenum">
              <a:rPr lang="en-US"/>
              <a:pPr/>
              <a:t>24</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277A4D4-62C8-4F8A-A5BC-291D72FF87E5}" type="slidenum">
              <a:rPr lang="en-US"/>
              <a:pPr/>
              <a:t>25</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B5AAF29-2803-436B-B199-7A1B7100BC72}" type="slidenum">
              <a:rPr lang="en-US"/>
              <a:pPr/>
              <a:t>26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415790"/>
            <a:ext cx="5029200" cy="4183380"/>
          </a:xfrm>
          <a:noFill/>
          <a:ln/>
        </p:spPr>
        <p:txBody>
          <a:bodyPr/>
          <a:lstStyle/>
          <a:p>
            <a:pPr eaLnBrk="1" hangingPunct="1"/>
            <a:r>
              <a:rPr lang="en-US"/>
              <a:t>It is almost like we have taken a 16 year-old boys view of sex and encouraged the entire society to see sex in that way.  </a:t>
            </a:r>
          </a:p>
          <a:p>
            <a:pPr eaLnBrk="1" hangingPunct="1"/>
            <a:r>
              <a:rPr lang="en-US"/>
              <a:t>It is sexual junk food and we have become sexually obese with this Mc sexuality.  </a:t>
            </a:r>
          </a:p>
          <a:p>
            <a:pPr eaLnBrk="1" hangingPunct="1"/>
            <a:r>
              <a:rPr lang="en-US"/>
              <a:t>Tiger Woods may be physically fit but he is sexually obese.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FA0A37F-3A3B-4556-A624-94E5E66B9A6A}" type="slidenum">
              <a:rPr lang="en-US"/>
              <a:pPr/>
              <a:t>27</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F3B55D8-9596-4297-89B3-5625C8DDB623}" type="slidenum">
              <a:rPr lang="en-US"/>
              <a:pPr/>
              <a:t>28</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3D34D49-D731-42CA-96C0-2C51687BAA6E}" type="slidenum">
              <a:rPr lang="en-US"/>
              <a:pPr/>
              <a:t>29</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2994B4B-0805-4084-8920-B1C18DB5956C}" type="slidenum">
              <a:rPr lang="en-US"/>
              <a:pPr/>
              <a:t>30</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6EA045E-D544-497E-8719-BF46CA575C3E}" type="slidenum">
              <a:rPr lang="en-US"/>
              <a:pPr/>
              <a:t>31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E84B34C-C32E-4DF1-8CCE-7A6E604D0156}" type="slidenum">
              <a:rPr lang="en-US"/>
              <a:pPr/>
              <a:t>32</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21FB975-9958-4061-A92A-688417B766AD}" type="slidenum">
              <a:rPr lang="en-US"/>
              <a:pPr/>
              <a:t>33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553CB8B-945C-47C5-A108-46D8E0796297}" type="slidenum">
              <a:rPr lang="en-US" smtClean="0"/>
              <a:pPr/>
              <a:t>11</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9D39E2B-0F0B-4A33-A86E-E782DAC84E92}" type="slidenum">
              <a:rPr lang="en-US"/>
              <a:pPr/>
              <a:t>34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EF1DF08-1BC0-4CF8-8A8B-540EE392895D}" type="slidenum">
              <a:rPr lang="en-US"/>
              <a:pPr/>
              <a:t>35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64FC14F-15F7-45EF-A4E4-9FC0E9F31DE0}" type="slidenum">
              <a:rPr lang="en-US"/>
              <a:pPr/>
              <a:t>36</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7A10091-C546-4D3D-8E39-BB3FA11BD864}" type="slidenum">
              <a:rPr lang="en-US"/>
              <a:pPr/>
              <a:t>37</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FC9A5AB4-4134-45BA-BCCE-A338E6452008}" type="slidenum">
              <a:rPr lang="en-US"/>
              <a:pPr/>
              <a:t>38</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C645F70-4C3C-4204-B6CA-24307BB9DA85}" type="slidenum">
              <a:rPr lang="en-US"/>
              <a:pPr/>
              <a:t>39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D11EB66-A3DC-451B-BFA5-C13E94679280}" type="slidenum">
              <a:rPr lang="en-US"/>
              <a:pPr/>
              <a:t>41</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A7B62B1-A793-4600-96C8-E600F02A964A}" type="slidenum">
              <a:rPr lang="en-US"/>
              <a:pPr/>
              <a:t>43</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B648CD23-DF3C-4EED-8FEB-8861673E3E8C}" type="slidenum">
              <a:rPr lang="en-US"/>
              <a:pPr/>
              <a:t>45</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8051E1C6-7490-4DAB-A0EE-29A50D677026}" type="slidenum">
              <a:rPr lang="en-US"/>
              <a:pPr/>
              <a:t>48</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E7F82B9-C796-4DBF-8759-B7D1882B7469}" type="slidenum">
              <a:rPr lang="en-US" smtClean="0"/>
              <a:pPr/>
              <a:t>12</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CF346DA3-0581-480E-8948-49B9FBCAFD59}" type="slidenum">
              <a:rPr lang="en-US" altLang="en-US"/>
              <a:pPr/>
              <a:t>49</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42D83C3-EF73-451F-9C1F-455644DB9598}" type="slidenum">
              <a:rPr lang="en-US"/>
              <a:pPr/>
              <a:t>50</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3AF1BE0-BD74-4F54-B9EC-C5E0845CEDC6}" type="slidenum">
              <a:rPr lang="en-US"/>
              <a:pPr/>
              <a:t>53</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F350D413-39C4-4E49-B7EE-5E019098FA6C}" type="slidenum">
              <a:rPr lang="en-US" altLang="en-US"/>
              <a:pPr/>
              <a:t>55</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Source: </a:t>
            </a:r>
            <a:r>
              <a:rPr lang="en-US" dirty="0">
                <a:effectLst/>
              </a:rPr>
              <a:t>Crime, Violence, and Development: Trends, Costs, and Policy Options in the Caribbean.  </a:t>
            </a:r>
            <a:r>
              <a:rPr lang="en-US">
                <a:effectLst/>
              </a:rPr>
              <a:t>The United Nations Office on Drugs and Crime and the World Bank 2007.</a:t>
            </a:r>
            <a:endParaRPr lang="en-US"/>
          </a:p>
        </p:txBody>
      </p:sp>
      <p:sp>
        <p:nvSpPr>
          <p:cNvPr id="4" name="Slide Number Placeholder 3"/>
          <p:cNvSpPr>
            <a:spLocks noGrp="1"/>
          </p:cNvSpPr>
          <p:nvPr>
            <p:ph type="sldNum" sz="quarter" idx="10"/>
          </p:nvPr>
        </p:nvSpPr>
        <p:spPr/>
        <p:txBody>
          <a:bodyPr/>
          <a:lstStyle/>
          <a:p>
            <a:fld id="{3241A850-2DC1-401F-A903-FA065C6A1390}" type="slidenum">
              <a:rPr lang="en-US" smtClean="0"/>
              <a:t>56</a:t>
            </a:fld>
            <a:endParaRPr lang="en-US"/>
          </a:p>
        </p:txBody>
      </p:sp>
    </p:spTree>
    <p:extLst>
      <p:ext uri="{BB962C8B-B14F-4D97-AF65-F5344CB8AC3E}">
        <p14:creationId xmlns:p14="http://schemas.microsoft.com/office/powerpoint/2010/main" val="1651703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13F8C4CA-F196-4169-9404-BF09A2CDAAC1}" type="slidenum">
              <a:rPr lang="en-US"/>
              <a:pPr/>
              <a:t>58</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96B9415-0422-4B82-8DB0-F9E924F32054}" type="slidenum">
              <a:rPr lang="en-US"/>
              <a:pPr/>
              <a:t>60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BEE3C61-3A08-4EDD-AB61-FA9CE7249258}" type="slidenum">
              <a:rPr lang="en-US"/>
              <a:pPr/>
              <a:t>62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F4E14EE2-BD48-4B9C-893B-8AD9A896908F}" type="slidenum">
              <a:rPr lang="en-US"/>
              <a:pPr/>
              <a:t>64</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FCC7EA1-EE3F-4717-B60B-3648B6B61E19}" type="slidenum">
              <a:rPr lang="en-US"/>
              <a:pPr/>
              <a:t>65</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0D9851F-C6A4-43A7-BBA3-7E8BC5DD145F}" type="slidenum">
              <a:rPr lang="en-US"/>
              <a:pPr/>
              <a:t>14</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9A19EAC-1F23-40A0-A620-B631AC50623C}" type="slidenum">
              <a:rPr lang="en-US"/>
              <a:pPr/>
              <a:t>66</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A19F5BB9-0C34-44B6-A3EF-06AFF6510978}" type="slidenum">
              <a:rPr lang="en-US"/>
              <a:pPr/>
              <a:t>67</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96A04A75-68CC-433B-ABE8-FC7581F8FC19}" type="slidenum">
              <a:rPr lang="en-US"/>
              <a:pPr/>
              <a:t>68</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DE8C5060-F85B-424D-8E02-87257718A1BE}" type="slidenum">
              <a:rPr lang="en-US"/>
              <a:pPr/>
              <a:t>69</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BA1D28AF-FE9C-4219-BAE6-1CA22DE309E2}" type="slidenum">
              <a:rPr lang="en-US"/>
              <a:pPr/>
              <a:t>70</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7E8E47E5-2C72-41BD-86C3-D272AC4C3ED7}" type="slidenum">
              <a:rPr lang="en-US"/>
              <a:pPr/>
              <a:t>71</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C9D916BA-EADA-48CA-A571-8DB2C4F62C8A}" type="slidenum">
              <a:rPr lang="en-US"/>
              <a:pPr/>
              <a:t>72</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5D1E5C23-87D4-4ECA-8201-CF4B6077572A}" type="slidenum">
              <a:rPr lang="en-US"/>
              <a:pPr/>
              <a:t>73</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83DC593-8143-429E-BCA2-24ADF61696CC}" type="slidenum">
              <a:rPr lang="en-US"/>
              <a:pPr/>
              <a:t>74</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8ABD1BD-93B7-49EC-B8C6-49F10E2EB5FA}" type="slidenum">
              <a:rPr lang="en-US"/>
              <a:pPr/>
              <a:t>75</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69C8A59-F779-474F-BC3D-674248BC40B6}" type="slidenum">
              <a:rPr lang="en-US"/>
              <a:pPr/>
              <a:t>15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420B2D0B-0509-4BAF-9AF8-9C3A0AEF9B1F}" type="slidenum">
              <a:rPr lang="en-US"/>
              <a:pPr/>
              <a:t>76</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CFACB-1209-4644-86D6-647DF9B3CBC2}" type="slidenum">
              <a:rPr lang="en-US" altLang="en-US"/>
              <a:pPr/>
              <a:t>78</a:t>
            </a:fld>
            <a:endParaRPr lang="en-US" alt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C21CC-97B7-4674-AD09-2F3BF7C61641}" type="slidenum">
              <a:rPr lang="en-US" altLang="en-US"/>
              <a:pPr/>
              <a:t>79</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5F4C4-E426-45C1-88C7-CB7CEED986FD}" type="slidenum">
              <a:rPr lang="en-US" altLang="en-US"/>
              <a:pPr/>
              <a:t>80</a:t>
            </a:fld>
            <a:endParaRPr lang="en-US" alt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7AA9D-2C6F-4597-A559-F891E76D9BA6}" type="slidenum">
              <a:rPr lang="en-US" altLang="en-US"/>
              <a:pPr/>
              <a:t>81</a:t>
            </a:fld>
            <a:endParaRPr lang="en-US" alt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ED035-A9DE-41C6-8F01-44C785C7ACC1}" type="slidenum">
              <a:rPr lang="en-US" altLang="en-US"/>
              <a:pPr/>
              <a:t>82</a:t>
            </a:fld>
            <a:endParaRPr lang="en-US"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A3660-1093-442F-8795-0B10AF0DB094}" type="slidenum">
              <a:rPr lang="en-US" altLang="en-US"/>
              <a:pPr/>
              <a:t>83</a:t>
            </a:fld>
            <a:endParaRPr lang="en-US" alt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EB203-12E2-4E7E-BC31-C39D3F119E2B}" type="slidenum">
              <a:rPr lang="en-US" altLang="en-US"/>
              <a:pPr/>
              <a:t>84</a:t>
            </a:fld>
            <a:endParaRPr lang="en-US" alt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525B-AA43-4E6A-8B57-5DDD2D3AFFEC}" type="slidenum">
              <a:rPr lang="en-US" altLang="en-US"/>
              <a:pPr/>
              <a:t>85</a:t>
            </a:fld>
            <a:endParaRPr lang="en-US"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BA890-A9B8-40EA-872C-D29A7B620F2D}" type="slidenum">
              <a:rPr lang="en-US" altLang="en-US"/>
              <a:pPr/>
              <a:t>86</a:t>
            </a:fld>
            <a:endParaRPr lang="en-US" alt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47A0241B-B025-4284-A376-064448299924}" type="slidenum">
              <a:rPr lang="en-US"/>
              <a:pPr/>
              <a:t>17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9F903EF-8B57-465C-93DA-711A630586D0}" type="slidenum">
              <a:rPr lang="en-US"/>
              <a:pPr/>
              <a:t>87</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CF657-39AE-41D8-A1C4-9E24E9DD31B0}" type="slidenum">
              <a:rPr lang="en-US" altLang="en-US"/>
              <a:pPr/>
              <a:t>88</a:t>
            </a:fld>
            <a:endParaRPr lang="en-US" alt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F63BBEBB-505B-4966-830C-661C645B2B5B}" type="slidenum">
              <a:rPr lang="en-US" altLang="en-US"/>
              <a:pPr/>
              <a:t>93</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C314EDD0-F66A-4D3C-A11E-040B1514E0FC}" type="slidenum">
              <a:rPr lang="en-US" altLang="en-US"/>
              <a:pPr/>
              <a:t>94</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0CB9EEE-010B-439A-813D-571D84F62593}" type="slidenum">
              <a:rPr lang="en-US" altLang="en-US"/>
              <a:pPr/>
              <a:t>95</a:t>
            </a:fld>
            <a:endParaRPr lang="en-US" altLang="en-US"/>
          </a:p>
        </p:txBody>
      </p:sp>
      <p:sp>
        <p:nvSpPr>
          <p:cNvPr id="99331" name="Rectangle 1026"/>
          <p:cNvSpPr>
            <a:spLocks noGrp="1" noRot="1" noChangeAspect="1" noChangeArrowheads="1" noTextEdit="1"/>
          </p:cNvSpPr>
          <p:nvPr>
            <p:ph type="sldImg"/>
          </p:nvPr>
        </p:nvSpPr>
        <p:spPr>
          <a:ln/>
        </p:spPr>
      </p:sp>
      <p:sp>
        <p:nvSpPr>
          <p:cNvPr id="99332" name="Rectangle 1027"/>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DFB0DACD-8891-4E27-9E0D-8FF45B624536}" type="slidenum">
              <a:rPr lang="en-US" altLang="en-US"/>
              <a:pPr/>
              <a:t>96</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C49BB92E-34EB-443B-AA83-7134681786C1}" type="slidenum">
              <a:rPr lang="en-US" altLang="en-US"/>
              <a:pPr/>
              <a:t>97</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6E737872-51F8-400A-B17C-6AC7910A3531}" type="slidenum">
              <a:rPr lang="en-US" altLang="en-US"/>
              <a:pPr/>
              <a:t>98</a:t>
            </a:fld>
            <a:endParaRPr lang="en-US" altLang="en-US"/>
          </a:p>
        </p:txBody>
      </p:sp>
      <p:sp>
        <p:nvSpPr>
          <p:cNvPr id="105475" name="Rectangle 1026"/>
          <p:cNvSpPr>
            <a:spLocks noGrp="1" noRot="1" noChangeAspect="1" noChangeArrowheads="1" noTextEdit="1"/>
          </p:cNvSpPr>
          <p:nvPr>
            <p:ph type="sldImg"/>
          </p:nvPr>
        </p:nvSpPr>
        <p:spPr>
          <a:ln/>
        </p:spPr>
      </p:sp>
      <p:sp>
        <p:nvSpPr>
          <p:cNvPr id="105476" name="Rectangle 1027"/>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A1F45-3DFA-4D27-BD27-90A0DB9009AD}" type="slidenum">
              <a:rPr lang="en-US" altLang="en-US"/>
              <a:pPr/>
              <a:t>103</a:t>
            </a:fld>
            <a:endParaRPr lang="en-US" alt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CF7B344-D7C5-4F18-8B8F-9D4DB83A9A1B}" type="slidenum">
              <a:rPr lang="en-US"/>
              <a:pPr/>
              <a:t>20</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03E24DD-CEF3-4AFE-BFAD-47FB9A461538}" type="slidenum">
              <a:rPr lang="en-US"/>
              <a:pPr/>
              <a:t>21</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77C1C15-75A6-43F0-B0BD-A817A6ED65E7}" type="slidenum">
              <a:rPr lang="en-US"/>
              <a:pPr/>
              <a:t>23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415790"/>
            <a:ext cx="5029200" cy="4183380"/>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297966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63249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4962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042764-D80E-4238-AC2F-A7DA2487FA1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294891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207380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139731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199718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142969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53432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171993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56D64B-3E5C-475D-BF71-FD76DE497B71}"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92A4-E7CB-450F-A8F8-DB71E84C24ED}" type="slidenum">
              <a:rPr lang="en-US" smtClean="0"/>
              <a:pPr/>
              <a:t>‹#›</a:t>
            </a:fld>
            <a:endParaRPr lang="en-US"/>
          </a:p>
        </p:txBody>
      </p:sp>
    </p:spTree>
    <p:extLst>
      <p:ext uri="{BB962C8B-B14F-4D97-AF65-F5344CB8AC3E}">
        <p14:creationId xmlns:p14="http://schemas.microsoft.com/office/powerpoint/2010/main" val="158997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6D64B-3E5C-475D-BF71-FD76DE497B71}"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92A4-E7CB-450F-A8F8-DB71E84C24ED}" type="slidenum">
              <a:rPr lang="en-US" smtClean="0"/>
              <a:pPr/>
              <a:t>‹#›</a:t>
            </a:fld>
            <a:endParaRPr lang="en-US"/>
          </a:p>
        </p:txBody>
      </p:sp>
    </p:spTree>
    <p:extLst>
      <p:ext uri="{BB962C8B-B14F-4D97-AF65-F5344CB8AC3E}">
        <p14:creationId xmlns:p14="http://schemas.microsoft.com/office/powerpoint/2010/main" val="291099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9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9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9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9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t>The </a:t>
            </a:r>
            <a:r>
              <a:rPr lang="en-US" sz="6000" b="1" dirty="0" err="1"/>
              <a:t>Pornified</a:t>
            </a:r>
            <a:r>
              <a:rPr lang="en-US" sz="6000" b="1" dirty="0"/>
              <a:t> </a:t>
            </a:r>
            <a:br>
              <a:rPr lang="en-US" sz="6000" b="1" dirty="0"/>
            </a:br>
            <a:r>
              <a:rPr lang="en-US" sz="6000" b="1" dirty="0"/>
              <a:t>Public Health Crisis</a:t>
            </a:r>
          </a:p>
        </p:txBody>
      </p:sp>
      <p:sp>
        <p:nvSpPr>
          <p:cNvPr id="3" name="Subtitle 2"/>
          <p:cNvSpPr>
            <a:spLocks noGrp="1"/>
          </p:cNvSpPr>
          <p:nvPr>
            <p:ph type="subTitle" idx="1"/>
          </p:nvPr>
        </p:nvSpPr>
        <p:spPr/>
        <p:txBody>
          <a:bodyPr>
            <a:normAutofit fontScale="62500" lnSpcReduction="20000"/>
          </a:bodyPr>
          <a:lstStyle/>
          <a:p>
            <a:pPr>
              <a:lnSpc>
                <a:spcPct val="80000"/>
              </a:lnSpc>
            </a:pPr>
            <a:r>
              <a:rPr lang="en-US" dirty="0"/>
              <a:t>Mary Anne </a:t>
            </a:r>
            <a:r>
              <a:rPr lang="en-US" dirty="0" err="1"/>
              <a:t>Layden</a:t>
            </a:r>
            <a:r>
              <a:rPr lang="en-US" dirty="0"/>
              <a:t>, Ph D</a:t>
            </a:r>
          </a:p>
          <a:p>
            <a:pPr>
              <a:lnSpc>
                <a:spcPct val="80000"/>
              </a:lnSpc>
            </a:pPr>
            <a:r>
              <a:rPr lang="en-US" dirty="0"/>
              <a:t>Director</a:t>
            </a:r>
          </a:p>
          <a:p>
            <a:pPr>
              <a:lnSpc>
                <a:spcPct val="80000"/>
              </a:lnSpc>
            </a:pPr>
            <a:r>
              <a:rPr lang="en-US" dirty="0"/>
              <a:t>Sexual Trauma and Psychopathology Program</a:t>
            </a:r>
          </a:p>
          <a:p>
            <a:pPr>
              <a:lnSpc>
                <a:spcPct val="80000"/>
              </a:lnSpc>
            </a:pPr>
            <a:r>
              <a:rPr lang="en-US" dirty="0"/>
              <a:t>Center for Cognitive Therapy</a:t>
            </a:r>
          </a:p>
          <a:p>
            <a:pPr>
              <a:lnSpc>
                <a:spcPct val="80000"/>
              </a:lnSpc>
            </a:pPr>
            <a:r>
              <a:rPr lang="en-US" dirty="0"/>
              <a:t>Department of Psychiatry</a:t>
            </a:r>
          </a:p>
          <a:p>
            <a:pPr>
              <a:lnSpc>
                <a:spcPct val="80000"/>
              </a:lnSpc>
            </a:pPr>
            <a:r>
              <a:rPr lang="en-US" dirty="0"/>
              <a:t>University of Pennsylvania</a:t>
            </a:r>
          </a:p>
          <a:p>
            <a:pPr>
              <a:lnSpc>
                <a:spcPct val="80000"/>
              </a:lnSpc>
            </a:pPr>
            <a:r>
              <a:rPr lang="en-US" dirty="0"/>
              <a:t>layden@mail.med.upenn.edu</a:t>
            </a:r>
          </a:p>
          <a:p>
            <a:endParaRPr lang="en-US" dirty="0"/>
          </a:p>
        </p:txBody>
      </p:sp>
    </p:spTree>
    <p:extLst>
      <p:ext uri="{BB962C8B-B14F-4D97-AF65-F5344CB8AC3E}">
        <p14:creationId xmlns:p14="http://schemas.microsoft.com/office/powerpoint/2010/main" val="87022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pPr>
              <a:buNone/>
            </a:pPr>
            <a:endParaRPr lang="en-US" dirty="0"/>
          </a:p>
          <a:p>
            <a:pPr algn="ctr">
              <a:buNone/>
            </a:pPr>
            <a:r>
              <a:rPr lang="en-US" sz="6000" b="1" dirty="0"/>
              <a:t>Learning</a:t>
            </a:r>
          </a:p>
        </p:txBody>
      </p:sp>
    </p:spTree>
    <p:extLst>
      <p:ext uri="{BB962C8B-B14F-4D97-AF65-F5344CB8AC3E}">
        <p14:creationId xmlns:p14="http://schemas.microsoft.com/office/powerpoint/2010/main" val="518144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4800" dirty="0"/>
          </a:p>
          <a:p>
            <a:pPr algn="ctr">
              <a:buNone/>
            </a:pPr>
            <a:endParaRPr lang="en-US" sz="4800" b="1" dirty="0"/>
          </a:p>
          <a:p>
            <a:pPr algn="ctr">
              <a:buNone/>
            </a:pPr>
            <a:r>
              <a:rPr lang="en-US" sz="6000" b="1" dirty="0"/>
              <a:t>Why do they do it?</a:t>
            </a:r>
          </a:p>
          <a:p>
            <a:pPr algn="ctr">
              <a:buNone/>
            </a:pPr>
            <a:endParaRPr lang="en-US" sz="4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4900" b="1" dirty="0"/>
              <a:t>Why do they do it?</a:t>
            </a:r>
            <a:br>
              <a:rPr lang="en-US" sz="4900" b="1" dirty="0"/>
            </a:br>
            <a:endParaRPr lang="en-US" sz="4900" dirty="0"/>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t>Permission-Giving </a:t>
            </a:r>
          </a:p>
          <a:p>
            <a:pPr marL="0" indent="0" algn="ctr">
              <a:buNone/>
            </a:pPr>
            <a:r>
              <a:rPr lang="en-US" sz="4800" dirty="0"/>
              <a:t>Beliefs</a:t>
            </a:r>
          </a:p>
        </p:txBody>
      </p:sp>
    </p:spTree>
    <p:extLst>
      <p:ext uri="{BB962C8B-B14F-4D97-AF65-F5344CB8AC3E}">
        <p14:creationId xmlns:p14="http://schemas.microsoft.com/office/powerpoint/2010/main" val="31330655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Why do they do it?</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b="1" dirty="0"/>
              <a:t>Permission-giving beliefs</a:t>
            </a:r>
          </a:p>
          <a:p>
            <a:pPr marL="0" indent="0" algn="ctr">
              <a:buNone/>
            </a:pPr>
            <a:endParaRPr lang="en-US" sz="1100" b="1" dirty="0"/>
          </a:p>
          <a:p>
            <a:pPr marL="0" indent="0">
              <a:buNone/>
            </a:pPr>
            <a:r>
              <a:rPr lang="en-US" dirty="0"/>
              <a:t>Sex is a right (Sexual entitlement)</a:t>
            </a:r>
          </a:p>
          <a:p>
            <a:pPr marL="0" indent="0">
              <a:buNone/>
            </a:pPr>
            <a:r>
              <a:rPr lang="en-US" dirty="0"/>
              <a:t>Sex is a need (Myth of need)</a:t>
            </a:r>
          </a:p>
          <a:p>
            <a:pPr marL="0" indent="0">
              <a:buNone/>
            </a:pPr>
            <a:r>
              <a:rPr lang="en-US" dirty="0"/>
              <a:t>My pleasure is more important than someone else’s pain (Sexual narcissism)</a:t>
            </a:r>
          </a:p>
          <a:p>
            <a:pPr marL="0" indent="0">
              <a:buNone/>
            </a:pPr>
            <a:r>
              <a:rPr lang="en-US" dirty="0"/>
              <a:t>It doesn’t causes anyone a problem (Denial)</a:t>
            </a:r>
          </a:p>
          <a:p>
            <a:pPr marL="0" indent="0" algn="ctr">
              <a:buNone/>
            </a:pPr>
            <a:r>
              <a:rPr lang="en-US" b="1" dirty="0"/>
              <a:t>I have a right to meet my “needs” in the most pleasurable way possible even if it hurts someone else but it doesn’t hurt anyone</a:t>
            </a:r>
          </a:p>
          <a:p>
            <a:pPr marL="0" indent="0">
              <a:buNone/>
            </a:pPr>
            <a:endParaRPr lang="en-US" sz="1100" dirty="0"/>
          </a:p>
        </p:txBody>
      </p:sp>
    </p:spTree>
    <p:extLst>
      <p:ext uri="{BB962C8B-B14F-4D97-AF65-F5344CB8AC3E}">
        <p14:creationId xmlns:p14="http://schemas.microsoft.com/office/powerpoint/2010/main" val="37365088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Autofit/>
          </a:bodyPr>
          <a:lstStyle/>
          <a:p>
            <a:br>
              <a:rPr lang="en-US" b="1" dirty="0"/>
            </a:br>
            <a:r>
              <a:rPr lang="en-US" b="1" dirty="0"/>
              <a:t>Why do they do it?</a:t>
            </a:r>
            <a:br>
              <a:rPr lang="en-US" b="1" dirty="0"/>
            </a:br>
            <a:endParaRPr lang="en-US" altLang="en-US" dirty="0"/>
          </a:p>
        </p:txBody>
      </p:sp>
      <p:sp>
        <p:nvSpPr>
          <p:cNvPr id="158723" name="Rectangle 3"/>
          <p:cNvSpPr>
            <a:spLocks noGrp="1" noChangeArrowheads="1"/>
          </p:cNvSpPr>
          <p:nvPr>
            <p:ph type="body" idx="1"/>
          </p:nvPr>
        </p:nvSpPr>
        <p:spPr/>
        <p:txBody>
          <a:bodyPr>
            <a:normAutofit lnSpcReduction="10000"/>
          </a:bodyPr>
          <a:lstStyle/>
          <a:p>
            <a:pPr>
              <a:buFontTx/>
              <a:buNone/>
            </a:pPr>
            <a:r>
              <a:rPr lang="en-US" altLang="en-US" dirty="0"/>
              <a:t>Attribution of feelings to prostituted women during prostitution 	</a:t>
            </a:r>
          </a:p>
          <a:p>
            <a:pPr>
              <a:buFontTx/>
              <a:buNone/>
            </a:pPr>
            <a:endParaRPr lang="en-US" altLang="en-US" sz="1200" dirty="0"/>
          </a:p>
          <a:p>
            <a:pPr>
              <a:buFontTx/>
              <a:buNone/>
            </a:pPr>
            <a:r>
              <a:rPr lang="en-US" altLang="en-US" dirty="0"/>
              <a:t>				Positive		Negative</a:t>
            </a:r>
          </a:p>
          <a:p>
            <a:pPr>
              <a:buFontTx/>
              <a:buNone/>
            </a:pPr>
            <a:r>
              <a:rPr lang="en-US" altLang="en-US" dirty="0"/>
              <a:t>				Feelings		Feelings</a:t>
            </a:r>
          </a:p>
          <a:p>
            <a:pPr>
              <a:buFontTx/>
              <a:buNone/>
            </a:pPr>
            <a:r>
              <a:rPr lang="en-US" altLang="en-US" dirty="0"/>
              <a:t>Prostitute		45%			44%</a:t>
            </a:r>
          </a:p>
          <a:p>
            <a:pPr>
              <a:buFontTx/>
              <a:buNone/>
            </a:pPr>
            <a:r>
              <a:rPr lang="en-US" altLang="en-US" dirty="0"/>
              <a:t>Users</a:t>
            </a:r>
            <a:endParaRPr lang="en-US" altLang="en-US" sz="1600" dirty="0"/>
          </a:p>
          <a:p>
            <a:pPr>
              <a:buFontTx/>
              <a:buNone/>
            </a:pPr>
            <a:r>
              <a:rPr lang="en-US" altLang="en-US" dirty="0"/>
              <a:t>Prostituted 	9%			77%</a:t>
            </a:r>
          </a:p>
          <a:p>
            <a:pPr>
              <a:buFontTx/>
              <a:buNone/>
            </a:pPr>
            <a:r>
              <a:rPr lang="en-US" altLang="en-US" dirty="0"/>
              <a:t>Women</a:t>
            </a:r>
          </a:p>
          <a:p>
            <a:pPr>
              <a:buFontTx/>
              <a:buNone/>
            </a:pPr>
            <a:endParaRPr lang="en-US" altLang="en-US" dirty="0"/>
          </a:p>
        </p:txBody>
      </p:sp>
    </p:spTree>
    <p:extLst>
      <p:ext uri="{BB962C8B-B14F-4D97-AF65-F5344CB8AC3E}">
        <p14:creationId xmlns:p14="http://schemas.microsoft.com/office/powerpoint/2010/main" val="3976598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Why do they do it?</a:t>
            </a:r>
            <a:br>
              <a:rPr lang="en-US" b="1" dirty="0"/>
            </a:b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800" dirty="0"/>
              <a:t>Tool Brain</a:t>
            </a:r>
          </a:p>
        </p:txBody>
      </p:sp>
    </p:spTree>
    <p:extLst>
      <p:ext uri="{BB962C8B-B14F-4D97-AF65-F5344CB8AC3E}">
        <p14:creationId xmlns:p14="http://schemas.microsoft.com/office/powerpoint/2010/main" val="13576765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Why do they do it?</a:t>
            </a:r>
            <a:br>
              <a:rPr lang="en-US" b="1" dirty="0"/>
            </a:b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a:t>Brain Imaging Studies</a:t>
            </a:r>
          </a:p>
          <a:p>
            <a:pPr algn="ctr">
              <a:buNone/>
            </a:pPr>
            <a:r>
              <a:rPr lang="en-US" dirty="0"/>
              <a:t>Pornography Use</a:t>
            </a:r>
          </a:p>
          <a:p>
            <a:r>
              <a:rPr lang="en-US" dirty="0"/>
              <a:t>Teen brain</a:t>
            </a:r>
          </a:p>
          <a:p>
            <a:r>
              <a:rPr lang="en-US" dirty="0"/>
              <a:t>Cocaine brain</a:t>
            </a:r>
          </a:p>
          <a:p>
            <a:pPr>
              <a:buNone/>
            </a:pPr>
            <a:endParaRPr lang="en-US" dirty="0"/>
          </a:p>
          <a:p>
            <a:r>
              <a:rPr lang="en-US" dirty="0"/>
              <a:t>Less gray matter</a:t>
            </a:r>
          </a:p>
          <a:p>
            <a:r>
              <a:rPr lang="en-US" dirty="0"/>
              <a:t>Less brain sensitivity to sexual stimuli</a:t>
            </a:r>
          </a:p>
          <a:p>
            <a:r>
              <a:rPr lang="en-US" dirty="0"/>
              <a:t>Less connectivity</a:t>
            </a:r>
          </a:p>
        </p:txBody>
      </p:sp>
    </p:spTree>
    <p:extLst>
      <p:ext uri="{BB962C8B-B14F-4D97-AF65-F5344CB8AC3E}">
        <p14:creationId xmlns:p14="http://schemas.microsoft.com/office/powerpoint/2010/main" val="260699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4900" b="1" dirty="0"/>
              <a:t>Why do they do it?</a:t>
            </a:r>
            <a:br>
              <a:rPr lang="en-US" sz="4900" b="1" dirty="0"/>
            </a:br>
            <a:endParaRPr lang="en-US" sz="4900" dirty="0"/>
          </a:p>
        </p:txBody>
      </p:sp>
      <p:sp>
        <p:nvSpPr>
          <p:cNvPr id="3" name="Content Placeholder 2"/>
          <p:cNvSpPr>
            <a:spLocks noGrp="1"/>
          </p:cNvSpPr>
          <p:nvPr>
            <p:ph idx="1"/>
          </p:nvPr>
        </p:nvSpPr>
        <p:spPr/>
        <p:txBody>
          <a:bodyPr/>
          <a:lstStyle/>
          <a:p>
            <a:pPr algn="ctr">
              <a:buNone/>
            </a:pPr>
            <a:endParaRPr lang="en-US" b="1" dirty="0"/>
          </a:p>
          <a:p>
            <a:pPr algn="ctr">
              <a:buNone/>
            </a:pPr>
            <a:endParaRPr lang="en-US" b="1" dirty="0"/>
          </a:p>
          <a:p>
            <a:pPr algn="ctr">
              <a:buNone/>
            </a:pPr>
            <a:endParaRPr lang="en-US" b="1" dirty="0"/>
          </a:p>
          <a:p>
            <a:pPr algn="ctr">
              <a:buNone/>
            </a:pPr>
            <a:r>
              <a:rPr lang="en-US" sz="4400" dirty="0"/>
              <a:t>Blocking of the disgust response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endParaRPr lang="en-US" dirty="0"/>
          </a:p>
          <a:p>
            <a:pPr algn="ctr">
              <a:buNone/>
            </a:pPr>
            <a:r>
              <a:rPr lang="en-US" sz="5400" b="1" dirty="0"/>
              <a:t>Pornography</a:t>
            </a:r>
          </a:p>
          <a:p>
            <a:pPr algn="ctr">
              <a:buNone/>
            </a:pPr>
            <a:r>
              <a:rPr lang="en-US" sz="5400" dirty="0"/>
              <a:t>threatens the loss of love</a:t>
            </a:r>
          </a:p>
          <a:p>
            <a:pPr algn="ctr">
              <a:buNone/>
            </a:pPr>
            <a:r>
              <a:rPr lang="en-US" sz="5400" dirty="0"/>
              <a:t> in a world where only </a:t>
            </a:r>
          </a:p>
          <a:p>
            <a:pPr algn="ctr">
              <a:buNone/>
            </a:pPr>
            <a:r>
              <a:rPr lang="en-US" sz="5400" dirty="0"/>
              <a:t>love brings happiness</a:t>
            </a:r>
          </a:p>
          <a:p>
            <a:pPr>
              <a:buNone/>
            </a:pPr>
            <a:endParaRPr lang="en-US" dirty="0"/>
          </a:p>
          <a:p>
            <a:pPr>
              <a:buNone/>
            </a:pPr>
            <a:endParaRPr lang="en-US" dirty="0"/>
          </a:p>
          <a:p>
            <a:pPr>
              <a:buNone/>
            </a:pPr>
            <a:r>
              <a:rPr lang="en-US" dirty="0"/>
              <a:t>Roger </a:t>
            </a:r>
            <a:r>
              <a:rPr lang="en-US" dirty="0" err="1"/>
              <a:t>Scruton</a:t>
            </a:r>
            <a:endParaRPr lang="en-US" dirty="0"/>
          </a:p>
          <a:p>
            <a:pPr>
              <a:buNone/>
            </a:pPr>
            <a:endParaRPr lang="en-US" dirty="0"/>
          </a:p>
        </p:txBody>
      </p:sp>
    </p:spTree>
    <p:extLst>
      <p:ext uri="{BB962C8B-B14F-4D97-AF65-F5344CB8AC3E}">
        <p14:creationId xmlns:p14="http://schemas.microsoft.com/office/powerpoint/2010/main" val="5362662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sz="4000" b="1" dirty="0"/>
              <a:t>layden@mail.med.upenn.edu</a:t>
            </a:r>
          </a:p>
          <a:p>
            <a:pPr>
              <a:buNone/>
            </a:pPr>
            <a:endParaRPr lang="en-US" dirty="0"/>
          </a:p>
        </p:txBody>
      </p:sp>
    </p:spTree>
    <p:extLst>
      <p:ext uri="{BB962C8B-B14F-4D97-AF65-F5344CB8AC3E}">
        <p14:creationId xmlns:p14="http://schemas.microsoft.com/office/powerpoint/2010/main" val="183834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a:t>Learning</a:t>
            </a:r>
          </a:p>
        </p:txBody>
      </p:sp>
      <p:sp>
        <p:nvSpPr>
          <p:cNvPr id="3075" name="Rectangle 3"/>
          <p:cNvSpPr>
            <a:spLocks noGrp="1" noChangeArrowheads="1"/>
          </p:cNvSpPr>
          <p:nvPr>
            <p:ph type="body" idx="1"/>
          </p:nvPr>
        </p:nvSpPr>
        <p:spPr>
          <a:xfrm>
            <a:off x="533400" y="1828800"/>
            <a:ext cx="8229600" cy="4525963"/>
          </a:xfrm>
        </p:spPr>
        <p:txBody>
          <a:bodyPr/>
          <a:lstStyle/>
          <a:p>
            <a:pPr eaLnBrk="1" hangingPunct="1"/>
            <a:r>
              <a:rPr lang="en-US" dirty="0"/>
              <a:t>Pictures are compact carriers of meaning.</a:t>
            </a:r>
          </a:p>
          <a:p>
            <a:pPr eaLnBrk="1" hangingPunct="1"/>
            <a:endParaRPr lang="en-US" dirty="0"/>
          </a:p>
          <a:p>
            <a:pPr eaLnBrk="1" hangingPunct="1"/>
            <a:r>
              <a:rPr lang="en-US" dirty="0"/>
              <a:t>Learning is deeper if we are rewarded for behavior. The orgasm is very rewarding.</a:t>
            </a:r>
          </a:p>
          <a:p>
            <a:pPr eaLnBrk="1" hangingPunct="1"/>
            <a:endParaRPr lang="en-US" dirty="0"/>
          </a:p>
          <a:p>
            <a:pPr eaLnBrk="1" hangingPunct="1"/>
            <a:r>
              <a:rPr lang="en-US" dirty="0"/>
              <a:t>Learning is deeper if we have role models who are rewarded for behaviors. </a:t>
            </a:r>
          </a:p>
        </p:txBody>
      </p:sp>
    </p:spTree>
    <p:extLst>
      <p:ext uri="{BB962C8B-B14F-4D97-AF65-F5344CB8AC3E}">
        <p14:creationId xmlns:p14="http://schemas.microsoft.com/office/powerpoint/2010/main" val="3082470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a:t>Learning</a:t>
            </a:r>
          </a:p>
        </p:txBody>
      </p:sp>
      <p:sp>
        <p:nvSpPr>
          <p:cNvPr id="4099" name="Rectangle 3"/>
          <p:cNvSpPr>
            <a:spLocks noGrp="1" noChangeArrowheads="1"/>
          </p:cNvSpPr>
          <p:nvPr>
            <p:ph type="body" idx="1"/>
          </p:nvPr>
        </p:nvSpPr>
        <p:spPr/>
        <p:txBody>
          <a:bodyPr/>
          <a:lstStyle/>
          <a:p>
            <a:pPr eaLnBrk="1" hangingPunct="1"/>
            <a:endParaRPr lang="en-US"/>
          </a:p>
          <a:p>
            <a:pPr eaLnBrk="1" hangingPunct="1"/>
            <a:r>
              <a:rPr lang="en-US"/>
              <a:t>Learning is deeper in the presence of arousal.</a:t>
            </a:r>
          </a:p>
          <a:p>
            <a:pPr eaLnBrk="1" hangingPunct="1"/>
            <a:endParaRPr lang="en-US"/>
          </a:p>
          <a:p>
            <a:pPr eaLnBrk="1" hangingPunct="1"/>
            <a:r>
              <a:rPr lang="en-US"/>
              <a:t>Antisocial behaviors are learned and expressed more if we are anonymous.</a:t>
            </a:r>
          </a:p>
          <a:p>
            <a:pPr eaLnBrk="1" hangingPunct="1"/>
            <a:endParaRPr lang="en-US"/>
          </a:p>
        </p:txBody>
      </p:sp>
    </p:spTree>
    <p:extLst>
      <p:ext uri="{BB962C8B-B14F-4D97-AF65-F5344CB8AC3E}">
        <p14:creationId xmlns:p14="http://schemas.microsoft.com/office/powerpoint/2010/main" val="382890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Learning</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buNone/>
            </a:pPr>
            <a:r>
              <a:rPr lang="en-US" sz="4000" dirty="0"/>
              <a:t>			Pictures</a:t>
            </a:r>
          </a:p>
          <a:p>
            <a:pPr marL="0" indent="0">
              <a:buNone/>
            </a:pPr>
            <a:r>
              <a:rPr lang="en-US" sz="4000" dirty="0"/>
              <a:t>			Rewards</a:t>
            </a:r>
          </a:p>
          <a:p>
            <a:pPr marL="0" indent="0">
              <a:buNone/>
            </a:pPr>
            <a:r>
              <a:rPr lang="en-US" sz="4000" dirty="0"/>
              <a:t>			Role models</a:t>
            </a:r>
          </a:p>
          <a:p>
            <a:pPr marL="0" indent="0">
              <a:buNone/>
            </a:pPr>
            <a:r>
              <a:rPr lang="en-US" sz="4000" dirty="0"/>
              <a:t>			Aroused</a:t>
            </a:r>
          </a:p>
          <a:p>
            <a:pPr marL="0" indent="0">
              <a:buNone/>
            </a:pPr>
            <a:r>
              <a:rPr lang="en-US" sz="4000" dirty="0"/>
              <a:t>			Anonymous</a:t>
            </a:r>
          </a:p>
        </p:txBody>
      </p:sp>
    </p:spTree>
    <p:extLst>
      <p:ext uri="{BB962C8B-B14F-4D97-AF65-F5344CB8AC3E}">
        <p14:creationId xmlns:p14="http://schemas.microsoft.com/office/powerpoint/2010/main" val="231346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dirty="0"/>
              <a:t>Learning</a:t>
            </a:r>
          </a:p>
        </p:txBody>
      </p:sp>
      <p:sp>
        <p:nvSpPr>
          <p:cNvPr id="7171" name="Rectangle 3"/>
          <p:cNvSpPr>
            <a:spLocks noGrp="1" noChangeArrowheads="1"/>
          </p:cNvSpPr>
          <p:nvPr>
            <p:ph type="body" idx="1"/>
          </p:nvPr>
        </p:nvSpPr>
        <p:spPr/>
        <p:txBody>
          <a:bodyPr/>
          <a:lstStyle/>
          <a:p>
            <a:pPr marL="0" indent="0" algn="ctr">
              <a:buNone/>
            </a:pPr>
            <a:r>
              <a:rPr lang="en-US" b="1" dirty="0"/>
              <a:t>Internet Factors</a:t>
            </a:r>
            <a:endParaRPr lang="en-US" dirty="0"/>
          </a:p>
          <a:p>
            <a:pPr algn="ctr" eaLnBrk="1" hangingPunct="1"/>
            <a:endParaRPr lang="en-US" dirty="0"/>
          </a:p>
          <a:p>
            <a:pPr eaLnBrk="1" hangingPunct="1"/>
            <a:r>
              <a:rPr lang="en-US" dirty="0"/>
              <a:t>Free</a:t>
            </a:r>
          </a:p>
          <a:p>
            <a:pPr eaLnBrk="1" hangingPunct="1"/>
            <a:r>
              <a:rPr lang="en-US" dirty="0"/>
              <a:t>Available everywhere</a:t>
            </a:r>
          </a:p>
          <a:p>
            <a:pPr eaLnBrk="1" hangingPunct="1"/>
            <a:r>
              <a:rPr lang="en-US" dirty="0"/>
              <a:t>Available all the time</a:t>
            </a:r>
          </a:p>
          <a:p>
            <a:pPr eaLnBrk="1" hangingPunct="1"/>
            <a:r>
              <a:rPr lang="en-US" dirty="0"/>
              <a:t>Children know better how to use computers than parents</a:t>
            </a:r>
          </a:p>
          <a:p>
            <a:pPr eaLnBrk="1" hangingPunct="1"/>
            <a:endParaRPr lang="en-US" dirty="0"/>
          </a:p>
        </p:txBody>
      </p:sp>
    </p:spTree>
    <p:extLst>
      <p:ext uri="{BB962C8B-B14F-4D97-AF65-F5344CB8AC3E}">
        <p14:creationId xmlns:p14="http://schemas.microsoft.com/office/powerpoint/2010/main" val="297904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t>Learning</a:t>
            </a:r>
          </a:p>
        </p:txBody>
      </p:sp>
      <p:sp>
        <p:nvSpPr>
          <p:cNvPr id="6147" name="Rectangle 3"/>
          <p:cNvSpPr>
            <a:spLocks noGrp="1" noChangeArrowheads="1"/>
          </p:cNvSpPr>
          <p:nvPr>
            <p:ph type="body" idx="1"/>
          </p:nvPr>
        </p:nvSpPr>
        <p:spPr/>
        <p:txBody>
          <a:bodyPr>
            <a:normAutofit/>
          </a:bodyPr>
          <a:lstStyle/>
          <a:p>
            <a:pPr algn="ctr" eaLnBrk="1" hangingPunct="1">
              <a:buFontTx/>
              <a:buNone/>
            </a:pPr>
            <a:endParaRPr lang="en-US" sz="3600" dirty="0"/>
          </a:p>
          <a:p>
            <a:pPr algn="ctr" eaLnBrk="1" hangingPunct="1">
              <a:buFontTx/>
              <a:buNone/>
            </a:pPr>
            <a:r>
              <a:rPr lang="en-US" sz="3600" dirty="0"/>
              <a:t>Pornography</a:t>
            </a:r>
          </a:p>
          <a:p>
            <a:pPr algn="ctr" eaLnBrk="1" hangingPunct="1">
              <a:buFontTx/>
              <a:buNone/>
            </a:pPr>
            <a:r>
              <a:rPr lang="en-US" sz="3600" dirty="0"/>
              <a:t>Especially</a:t>
            </a:r>
          </a:p>
          <a:p>
            <a:pPr algn="ctr" eaLnBrk="1" hangingPunct="1">
              <a:buFontTx/>
              <a:buNone/>
            </a:pPr>
            <a:r>
              <a:rPr lang="en-US" sz="3600" dirty="0"/>
              <a:t>Internet Pornography</a:t>
            </a:r>
          </a:p>
          <a:p>
            <a:pPr algn="ctr" eaLnBrk="1" hangingPunct="1">
              <a:buFontTx/>
              <a:buNone/>
            </a:pPr>
            <a:r>
              <a:rPr lang="en-US" sz="3600" dirty="0"/>
              <a:t>Is the </a:t>
            </a:r>
          </a:p>
          <a:p>
            <a:pPr algn="ctr">
              <a:buNone/>
            </a:pPr>
            <a:r>
              <a:rPr lang="en-US" sz="3600" dirty="0"/>
              <a:t>Perfect Learning Environment</a:t>
            </a:r>
          </a:p>
        </p:txBody>
      </p:sp>
    </p:spTree>
    <p:extLst>
      <p:ext uri="{BB962C8B-B14F-4D97-AF65-F5344CB8AC3E}">
        <p14:creationId xmlns:p14="http://schemas.microsoft.com/office/powerpoint/2010/main" val="107759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a:t>
            </a:r>
            <a:endParaRPr lang="en-US" dirty="0"/>
          </a:p>
        </p:txBody>
      </p:sp>
      <p:sp>
        <p:nvSpPr>
          <p:cNvPr id="3" name="Content Placeholder 2"/>
          <p:cNvSpPr>
            <a:spLocks noGrp="1"/>
          </p:cNvSpPr>
          <p:nvPr>
            <p:ph idx="1"/>
          </p:nvPr>
        </p:nvSpPr>
        <p:spPr/>
        <p:txBody>
          <a:bodyPr>
            <a:normAutofit/>
          </a:bodyPr>
          <a:lstStyle/>
          <a:p>
            <a:pPr algn="ctr">
              <a:buNone/>
            </a:pPr>
            <a:endParaRPr lang="en-US" sz="4000" dirty="0"/>
          </a:p>
          <a:p>
            <a:pPr algn="ctr">
              <a:buNone/>
            </a:pPr>
            <a:endParaRPr lang="en-US" sz="4000" dirty="0"/>
          </a:p>
          <a:p>
            <a:pPr algn="ctr">
              <a:buNone/>
            </a:pPr>
            <a:r>
              <a:rPr lang="en-US" sz="4000" dirty="0"/>
              <a:t>Except that everything</a:t>
            </a:r>
          </a:p>
          <a:p>
            <a:pPr algn="ctr">
              <a:buNone/>
            </a:pPr>
            <a:r>
              <a:rPr lang="en-US" sz="4000" dirty="0"/>
              <a:t> it teaches you is a lie</a:t>
            </a:r>
          </a:p>
        </p:txBody>
      </p:sp>
    </p:spTree>
    <p:extLst>
      <p:ext uri="{BB962C8B-B14F-4D97-AF65-F5344CB8AC3E}">
        <p14:creationId xmlns:p14="http://schemas.microsoft.com/office/powerpoint/2010/main" val="3902481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dirty="0"/>
              <a:t>Learning</a:t>
            </a:r>
            <a:endParaRPr lang="en-US" dirty="0"/>
          </a:p>
        </p:txBody>
      </p:sp>
      <p:sp>
        <p:nvSpPr>
          <p:cNvPr id="8195" name="Rectangle 3"/>
          <p:cNvSpPr>
            <a:spLocks noGrp="1" noChangeArrowheads="1"/>
          </p:cNvSpPr>
          <p:nvPr>
            <p:ph type="body" idx="1"/>
          </p:nvPr>
        </p:nvSpPr>
        <p:spPr/>
        <p:txBody>
          <a:bodyPr/>
          <a:lstStyle/>
          <a:p>
            <a:pPr algn="ctr" eaLnBrk="1" hangingPunct="1">
              <a:buFontTx/>
              <a:buNone/>
            </a:pPr>
            <a:endParaRPr lang="en-US" sz="1800" dirty="0"/>
          </a:p>
          <a:p>
            <a:pPr algn="ctr" eaLnBrk="1" hangingPunct="1">
              <a:buFontTx/>
              <a:buNone/>
            </a:pPr>
            <a:r>
              <a:rPr lang="en-US" sz="4800" dirty="0"/>
              <a:t>Psychologist’s call </a:t>
            </a:r>
          </a:p>
          <a:p>
            <a:pPr algn="ctr" eaLnBrk="1" hangingPunct="1">
              <a:buFontTx/>
              <a:buNone/>
            </a:pPr>
            <a:r>
              <a:rPr lang="en-US" sz="4800" dirty="0"/>
              <a:t>Internet Pornography</a:t>
            </a:r>
          </a:p>
          <a:p>
            <a:pPr algn="ctr" eaLnBrk="1" hangingPunct="1">
              <a:buFontTx/>
              <a:buNone/>
            </a:pPr>
            <a:r>
              <a:rPr lang="en-US" sz="4800" dirty="0"/>
              <a:t>the new</a:t>
            </a:r>
          </a:p>
          <a:p>
            <a:pPr algn="ctr" eaLnBrk="1" hangingPunct="1">
              <a:buFontTx/>
              <a:buNone/>
            </a:pPr>
            <a:r>
              <a:rPr lang="en-US" sz="4800" dirty="0"/>
              <a:t>Crack Cocaine</a:t>
            </a:r>
          </a:p>
        </p:txBody>
      </p:sp>
    </p:spTree>
    <p:extLst>
      <p:ext uri="{BB962C8B-B14F-4D97-AF65-F5344CB8AC3E}">
        <p14:creationId xmlns:p14="http://schemas.microsoft.com/office/powerpoint/2010/main" val="2644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5400" dirty="0"/>
              <a:t>What is it teaching us?</a:t>
            </a:r>
          </a:p>
        </p:txBody>
      </p:sp>
    </p:spTree>
    <p:extLst>
      <p:ext uri="{BB962C8B-B14F-4D97-AF65-F5344CB8AC3E}">
        <p14:creationId xmlns:p14="http://schemas.microsoft.com/office/powerpoint/2010/main" val="390064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en-US" sz="5400" dirty="0"/>
          </a:p>
          <a:p>
            <a:pPr algn="ctr">
              <a:buNone/>
            </a:pPr>
            <a:r>
              <a:rPr lang="en-US" sz="6000" b="1" dirty="0"/>
              <a:t>Permission-Giving</a:t>
            </a:r>
          </a:p>
          <a:p>
            <a:pPr algn="ctr">
              <a:buNone/>
            </a:pPr>
            <a:r>
              <a:rPr lang="en-US" sz="6000" b="1" dirty="0"/>
              <a:t>Beliefs</a:t>
            </a:r>
          </a:p>
        </p:txBody>
      </p:sp>
    </p:spTree>
    <p:extLst>
      <p:ext uri="{BB962C8B-B14F-4D97-AF65-F5344CB8AC3E}">
        <p14:creationId xmlns:p14="http://schemas.microsoft.com/office/powerpoint/2010/main" val="249950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Public Health Crisis</a:t>
            </a:r>
          </a:p>
        </p:txBody>
      </p:sp>
      <p:sp>
        <p:nvSpPr>
          <p:cNvPr id="3" name="Content Placeholder 2"/>
          <p:cNvSpPr>
            <a:spLocks noGrp="1"/>
          </p:cNvSpPr>
          <p:nvPr>
            <p:ph idx="1"/>
          </p:nvPr>
        </p:nvSpPr>
        <p:spPr/>
        <p:txBody>
          <a:bodyPr/>
          <a:lstStyle/>
          <a:p>
            <a:pPr marL="0" indent="0">
              <a:buNone/>
            </a:pPr>
            <a:endParaRPr lang="en-US" dirty="0"/>
          </a:p>
          <a:p>
            <a:r>
              <a:rPr lang="en-US" dirty="0"/>
              <a:t>Affects a broad range of people in the society</a:t>
            </a:r>
          </a:p>
          <a:p>
            <a:r>
              <a:rPr lang="en-US" dirty="0"/>
              <a:t>Has many negative affects</a:t>
            </a:r>
          </a:p>
          <a:p>
            <a:r>
              <a:rPr lang="en-US" dirty="0"/>
              <a:t>Can’t be solved with individual action</a:t>
            </a:r>
          </a:p>
          <a:p>
            <a:r>
              <a:rPr lang="en-US" dirty="0"/>
              <a:t>Other institutions need to be involved to solve the problem: governmental, educational , medical, mental health institutions</a:t>
            </a:r>
          </a:p>
        </p:txBody>
      </p:sp>
    </p:spTree>
    <p:extLst>
      <p:ext uri="{BB962C8B-B14F-4D97-AF65-F5344CB8AC3E}">
        <p14:creationId xmlns:p14="http://schemas.microsoft.com/office/powerpoint/2010/main" val="153863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b="1" dirty="0"/>
              <a:t>Permission-Giving Beliefs</a:t>
            </a:r>
          </a:p>
        </p:txBody>
      </p:sp>
      <p:sp>
        <p:nvSpPr>
          <p:cNvPr id="9219" name="Rectangle 3"/>
          <p:cNvSpPr>
            <a:spLocks noGrp="1" noChangeArrowheads="1"/>
          </p:cNvSpPr>
          <p:nvPr>
            <p:ph type="body" idx="1"/>
          </p:nvPr>
        </p:nvSpPr>
        <p:spPr/>
        <p:txBody>
          <a:bodyPr/>
          <a:lstStyle/>
          <a:p>
            <a:pPr eaLnBrk="1" hangingPunct="1">
              <a:lnSpc>
                <a:spcPct val="90000"/>
              </a:lnSpc>
            </a:pPr>
            <a:r>
              <a:rPr lang="en-US" dirty="0"/>
              <a:t>Pornography produces Permission-Giving Beliefs</a:t>
            </a:r>
          </a:p>
          <a:p>
            <a:pPr eaLnBrk="1" hangingPunct="1">
              <a:lnSpc>
                <a:spcPct val="90000"/>
              </a:lnSpc>
            </a:pPr>
            <a:r>
              <a:rPr lang="en-US" dirty="0"/>
              <a:t>Permission-Giving Beliefs are beliefs that say what I am doing is normal, doesn’t hurt anyone, and everyone is doing it, etc. </a:t>
            </a:r>
          </a:p>
          <a:p>
            <a:pPr eaLnBrk="1" hangingPunct="1">
              <a:lnSpc>
                <a:spcPct val="90000"/>
              </a:lnSpc>
            </a:pPr>
            <a:r>
              <a:rPr lang="en-US" dirty="0"/>
              <a:t>Therefore, I don’t need to change my behavior.</a:t>
            </a:r>
          </a:p>
          <a:p>
            <a:pPr eaLnBrk="1" hangingPunct="1">
              <a:lnSpc>
                <a:spcPct val="90000"/>
              </a:lnSpc>
            </a:pPr>
            <a:r>
              <a:rPr lang="en-US" dirty="0"/>
              <a:t>Those who have a problem with my behavior are wrong, crazy, prudish.</a:t>
            </a:r>
          </a:p>
          <a:p>
            <a:pPr eaLnBrk="1" hangingPunct="1">
              <a:lnSpc>
                <a:spcPct val="90000"/>
              </a:lnSpc>
            </a:pPr>
            <a:endParaRPr lang="en-US" dirty="0"/>
          </a:p>
        </p:txBody>
      </p:sp>
    </p:spTree>
    <p:extLst>
      <p:ext uri="{BB962C8B-B14F-4D97-AF65-F5344CB8AC3E}">
        <p14:creationId xmlns:p14="http://schemas.microsoft.com/office/powerpoint/2010/main" val="399923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b="1" dirty="0"/>
              <a:t>Permission-Giving Beliefs</a:t>
            </a:r>
          </a:p>
        </p:txBody>
      </p:sp>
      <p:sp>
        <p:nvSpPr>
          <p:cNvPr id="11267" name="Rectangle 3"/>
          <p:cNvSpPr>
            <a:spLocks noGrp="1" noChangeArrowheads="1"/>
          </p:cNvSpPr>
          <p:nvPr>
            <p:ph type="body" idx="1"/>
          </p:nvPr>
        </p:nvSpPr>
        <p:spPr/>
        <p:txBody>
          <a:bodyPr/>
          <a:lstStyle/>
          <a:p>
            <a:pPr eaLnBrk="1" hangingPunct="1">
              <a:lnSpc>
                <a:spcPct val="90000"/>
              </a:lnSpc>
              <a:buFontTx/>
              <a:buNone/>
            </a:pPr>
            <a:r>
              <a:rPr lang="en-US" b="1" u="sng"/>
              <a:t>Examples</a:t>
            </a:r>
          </a:p>
          <a:p>
            <a:pPr eaLnBrk="1" hangingPunct="1">
              <a:lnSpc>
                <a:spcPct val="90000"/>
              </a:lnSpc>
            </a:pPr>
            <a:endParaRPr lang="en-US" b="1" u="sng"/>
          </a:p>
          <a:p>
            <a:pPr eaLnBrk="1" hangingPunct="1">
              <a:lnSpc>
                <a:spcPct val="90000"/>
              </a:lnSpc>
            </a:pPr>
            <a:r>
              <a:rPr lang="en-US"/>
              <a:t>All men go to prostitutes</a:t>
            </a:r>
          </a:p>
          <a:p>
            <a:pPr eaLnBrk="1" hangingPunct="1">
              <a:lnSpc>
                <a:spcPct val="90000"/>
              </a:lnSpc>
            </a:pPr>
            <a:r>
              <a:rPr lang="en-US"/>
              <a:t>All people want sex with all people all the time.</a:t>
            </a:r>
          </a:p>
          <a:p>
            <a:pPr eaLnBrk="1" hangingPunct="1">
              <a:lnSpc>
                <a:spcPct val="90000"/>
              </a:lnSpc>
            </a:pPr>
            <a:r>
              <a:rPr lang="en-US"/>
              <a:t>Women enjoy being raped </a:t>
            </a:r>
          </a:p>
          <a:p>
            <a:pPr eaLnBrk="1" hangingPunct="1">
              <a:lnSpc>
                <a:spcPct val="90000"/>
              </a:lnSpc>
            </a:pPr>
            <a:r>
              <a:rPr lang="en-US"/>
              <a:t>Women enjoy degrading sex</a:t>
            </a:r>
          </a:p>
          <a:p>
            <a:pPr eaLnBrk="1" hangingPunct="1">
              <a:lnSpc>
                <a:spcPct val="90000"/>
              </a:lnSpc>
            </a:pPr>
            <a:r>
              <a:rPr lang="en-US"/>
              <a:t>Children enjoy sex with adults</a:t>
            </a:r>
          </a:p>
        </p:txBody>
      </p:sp>
    </p:spTree>
    <p:extLst>
      <p:ext uri="{BB962C8B-B14F-4D97-AF65-F5344CB8AC3E}">
        <p14:creationId xmlns:p14="http://schemas.microsoft.com/office/powerpoint/2010/main" val="98715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pPr algn="ctr">
              <a:buNone/>
            </a:pPr>
            <a:r>
              <a:rPr lang="en-US" sz="6000" b="1" dirty="0" err="1"/>
              <a:t>Mis</a:t>
            </a:r>
            <a:r>
              <a:rPr lang="en-US" sz="6000" b="1" dirty="0"/>
              <a:t>-education about Sex</a:t>
            </a:r>
            <a:endParaRPr lang="en-US" sz="6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b="1" dirty="0" err="1"/>
              <a:t>Mis</a:t>
            </a:r>
            <a:r>
              <a:rPr lang="en-US" b="1" dirty="0"/>
              <a:t>-education about Sex</a:t>
            </a:r>
          </a:p>
        </p:txBody>
      </p:sp>
      <p:sp>
        <p:nvSpPr>
          <p:cNvPr id="12291" name="Rectangle 3"/>
          <p:cNvSpPr>
            <a:spLocks noGrp="1" noChangeArrowheads="1"/>
          </p:cNvSpPr>
          <p:nvPr>
            <p:ph type="body" idx="1"/>
          </p:nvPr>
        </p:nvSpPr>
        <p:spPr/>
        <p:txBody>
          <a:bodyPr/>
          <a:lstStyle/>
          <a:p>
            <a:pPr eaLnBrk="1" hangingPunct="1"/>
            <a:r>
              <a:rPr lang="en-US" dirty="0"/>
              <a:t>Sex is not about intimacy, caring, love  or respect</a:t>
            </a:r>
          </a:p>
          <a:p>
            <a:pPr eaLnBrk="1" hangingPunct="1"/>
            <a:r>
              <a:rPr lang="en-US" dirty="0"/>
              <a:t>Sex is not about marriage or having children</a:t>
            </a:r>
          </a:p>
          <a:p>
            <a:pPr eaLnBrk="1" hangingPunct="1"/>
            <a:r>
              <a:rPr lang="en-US" dirty="0"/>
              <a:t>Sex is recreation.</a:t>
            </a:r>
          </a:p>
          <a:p>
            <a:pPr eaLnBrk="1" hangingPunct="1"/>
            <a:r>
              <a:rPr lang="en-US" dirty="0"/>
              <a:t>You don’t need to know your partner.</a:t>
            </a:r>
          </a:p>
          <a:p>
            <a:pPr eaLnBrk="1" hangingPunct="1"/>
            <a:r>
              <a:rPr lang="en-US" dirty="0"/>
              <a:t>Sex with strangers is the best and most intense kind of sex</a:t>
            </a:r>
          </a:p>
          <a:p>
            <a:pPr eaLnBrk="1" hangingPunct="1">
              <a:buFontTx/>
              <a:buNone/>
            </a:pPr>
            <a:endParaRPr lang="en-US" dirty="0"/>
          </a:p>
        </p:txBody>
      </p:sp>
    </p:spTree>
    <p:extLst>
      <p:ext uri="{BB962C8B-B14F-4D97-AF65-F5344CB8AC3E}">
        <p14:creationId xmlns:p14="http://schemas.microsoft.com/office/powerpoint/2010/main" val="365425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b="1" dirty="0" err="1"/>
              <a:t>Mis</a:t>
            </a:r>
            <a:r>
              <a:rPr lang="en-US" b="1" dirty="0"/>
              <a:t>-education about Sex</a:t>
            </a:r>
          </a:p>
        </p:txBody>
      </p:sp>
      <p:sp>
        <p:nvSpPr>
          <p:cNvPr id="14339" name="Rectangle 3"/>
          <p:cNvSpPr>
            <a:spLocks noGrp="1" noChangeArrowheads="1"/>
          </p:cNvSpPr>
          <p:nvPr>
            <p:ph type="body" idx="1"/>
          </p:nvPr>
        </p:nvSpPr>
        <p:spPr/>
        <p:txBody>
          <a:bodyPr>
            <a:normAutofit fontScale="25000" lnSpcReduction="20000"/>
          </a:bodyPr>
          <a:lstStyle/>
          <a:p>
            <a:pPr eaLnBrk="1" hangingPunct="1">
              <a:lnSpc>
                <a:spcPct val="80000"/>
              </a:lnSpc>
            </a:pPr>
            <a:endParaRPr lang="en-US" dirty="0"/>
          </a:p>
          <a:p>
            <a:pPr eaLnBrk="1" hangingPunct="1">
              <a:lnSpc>
                <a:spcPct val="80000"/>
              </a:lnSpc>
            </a:pPr>
            <a:endParaRPr lang="en-US" sz="4600" dirty="0"/>
          </a:p>
          <a:p>
            <a:pPr eaLnBrk="1" hangingPunct="1">
              <a:lnSpc>
                <a:spcPct val="80000"/>
              </a:lnSpc>
            </a:pPr>
            <a:r>
              <a:rPr lang="en-US" sz="12800" dirty="0"/>
              <a:t>Sex is adversarial</a:t>
            </a:r>
          </a:p>
          <a:p>
            <a:pPr marL="0" indent="0" eaLnBrk="1" hangingPunct="1">
              <a:lnSpc>
                <a:spcPct val="80000"/>
              </a:lnSpc>
              <a:buNone/>
            </a:pPr>
            <a:endParaRPr lang="en-US" sz="4000" dirty="0"/>
          </a:p>
          <a:p>
            <a:pPr>
              <a:lnSpc>
                <a:spcPct val="80000"/>
              </a:lnSpc>
            </a:pPr>
            <a:r>
              <a:rPr lang="en-US" sz="12800" dirty="0"/>
              <a:t>Pornography is a one-way street with focus only on one's own pleasure.  There is no need to consider the others needs or feelings.</a:t>
            </a:r>
          </a:p>
          <a:p>
            <a:pPr>
              <a:lnSpc>
                <a:spcPct val="80000"/>
              </a:lnSpc>
            </a:pPr>
            <a:endParaRPr lang="en-US" sz="4000" dirty="0"/>
          </a:p>
          <a:p>
            <a:pPr>
              <a:lnSpc>
                <a:spcPct val="80000"/>
              </a:lnSpc>
            </a:pPr>
            <a:r>
              <a:rPr lang="en-US" sz="12800" dirty="0"/>
              <a:t> Sex is a male entitlement</a:t>
            </a:r>
          </a:p>
          <a:p>
            <a:pPr>
              <a:lnSpc>
                <a:spcPct val="80000"/>
              </a:lnSpc>
            </a:pPr>
            <a:endParaRPr lang="en-US" sz="4000" dirty="0"/>
          </a:p>
          <a:p>
            <a:r>
              <a:rPr lang="en-US" sz="12800" dirty="0"/>
              <a:t>Men “need” sex</a:t>
            </a:r>
          </a:p>
          <a:p>
            <a:endParaRPr lang="en-US" sz="4000" dirty="0"/>
          </a:p>
          <a:p>
            <a:r>
              <a:rPr lang="en-US" sz="12800" dirty="0"/>
              <a:t>Women’s bodies are just sexual entertainment for men.</a:t>
            </a:r>
          </a:p>
          <a:p>
            <a:pPr eaLnBrk="1" hangingPunct="1">
              <a:lnSpc>
                <a:spcPct val="80000"/>
              </a:lnSpc>
            </a:pPr>
            <a:endParaRPr lang="en-US" sz="12800" dirty="0"/>
          </a:p>
          <a:p>
            <a:pPr eaLnBrk="1" hangingPunct="1">
              <a:lnSpc>
                <a:spcPct val="80000"/>
              </a:lnSpc>
              <a:buFontTx/>
              <a:buNone/>
            </a:pPr>
            <a:endParaRPr lang="en-US" sz="12800" dirty="0"/>
          </a:p>
          <a:p>
            <a:pPr eaLnBrk="1" hangingPunct="1">
              <a:lnSpc>
                <a:spcPct val="80000"/>
              </a:lnSpc>
              <a:buFontTx/>
              <a:buNone/>
            </a:pPr>
            <a:br>
              <a:rPr lang="en-US" dirty="0"/>
            </a:br>
            <a:endParaRPr lang="en-US" dirty="0"/>
          </a:p>
        </p:txBody>
      </p:sp>
    </p:spTree>
    <p:extLst>
      <p:ext uri="{BB962C8B-B14F-4D97-AF65-F5344CB8AC3E}">
        <p14:creationId xmlns:p14="http://schemas.microsoft.com/office/powerpoint/2010/main" val="210613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b="1" dirty="0" err="1"/>
              <a:t>Mis</a:t>
            </a:r>
            <a:r>
              <a:rPr lang="en-US" b="1" dirty="0"/>
              <a:t>-education about Sex</a:t>
            </a:r>
          </a:p>
        </p:txBody>
      </p:sp>
      <p:sp>
        <p:nvSpPr>
          <p:cNvPr id="15363" name="Rectangle 3"/>
          <p:cNvSpPr>
            <a:spLocks noGrp="1" noChangeArrowheads="1"/>
          </p:cNvSpPr>
          <p:nvPr>
            <p:ph type="body" idx="1"/>
          </p:nvPr>
        </p:nvSpPr>
        <p:spPr/>
        <p:txBody>
          <a:bodyPr/>
          <a:lstStyle/>
          <a:p>
            <a:pPr eaLnBrk="1" hangingPunct="1"/>
            <a:r>
              <a:rPr lang="en-US"/>
              <a:t>Internet Pornography tends to be designer sex.  You keep clicking until you find the idealized image or the preferred image of the moment.  Expecting perfect and arrangable (“clickable”) body types is unrealistic and leads to dissatisfaction in real relationships.</a:t>
            </a:r>
            <a:br>
              <a:rPr lang="en-US"/>
            </a:br>
            <a:endParaRPr lang="en-US"/>
          </a:p>
        </p:txBody>
      </p:sp>
    </p:spTree>
    <p:extLst>
      <p:ext uri="{BB962C8B-B14F-4D97-AF65-F5344CB8AC3E}">
        <p14:creationId xmlns:p14="http://schemas.microsoft.com/office/powerpoint/2010/main" val="63062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b="1" dirty="0" err="1"/>
              <a:t>Mis</a:t>
            </a:r>
            <a:r>
              <a:rPr lang="en-US" b="1" dirty="0"/>
              <a:t>-education about Sex</a:t>
            </a:r>
          </a:p>
        </p:txBody>
      </p:sp>
      <p:sp>
        <p:nvSpPr>
          <p:cNvPr id="16387" name="Rectangle 3"/>
          <p:cNvSpPr>
            <a:spLocks noGrp="1" noChangeArrowheads="1"/>
          </p:cNvSpPr>
          <p:nvPr>
            <p:ph type="body" idx="1"/>
          </p:nvPr>
        </p:nvSpPr>
        <p:spPr/>
        <p:txBody>
          <a:bodyPr/>
          <a:lstStyle/>
          <a:p>
            <a:pPr eaLnBrk="1" hangingPunct="1"/>
            <a:r>
              <a:rPr lang="en-US" dirty="0"/>
              <a:t>Pornography includes performers who never say no and never reject sexual advances.  </a:t>
            </a:r>
          </a:p>
          <a:p>
            <a:pPr eaLnBrk="1" hangingPunct="1"/>
            <a:r>
              <a:rPr lang="en-US" dirty="0"/>
              <a:t>This can  </a:t>
            </a:r>
          </a:p>
          <a:p>
            <a:pPr lvl="1"/>
            <a:r>
              <a:rPr lang="en-US" dirty="0"/>
              <a:t>Increase unrealistic expectations about others </a:t>
            </a:r>
          </a:p>
          <a:p>
            <a:pPr lvl="1"/>
            <a:r>
              <a:rPr lang="en-US" dirty="0"/>
              <a:t>Entitlement to have sex </a:t>
            </a:r>
          </a:p>
          <a:p>
            <a:pPr lvl="1" eaLnBrk="1" hangingPunct="1"/>
            <a:r>
              <a:rPr lang="en-US" dirty="0"/>
              <a:t>Increase frustration with others who do say no</a:t>
            </a:r>
          </a:p>
          <a:p>
            <a:pPr lvl="1" eaLnBrk="1" hangingPunct="1"/>
            <a:r>
              <a:rPr lang="en-US" dirty="0"/>
              <a:t>reduce the awareness and skill of noticing the unwillingness of partners </a:t>
            </a:r>
          </a:p>
          <a:p>
            <a:pPr eaLnBrk="1" hangingPunct="1"/>
            <a:endParaRPr lang="en-US" dirty="0"/>
          </a:p>
        </p:txBody>
      </p:sp>
    </p:spTree>
    <p:extLst>
      <p:ext uri="{BB962C8B-B14F-4D97-AF65-F5344CB8AC3E}">
        <p14:creationId xmlns:p14="http://schemas.microsoft.com/office/powerpoint/2010/main" val="72786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p>
        </p:txBody>
      </p:sp>
      <p:sp>
        <p:nvSpPr>
          <p:cNvPr id="18435" name="Rectangle 3"/>
          <p:cNvSpPr>
            <a:spLocks noGrp="1" noChangeArrowheads="1"/>
          </p:cNvSpPr>
          <p:nvPr>
            <p:ph type="body" idx="1"/>
          </p:nvPr>
        </p:nvSpPr>
        <p:spPr/>
        <p:txBody>
          <a:bodyPr/>
          <a:lstStyle/>
          <a:p>
            <a:pPr algn="ctr" eaLnBrk="1" hangingPunct="1">
              <a:buFontTx/>
              <a:buNone/>
            </a:pPr>
            <a:endParaRPr lang="en-US" sz="4000" b="1" dirty="0"/>
          </a:p>
          <a:p>
            <a:pPr algn="ctr" eaLnBrk="1" hangingPunct="1">
              <a:buFontTx/>
              <a:buNone/>
            </a:pPr>
            <a:r>
              <a:rPr lang="en-US" sz="6000" b="1" dirty="0" err="1"/>
              <a:t>Pornified</a:t>
            </a:r>
            <a:endParaRPr lang="en-US" sz="6000" b="1" dirty="0"/>
          </a:p>
          <a:p>
            <a:pPr algn="ctr" eaLnBrk="1" hangingPunct="1">
              <a:buFontTx/>
              <a:buNone/>
            </a:pPr>
            <a:r>
              <a:rPr lang="en-US" sz="6000" b="1" dirty="0"/>
              <a:t>Thinking</a:t>
            </a:r>
          </a:p>
        </p:txBody>
      </p:sp>
    </p:spTree>
    <p:extLst>
      <p:ext uri="{BB962C8B-B14F-4D97-AF65-F5344CB8AC3E}">
        <p14:creationId xmlns:p14="http://schemas.microsoft.com/office/powerpoint/2010/main" val="151954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19459" name="Rectangle 3"/>
          <p:cNvSpPr>
            <a:spLocks noGrp="1" noChangeArrowheads="1"/>
          </p:cNvSpPr>
          <p:nvPr>
            <p:ph type="body" idx="1"/>
          </p:nvPr>
        </p:nvSpPr>
        <p:spPr/>
        <p:txBody>
          <a:bodyPr/>
          <a:lstStyle/>
          <a:p>
            <a:pPr eaLnBrk="1" hangingPunct="1"/>
            <a:endParaRPr lang="en-US"/>
          </a:p>
          <a:p>
            <a:pPr eaLnBrk="1" hangingPunct="1"/>
            <a:r>
              <a:rPr lang="en-US"/>
              <a:t>That women enjoy rape</a:t>
            </a:r>
          </a:p>
          <a:p>
            <a:pPr eaLnBrk="1" hangingPunct="1"/>
            <a:r>
              <a:rPr lang="en-US"/>
              <a:t>That she “got what she wanted” when she was raped</a:t>
            </a:r>
          </a:p>
          <a:p>
            <a:pPr eaLnBrk="1" hangingPunct="1"/>
            <a:r>
              <a:rPr lang="en-US"/>
              <a:t>That women make false accusations of rape  </a:t>
            </a:r>
          </a:p>
          <a:p>
            <a:pPr eaLnBrk="1" hangingPunct="1"/>
            <a:r>
              <a:rPr lang="en-US"/>
              <a:t>More acceptance of the rape myth</a:t>
            </a:r>
          </a:p>
          <a:p>
            <a:pPr eaLnBrk="1" hangingPunct="1"/>
            <a:r>
              <a:rPr lang="en-US"/>
              <a:t>That rapists deserve less time in prison</a:t>
            </a:r>
          </a:p>
        </p:txBody>
      </p:sp>
    </p:spTree>
    <p:extLst>
      <p:ext uri="{BB962C8B-B14F-4D97-AF65-F5344CB8AC3E}">
        <p14:creationId xmlns:p14="http://schemas.microsoft.com/office/powerpoint/2010/main" val="1443181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pPr eaLnBrk="1" hangingPunct="1"/>
            <a:r>
              <a:rPr lang="en-US" sz="2800" b="1"/>
              <a:t>Male Subjects</a:t>
            </a:r>
            <a:br>
              <a:rPr lang="en-US" sz="2800" b="1"/>
            </a:br>
            <a:r>
              <a:rPr lang="en-US" sz="2800" b="1"/>
              <a:t> Recommendation for Rape </a:t>
            </a:r>
            <a:br>
              <a:rPr lang="en-US" sz="2800" b="1"/>
            </a:br>
            <a:r>
              <a:rPr lang="en-US" sz="2800" b="1"/>
              <a:t> Months of  Incarceration </a:t>
            </a:r>
            <a:br>
              <a:rPr lang="en-US" sz="2800" b="1"/>
            </a:br>
            <a:r>
              <a:rPr lang="en-US" sz="2800" b="1"/>
              <a:t>(3 weeks after exposure to pornography)</a:t>
            </a:r>
          </a:p>
        </p:txBody>
      </p:sp>
      <p:graphicFrame>
        <p:nvGraphicFramePr>
          <p:cNvPr id="11266"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23612"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8492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br>
              <a:rPr lang="en-US" sz="4800" b="1" dirty="0"/>
            </a:br>
            <a:r>
              <a:rPr lang="en-US" sz="4800" b="1" dirty="0" err="1"/>
              <a:t>Pornified</a:t>
            </a:r>
            <a:br>
              <a:rPr lang="en-US" sz="4800" b="1" dirty="0"/>
            </a:br>
            <a:endParaRPr lang="en-US" sz="4800" dirty="0"/>
          </a:p>
        </p:txBody>
      </p:sp>
      <p:sp>
        <p:nvSpPr>
          <p:cNvPr id="3075" name="Rectangle 3"/>
          <p:cNvSpPr>
            <a:spLocks noGrp="1" noChangeArrowheads="1"/>
          </p:cNvSpPr>
          <p:nvPr>
            <p:ph type="body" idx="1"/>
          </p:nvPr>
        </p:nvSpPr>
        <p:spPr/>
        <p:txBody>
          <a:bodyPr/>
          <a:lstStyle/>
          <a:p>
            <a:pPr algn="ctr" eaLnBrk="1" hangingPunct="1">
              <a:buFontTx/>
              <a:buNone/>
            </a:pPr>
            <a:r>
              <a:rPr lang="en-US" sz="4800" dirty="0"/>
              <a:t>The Society</a:t>
            </a:r>
          </a:p>
          <a:p>
            <a:pPr algn="ctr" eaLnBrk="1" hangingPunct="1">
              <a:buFontTx/>
              <a:buNone/>
            </a:pPr>
            <a:endParaRPr lang="en-US" sz="2400" dirty="0"/>
          </a:p>
          <a:p>
            <a:pPr algn="ctr" eaLnBrk="1" hangingPunct="1">
              <a:buFontTx/>
              <a:buNone/>
            </a:pPr>
            <a:r>
              <a:rPr lang="en-US" sz="4800" dirty="0"/>
              <a:t>has become </a:t>
            </a:r>
          </a:p>
          <a:p>
            <a:pPr algn="ctr" eaLnBrk="1" hangingPunct="1">
              <a:buFontTx/>
              <a:buNone/>
            </a:pPr>
            <a:endParaRPr lang="en-US" sz="2400" dirty="0"/>
          </a:p>
          <a:p>
            <a:pPr algn="ctr" eaLnBrk="1" hangingPunct="1">
              <a:buFontTx/>
              <a:buNone/>
            </a:pPr>
            <a:r>
              <a:rPr lang="en-US" sz="4800" dirty="0" err="1"/>
              <a:t>Pornified</a:t>
            </a:r>
            <a:endParaRPr lang="en-US" sz="4800" dirty="0"/>
          </a:p>
        </p:txBody>
      </p:sp>
    </p:spTree>
    <p:extLst>
      <p:ext uri="{BB962C8B-B14F-4D97-AF65-F5344CB8AC3E}">
        <p14:creationId xmlns:p14="http://schemas.microsoft.com/office/powerpoint/2010/main" val="2783386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0483" name="Rectangle 3"/>
          <p:cNvSpPr>
            <a:spLocks noGrp="1" noChangeArrowheads="1"/>
          </p:cNvSpPr>
          <p:nvPr>
            <p:ph type="body" idx="1"/>
          </p:nvPr>
        </p:nvSpPr>
        <p:spPr/>
        <p:txBody>
          <a:bodyPr/>
          <a:lstStyle/>
          <a:p>
            <a:pPr eaLnBrk="1" hangingPunct="1"/>
            <a:endParaRPr lang="en-US" dirty="0"/>
          </a:p>
          <a:p>
            <a:pPr eaLnBrk="1" hangingPunct="1"/>
            <a:endParaRPr lang="en-US" dirty="0"/>
          </a:p>
          <a:p>
            <a:pPr eaLnBrk="1" hangingPunct="1"/>
            <a:r>
              <a:rPr lang="en-US" dirty="0"/>
              <a:t>They have an adversarial view of sex</a:t>
            </a:r>
          </a:p>
          <a:p>
            <a:r>
              <a:rPr lang="en-US" dirty="0"/>
              <a:t>They have more sexually callous beliefs </a:t>
            </a:r>
          </a:p>
          <a:p>
            <a:pPr eaLnBrk="1" hangingPunct="1"/>
            <a:endParaRPr lang="en-US" dirty="0"/>
          </a:p>
        </p:txBody>
      </p:sp>
    </p:spTree>
    <p:extLst>
      <p:ext uri="{BB962C8B-B14F-4D97-AF65-F5344CB8AC3E}">
        <p14:creationId xmlns:p14="http://schemas.microsoft.com/office/powerpoint/2010/main" val="32787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eaLnBrk="1" hangingPunct="1"/>
            <a:r>
              <a:rPr lang="en-US" sz="2800" b="1"/>
              <a:t>Male Subjects</a:t>
            </a:r>
            <a:br>
              <a:rPr lang="en-US" sz="2800" b="1"/>
            </a:br>
            <a:r>
              <a:rPr lang="en-US" sz="2800" b="1"/>
              <a:t> Sexual Callousness toward Women</a:t>
            </a:r>
            <a:br>
              <a:rPr lang="en-US" sz="2800" b="1"/>
            </a:br>
            <a:r>
              <a:rPr lang="en-US" sz="2800" b="1"/>
              <a:t>(3 weeks after exposure to pornography)</a:t>
            </a:r>
          </a:p>
        </p:txBody>
      </p:sp>
      <p:graphicFrame>
        <p:nvGraphicFramePr>
          <p:cNvPr id="7170"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24636"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0681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1507" name="Rectangle 3"/>
          <p:cNvSpPr>
            <a:spLocks noGrp="1" noChangeArrowheads="1"/>
          </p:cNvSpPr>
          <p:nvPr>
            <p:ph type="body" idx="1"/>
          </p:nvPr>
        </p:nvSpPr>
        <p:spPr/>
        <p:txBody>
          <a:bodyPr/>
          <a:lstStyle/>
          <a:p>
            <a:pPr eaLnBrk="1" hangingPunct="1">
              <a:buFontTx/>
              <a:buNone/>
            </a:pPr>
            <a:r>
              <a:rPr lang="en-US"/>
              <a:t>They have increased estimates of how often others:</a:t>
            </a:r>
          </a:p>
          <a:p>
            <a:pPr eaLnBrk="1" hangingPunct="1">
              <a:buFontTx/>
              <a:buNone/>
            </a:pPr>
            <a:endParaRPr lang="en-US"/>
          </a:p>
          <a:p>
            <a:pPr eaLnBrk="1" hangingPunct="1"/>
            <a:r>
              <a:rPr lang="en-US"/>
              <a:t>group sex</a:t>
            </a:r>
          </a:p>
          <a:p>
            <a:pPr eaLnBrk="1" hangingPunct="1"/>
            <a:r>
              <a:rPr lang="en-US"/>
              <a:t>sex with animals</a:t>
            </a:r>
          </a:p>
          <a:p>
            <a:pPr eaLnBrk="1" hangingPunct="1"/>
            <a:r>
              <a:rPr lang="en-US"/>
              <a:t>sex with violence  </a:t>
            </a:r>
          </a:p>
          <a:p>
            <a:pPr eaLnBrk="1" hangingPunct="1"/>
            <a:endParaRPr lang="en-US"/>
          </a:p>
          <a:p>
            <a:pPr eaLnBrk="1" hangingPunct="1"/>
            <a:endParaRPr lang="en-US"/>
          </a:p>
        </p:txBody>
      </p:sp>
    </p:spTree>
    <p:extLst>
      <p:ext uri="{BB962C8B-B14F-4D97-AF65-F5344CB8AC3E}">
        <p14:creationId xmlns:p14="http://schemas.microsoft.com/office/powerpoint/2010/main" val="104558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2400" b="1"/>
              <a:t>Projections of Others Sexual Behaviors</a:t>
            </a:r>
            <a:br>
              <a:rPr lang="en-US" sz="2400" b="1"/>
            </a:br>
            <a:r>
              <a:rPr lang="en-US" sz="2400" b="1"/>
              <a:t>(percent; 3 weeks after exposure to pornography)</a:t>
            </a:r>
          </a:p>
        </p:txBody>
      </p:sp>
      <p:graphicFrame>
        <p:nvGraphicFramePr>
          <p:cNvPr id="5122"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26684"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621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2531" name="Rectangle 3"/>
          <p:cNvSpPr>
            <a:spLocks noGrp="1" noChangeArrowheads="1"/>
          </p:cNvSpPr>
          <p:nvPr>
            <p:ph type="body" idx="1"/>
          </p:nvPr>
        </p:nvSpPr>
        <p:spPr/>
        <p:txBody>
          <a:bodyPr/>
          <a:lstStyle/>
          <a:p>
            <a:pPr eaLnBrk="1" hangingPunct="1">
              <a:buFontTx/>
              <a:buNone/>
            </a:pPr>
            <a:endParaRPr lang="en-US" sz="2400"/>
          </a:p>
          <a:p>
            <a:pPr eaLnBrk="1" hangingPunct="1"/>
            <a:r>
              <a:rPr lang="en-US"/>
              <a:t>They are more accepting of violence against women</a:t>
            </a:r>
          </a:p>
          <a:p>
            <a:pPr eaLnBrk="1" hangingPunct="1"/>
            <a:r>
              <a:rPr lang="en-US"/>
              <a:t>They use more sexual terms to describe women</a:t>
            </a:r>
          </a:p>
          <a:p>
            <a:pPr eaLnBrk="1" hangingPunct="1"/>
            <a:r>
              <a:rPr lang="en-US"/>
              <a:t>They see women as sex objects</a:t>
            </a:r>
          </a:p>
          <a:p>
            <a:pPr eaLnBrk="1" hangingPunct="1"/>
            <a:r>
              <a:rPr lang="en-US"/>
              <a:t>They have reduced support for the women’s liberation movement</a:t>
            </a:r>
          </a:p>
        </p:txBody>
      </p:sp>
    </p:spTree>
    <p:extLst>
      <p:ext uri="{BB962C8B-B14F-4D97-AF65-F5344CB8AC3E}">
        <p14:creationId xmlns:p14="http://schemas.microsoft.com/office/powerpoint/2010/main" val="1398580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pPr eaLnBrk="1" hangingPunct="1"/>
            <a:r>
              <a:rPr lang="en-US" sz="2400" b="1"/>
              <a:t>Male Subjects</a:t>
            </a:r>
            <a:br>
              <a:rPr lang="en-US" sz="2400" b="1"/>
            </a:br>
            <a:r>
              <a:rPr lang="en-US" sz="2400" b="1"/>
              <a:t>Support for the Female Liberation Movement</a:t>
            </a:r>
            <a:br>
              <a:rPr lang="en-US" sz="2400" b="1"/>
            </a:br>
            <a:r>
              <a:rPr lang="en-US" sz="2400" b="1"/>
              <a:t>(percent; 3 weeks after exposure to pornography)</a:t>
            </a:r>
          </a:p>
        </p:txBody>
      </p:sp>
      <p:graphicFrame>
        <p:nvGraphicFramePr>
          <p:cNvPr id="8194"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28732"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419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3555" name="Rectangle 3"/>
          <p:cNvSpPr>
            <a:spLocks noGrp="1" noChangeArrowheads="1"/>
          </p:cNvSpPr>
          <p:nvPr>
            <p:ph type="body" idx="1"/>
          </p:nvPr>
        </p:nvSpPr>
        <p:spPr/>
        <p:txBody>
          <a:bodyPr/>
          <a:lstStyle/>
          <a:p>
            <a:pPr eaLnBrk="1" hangingPunct="1"/>
            <a:endParaRPr lang="en-US" sz="2400"/>
          </a:p>
          <a:p>
            <a:pPr eaLnBrk="1" hangingPunct="1"/>
            <a:endParaRPr lang="en-US" sz="2400"/>
          </a:p>
          <a:p>
            <a:pPr eaLnBrk="1" hangingPunct="1"/>
            <a:endParaRPr lang="en-US" sz="2400"/>
          </a:p>
          <a:p>
            <a:pPr eaLnBrk="1" hangingPunct="1"/>
            <a:r>
              <a:rPr lang="en-US"/>
              <a:t>They rate their partners as less attractive </a:t>
            </a:r>
          </a:p>
          <a:p>
            <a:pPr eaLnBrk="1" hangingPunct="1"/>
            <a:r>
              <a:rPr lang="en-US"/>
              <a:t>They are less satisfied with their partner’s sexual performance</a:t>
            </a:r>
          </a:p>
        </p:txBody>
      </p:sp>
    </p:spTree>
    <p:extLst>
      <p:ext uri="{BB962C8B-B14F-4D97-AF65-F5344CB8AC3E}">
        <p14:creationId xmlns:p14="http://schemas.microsoft.com/office/powerpoint/2010/main" val="469215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4579" name="Rectangle 3"/>
          <p:cNvSpPr>
            <a:spLocks noGrp="1" noChangeArrowheads="1"/>
          </p:cNvSpPr>
          <p:nvPr>
            <p:ph type="body" idx="1"/>
          </p:nvPr>
        </p:nvSpPr>
        <p:spPr/>
        <p:txBody>
          <a:bodyPr/>
          <a:lstStyle/>
          <a:p>
            <a:pPr eaLnBrk="1" hangingPunct="1">
              <a:lnSpc>
                <a:spcPct val="90000"/>
              </a:lnSpc>
            </a:pPr>
            <a:r>
              <a:rPr lang="en-US"/>
              <a:t>They have a greater desire for sex without emotional involvement</a:t>
            </a:r>
          </a:p>
          <a:p>
            <a:pPr eaLnBrk="1" hangingPunct="1">
              <a:lnSpc>
                <a:spcPct val="90000"/>
              </a:lnSpc>
            </a:pPr>
            <a:r>
              <a:rPr lang="en-US"/>
              <a:t>They have a greater acceptance of sex outside of marriage for married individuals </a:t>
            </a:r>
          </a:p>
          <a:p>
            <a:pPr eaLnBrk="1" hangingPunct="1">
              <a:lnSpc>
                <a:spcPct val="90000"/>
              </a:lnSpc>
            </a:pPr>
            <a:r>
              <a:rPr lang="en-US"/>
              <a:t>They have a greater acceptance of sex before marriage</a:t>
            </a:r>
          </a:p>
          <a:p>
            <a:pPr eaLnBrk="1" hangingPunct="1">
              <a:lnSpc>
                <a:spcPct val="90000"/>
              </a:lnSpc>
            </a:pPr>
            <a:r>
              <a:rPr lang="en-US"/>
              <a:t>They are less child centered during marriage  </a:t>
            </a:r>
          </a:p>
          <a:p>
            <a:pPr eaLnBrk="1" hangingPunct="1">
              <a:lnSpc>
                <a:spcPct val="90000"/>
              </a:lnSpc>
            </a:pPr>
            <a:r>
              <a:rPr lang="en-US"/>
              <a:t>They are less desiring of female children </a:t>
            </a:r>
          </a:p>
          <a:p>
            <a:pPr eaLnBrk="1" hangingPunct="1">
              <a:buFontTx/>
              <a:buNone/>
            </a:pPr>
            <a:endParaRPr lang="en-US"/>
          </a:p>
        </p:txBody>
      </p:sp>
    </p:spTree>
    <p:extLst>
      <p:ext uri="{BB962C8B-B14F-4D97-AF65-F5344CB8AC3E}">
        <p14:creationId xmlns:p14="http://schemas.microsoft.com/office/powerpoint/2010/main" val="3318455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dirty="0"/>
              <a:t>What </a:t>
            </a:r>
            <a:r>
              <a:rPr lang="en-US" b="1" dirty="0" err="1"/>
              <a:t>pornified</a:t>
            </a:r>
            <a:r>
              <a:rPr lang="en-US" b="1" dirty="0"/>
              <a:t> men think</a:t>
            </a:r>
          </a:p>
        </p:txBody>
      </p:sp>
      <p:sp>
        <p:nvSpPr>
          <p:cNvPr id="25603" name="Rectangle 3"/>
          <p:cNvSpPr>
            <a:spLocks noGrp="1" noChangeArrowheads="1"/>
          </p:cNvSpPr>
          <p:nvPr>
            <p:ph type="body" idx="1"/>
          </p:nvPr>
        </p:nvSpPr>
        <p:spPr/>
        <p:txBody>
          <a:bodyPr/>
          <a:lstStyle/>
          <a:p>
            <a:pPr eaLnBrk="1" hangingPunct="1"/>
            <a:r>
              <a:rPr lang="en-US"/>
              <a:t>They are more willing to have sex with 13-14 year olds </a:t>
            </a:r>
          </a:p>
          <a:p>
            <a:pPr eaLnBrk="1" hangingPunct="1"/>
            <a:r>
              <a:rPr lang="en-US"/>
              <a:t>They are more sexually attracted to children</a:t>
            </a:r>
          </a:p>
          <a:p>
            <a:pPr eaLnBrk="1" hangingPunct="1"/>
            <a:r>
              <a:rPr lang="en-US"/>
              <a:t>They are less likely to think pornography needs to be restricted from children</a:t>
            </a:r>
          </a:p>
        </p:txBody>
      </p:sp>
    </p:spTree>
    <p:extLst>
      <p:ext uri="{BB962C8B-B14F-4D97-AF65-F5344CB8AC3E}">
        <p14:creationId xmlns:p14="http://schemas.microsoft.com/office/powerpoint/2010/main" val="2838635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2000" b="1"/>
              <a:t>Evaluation of Pornography and Recommendation for Accessibility</a:t>
            </a:r>
            <a:br>
              <a:rPr lang="en-US" sz="2000" b="1"/>
            </a:br>
            <a:r>
              <a:rPr lang="en-US" sz="2000" b="1"/>
              <a:t>(percent; 3 weeks after exposure to pornography)</a:t>
            </a:r>
          </a:p>
        </p:txBody>
      </p:sp>
      <p:graphicFrame>
        <p:nvGraphicFramePr>
          <p:cNvPr id="3074"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29756"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924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4800" b="1" dirty="0"/>
            </a:br>
            <a:r>
              <a:rPr lang="en-US" sz="4800" b="1" dirty="0" err="1"/>
              <a:t>Pornified</a:t>
            </a:r>
            <a:br>
              <a:rPr lang="en-US" sz="4800" b="1" dirty="0"/>
            </a:br>
            <a:endParaRPr lang="en-US" sz="4800" dirty="0"/>
          </a:p>
        </p:txBody>
      </p:sp>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sz="4800" dirty="0"/>
              <a:t>Sex is a product</a:t>
            </a:r>
          </a:p>
          <a:p>
            <a:pPr algn="ctr">
              <a:buNone/>
            </a:pPr>
            <a:r>
              <a:rPr lang="en-US" sz="4800" dirty="0"/>
              <a:t>The body is a commodity</a:t>
            </a:r>
          </a:p>
        </p:txBody>
      </p:sp>
    </p:spTree>
    <p:extLst>
      <p:ext uri="{BB962C8B-B14F-4D97-AF65-F5344CB8AC3E}">
        <p14:creationId xmlns:p14="http://schemas.microsoft.com/office/powerpoint/2010/main" val="1040413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t>
            </a:r>
            <a:r>
              <a:rPr lang="en-US" b="1" dirty="0" err="1"/>
              <a:t>pornified</a:t>
            </a:r>
            <a:r>
              <a:rPr lang="en-US" b="1" dirty="0"/>
              <a:t> men think</a:t>
            </a:r>
            <a:endParaRPr lang="en-US" dirty="0"/>
          </a:p>
        </p:txBody>
      </p:sp>
      <p:sp>
        <p:nvSpPr>
          <p:cNvPr id="3" name="Content Placeholder 2"/>
          <p:cNvSpPr>
            <a:spLocks noGrp="1"/>
          </p:cNvSpPr>
          <p:nvPr>
            <p:ph idx="1"/>
          </p:nvPr>
        </p:nvSpPr>
        <p:spPr/>
        <p:txBody>
          <a:bodyPr/>
          <a:lstStyle/>
          <a:p>
            <a:pPr>
              <a:buNone/>
            </a:pPr>
            <a:endParaRPr lang="en-US" dirty="0"/>
          </a:p>
          <a:p>
            <a:pPr>
              <a:buNone/>
            </a:pPr>
            <a:endParaRPr lang="en-US" dirty="0"/>
          </a:p>
          <a:p>
            <a:pPr algn="ctr">
              <a:buNone/>
            </a:pPr>
            <a:r>
              <a:rPr lang="en-US" sz="3600" dirty="0"/>
              <a:t>The increasing use of pornography is related to higher psychopath scores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p>
        </p:txBody>
      </p:sp>
      <p:sp>
        <p:nvSpPr>
          <p:cNvPr id="26627" name="Rectangle 3"/>
          <p:cNvSpPr>
            <a:spLocks noGrp="1" noChangeArrowheads="1"/>
          </p:cNvSpPr>
          <p:nvPr>
            <p:ph type="body" idx="1"/>
          </p:nvPr>
        </p:nvSpPr>
        <p:spPr/>
        <p:txBody>
          <a:bodyPr/>
          <a:lstStyle/>
          <a:p>
            <a:pPr algn="ctr" eaLnBrk="1" hangingPunct="1">
              <a:buFontTx/>
              <a:buNone/>
            </a:pPr>
            <a:endParaRPr lang="en-US" sz="4000"/>
          </a:p>
          <a:p>
            <a:pPr algn="ctr" eaLnBrk="1" hangingPunct="1">
              <a:buFontTx/>
              <a:buNone/>
            </a:pPr>
            <a:r>
              <a:rPr lang="en-US" sz="6000" b="1"/>
              <a:t>Pornified </a:t>
            </a:r>
          </a:p>
          <a:p>
            <a:pPr algn="ctr" eaLnBrk="1" hangingPunct="1">
              <a:buFontTx/>
              <a:buNone/>
            </a:pPr>
            <a:r>
              <a:rPr lang="en-US" sz="6000" b="1"/>
              <a:t>Behavior</a:t>
            </a:r>
          </a:p>
        </p:txBody>
      </p:sp>
    </p:spTree>
    <p:extLst>
      <p:ext uri="{BB962C8B-B14F-4D97-AF65-F5344CB8AC3E}">
        <p14:creationId xmlns:p14="http://schemas.microsoft.com/office/powerpoint/2010/main" val="623464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27651" name="Rectangle 3"/>
          <p:cNvSpPr>
            <a:spLocks noGrp="1" noChangeArrowheads="1"/>
          </p:cNvSpPr>
          <p:nvPr>
            <p:ph type="body" idx="1"/>
          </p:nvPr>
        </p:nvSpPr>
        <p:spPr/>
        <p:txBody>
          <a:bodyPr>
            <a:normAutofit fontScale="92500" lnSpcReduction="10000"/>
          </a:bodyPr>
          <a:lstStyle/>
          <a:p>
            <a:pPr algn="ctr" eaLnBrk="1" hangingPunct="1">
              <a:buFontTx/>
              <a:buNone/>
            </a:pPr>
            <a:r>
              <a:rPr lang="en-US" b="1" dirty="0"/>
              <a:t>Sexual dysfunction</a:t>
            </a:r>
          </a:p>
          <a:p>
            <a:pPr eaLnBrk="1" hangingPunct="1">
              <a:buFontTx/>
              <a:buNone/>
            </a:pPr>
            <a:endParaRPr lang="en-US" dirty="0"/>
          </a:p>
          <a:p>
            <a:r>
              <a:rPr lang="en-US" dirty="0"/>
              <a:t>Erectile dysfunction</a:t>
            </a:r>
          </a:p>
          <a:p>
            <a:r>
              <a:rPr lang="en-US" dirty="0"/>
              <a:t>Premature ejaculation</a:t>
            </a:r>
          </a:p>
          <a:p>
            <a:r>
              <a:rPr lang="en-US" dirty="0"/>
              <a:t>Retarded ejaculation</a:t>
            </a:r>
          </a:p>
          <a:p>
            <a:endParaRPr lang="en-US" dirty="0"/>
          </a:p>
          <a:p>
            <a:r>
              <a:rPr lang="en-US" dirty="0"/>
              <a:t>58% of male pornography users (average age 25) had erectile dysfunction with women but not with pornography.</a:t>
            </a:r>
          </a:p>
          <a:p>
            <a:endParaRPr lang="en-US" dirty="0"/>
          </a:p>
          <a:p>
            <a:endParaRPr lang="en-US" dirty="0"/>
          </a:p>
        </p:txBody>
      </p:sp>
    </p:spTree>
    <p:extLst>
      <p:ext uri="{BB962C8B-B14F-4D97-AF65-F5344CB8AC3E}">
        <p14:creationId xmlns:p14="http://schemas.microsoft.com/office/powerpoint/2010/main" val="143520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28675" name="Rectangle 3"/>
          <p:cNvSpPr>
            <a:spLocks noGrp="1" noChangeArrowheads="1"/>
          </p:cNvSpPr>
          <p:nvPr>
            <p:ph type="body" idx="1"/>
          </p:nvPr>
        </p:nvSpPr>
        <p:spPr/>
        <p:txBody>
          <a:bodyPr/>
          <a:lstStyle/>
          <a:p>
            <a:pPr eaLnBrk="1" hangingPunct="1"/>
            <a:endParaRPr lang="en-US"/>
          </a:p>
          <a:p>
            <a:pPr eaLnBrk="1" hangingPunct="1"/>
            <a:r>
              <a:rPr lang="en-US"/>
              <a:t>They have more sex partners</a:t>
            </a:r>
          </a:p>
          <a:p>
            <a:pPr eaLnBrk="1" hangingPunct="1"/>
            <a:r>
              <a:rPr lang="en-US"/>
              <a:t>They are less attracted to their partners</a:t>
            </a:r>
          </a:p>
          <a:p>
            <a:pPr eaLnBrk="1" hangingPunct="1"/>
            <a:r>
              <a:rPr lang="en-US"/>
              <a:t>They are less interested in actual sex with their partners</a:t>
            </a:r>
          </a:p>
          <a:p>
            <a:pPr eaLnBrk="1" hangingPunct="1"/>
            <a:r>
              <a:rPr lang="en-US"/>
              <a:t>They try to get their partners to act out scenes from pornographic films</a:t>
            </a:r>
          </a:p>
          <a:p>
            <a:pPr eaLnBrk="1" hangingPunct="1">
              <a:buFontTx/>
              <a:buNone/>
            </a:pPr>
            <a:endParaRPr lang="en-US"/>
          </a:p>
        </p:txBody>
      </p:sp>
    </p:spTree>
    <p:extLst>
      <p:ext uri="{BB962C8B-B14F-4D97-AF65-F5344CB8AC3E}">
        <p14:creationId xmlns:p14="http://schemas.microsoft.com/office/powerpoint/2010/main" val="1150508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29699"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endParaRPr lang="en-US"/>
          </a:p>
          <a:p>
            <a:pPr eaLnBrk="1" hangingPunct="1"/>
            <a:r>
              <a:rPr lang="en-US"/>
              <a:t>They have affairs if they are married</a:t>
            </a:r>
          </a:p>
          <a:p>
            <a:pPr eaLnBrk="1" hangingPunct="1"/>
            <a:r>
              <a:rPr lang="en-US"/>
              <a:t>They go to prostitutes </a:t>
            </a:r>
          </a:p>
          <a:p>
            <a:pPr eaLnBrk="1" hangingPunct="1"/>
            <a:endParaRPr lang="en-US"/>
          </a:p>
        </p:txBody>
      </p:sp>
    </p:spTree>
    <p:extLst>
      <p:ext uri="{BB962C8B-B14F-4D97-AF65-F5344CB8AC3E}">
        <p14:creationId xmlns:p14="http://schemas.microsoft.com/office/powerpoint/2010/main" val="2485707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b="1" dirty="0"/>
              <a:t>How </a:t>
            </a:r>
            <a:r>
              <a:rPr lang="en-US" b="1" dirty="0" err="1"/>
              <a:t>pornified</a:t>
            </a:r>
            <a:r>
              <a:rPr lang="en-US" b="1" dirty="0"/>
              <a:t> men behave</a:t>
            </a:r>
          </a:p>
        </p:txBody>
      </p:sp>
      <p:sp>
        <p:nvSpPr>
          <p:cNvPr id="30723" name="Rectangle 3"/>
          <p:cNvSpPr>
            <a:spLocks noGrp="1" noChangeArrowheads="1"/>
          </p:cNvSpPr>
          <p:nvPr>
            <p:ph type="body" idx="1"/>
          </p:nvPr>
        </p:nvSpPr>
        <p:spPr/>
        <p:txBody>
          <a:bodyPr/>
          <a:lstStyle/>
          <a:p>
            <a:pPr algn="ctr" eaLnBrk="1" hangingPunct="1"/>
            <a:endParaRPr lang="en-US"/>
          </a:p>
          <a:p>
            <a:pPr algn="ctr" eaLnBrk="1" hangingPunct="1"/>
            <a:endParaRPr lang="en-US"/>
          </a:p>
          <a:p>
            <a:pPr algn="ctr" eaLnBrk="1" hangingPunct="1">
              <a:buFontTx/>
              <a:buNone/>
            </a:pPr>
            <a:r>
              <a:rPr lang="en-US"/>
              <a:t>Almost 25% of 19-21 year old males said that they had either gone to a prostitute already or planned to in the future. </a:t>
            </a:r>
          </a:p>
        </p:txBody>
      </p:sp>
    </p:spTree>
    <p:extLst>
      <p:ext uri="{BB962C8B-B14F-4D97-AF65-F5344CB8AC3E}">
        <p14:creationId xmlns:p14="http://schemas.microsoft.com/office/powerpoint/2010/main" val="2209574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b="1" dirty="0"/>
              <a:t>How </a:t>
            </a:r>
            <a:r>
              <a:rPr lang="en-US" b="1" dirty="0" err="1"/>
              <a:t>pornified</a:t>
            </a:r>
            <a:r>
              <a:rPr lang="en-US" b="1" dirty="0"/>
              <a:t> men behave</a:t>
            </a:r>
          </a:p>
        </p:txBody>
      </p:sp>
      <p:sp>
        <p:nvSpPr>
          <p:cNvPr id="31747" name="Rectangle 3"/>
          <p:cNvSpPr>
            <a:spLocks noGrp="1" noChangeArrowheads="1"/>
          </p:cNvSpPr>
          <p:nvPr>
            <p:ph type="body" idx="1"/>
          </p:nvPr>
        </p:nvSpPr>
        <p:spPr/>
        <p:txBody>
          <a:bodyPr/>
          <a:lstStyle/>
          <a:p>
            <a:pPr algn="ctr" eaLnBrk="1" hangingPunct="1">
              <a:buFontTx/>
              <a:buNone/>
            </a:pPr>
            <a:endParaRPr lang="en-US"/>
          </a:p>
          <a:p>
            <a:pPr algn="ctr" eaLnBrk="1" hangingPunct="1">
              <a:buFontTx/>
              <a:buNone/>
            </a:pPr>
            <a:endParaRPr lang="en-US"/>
          </a:p>
          <a:p>
            <a:pPr algn="ctr" eaLnBrk="1" hangingPunct="1">
              <a:buFontTx/>
              <a:buNone/>
            </a:pPr>
            <a:r>
              <a:rPr lang="en-US"/>
              <a:t>The more pornography these males used the more likely they were to have gone to a prostitute or say they would in the future</a:t>
            </a:r>
          </a:p>
          <a:p>
            <a:pPr algn="ctr" eaLnBrk="1" hangingPunct="1">
              <a:buFontTx/>
              <a:buNone/>
            </a:pPr>
            <a:endParaRPr lang="en-US"/>
          </a:p>
        </p:txBody>
      </p:sp>
    </p:spTree>
    <p:extLst>
      <p:ext uri="{BB962C8B-B14F-4D97-AF65-F5344CB8AC3E}">
        <p14:creationId xmlns:p14="http://schemas.microsoft.com/office/powerpoint/2010/main" val="415609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n-US" b="1" dirty="0"/>
              <a:t>How </a:t>
            </a:r>
            <a:r>
              <a:rPr lang="en-US" b="1" dirty="0" err="1"/>
              <a:t>pornified</a:t>
            </a:r>
            <a:r>
              <a:rPr lang="en-US" b="1" dirty="0"/>
              <a:t> men behave</a:t>
            </a:r>
            <a:endParaRPr lang="en-US" altLang="en-US" dirty="0"/>
          </a:p>
        </p:txBody>
      </p:sp>
      <p:sp>
        <p:nvSpPr>
          <p:cNvPr id="217091" name="Rectangle 3"/>
          <p:cNvSpPr>
            <a:spLocks noGrp="1" noChangeArrowheads="1"/>
          </p:cNvSpPr>
          <p:nvPr>
            <p:ph type="body" idx="1"/>
          </p:nvPr>
        </p:nvSpPr>
        <p:spPr/>
        <p:txBody>
          <a:bodyPr/>
          <a:lstStyle/>
          <a:p>
            <a:pPr algn="ctr">
              <a:buFontTx/>
              <a:buNone/>
            </a:pPr>
            <a:endParaRPr lang="en-US" altLang="en-US" dirty="0"/>
          </a:p>
          <a:p>
            <a:pPr algn="ctr">
              <a:buFontTx/>
              <a:buNone/>
            </a:pPr>
            <a:endParaRPr lang="en-US" altLang="en-US" dirty="0"/>
          </a:p>
          <a:p>
            <a:pPr algn="ctr">
              <a:buFontTx/>
              <a:buNone/>
            </a:pPr>
            <a:r>
              <a:rPr lang="en-US" altLang="en-US" sz="3600" dirty="0"/>
              <a:t>Men who go to strip clubs are more likely to engage in non-consensual sex than those who do not go to strip clubs</a:t>
            </a:r>
          </a:p>
        </p:txBody>
      </p:sp>
    </p:spTree>
    <p:extLst>
      <p:ext uri="{BB962C8B-B14F-4D97-AF65-F5344CB8AC3E}">
        <p14:creationId xmlns:p14="http://schemas.microsoft.com/office/powerpoint/2010/main" val="3486541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34819"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engage in behavioral aggression</a:t>
            </a:r>
          </a:p>
          <a:p>
            <a:pPr eaLnBrk="1" hangingPunct="1"/>
            <a:r>
              <a:rPr lang="en-US"/>
              <a:t>sexually abuse partners whom they have battered</a:t>
            </a:r>
          </a:p>
          <a:p>
            <a:pPr eaLnBrk="1" hangingPunct="1"/>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b="1" dirty="0"/>
              <a:t>How </a:t>
            </a:r>
            <a:r>
              <a:rPr lang="en-US" b="1" dirty="0" err="1"/>
              <a:t>pornified</a:t>
            </a:r>
            <a:r>
              <a:rPr lang="en-US" b="1" dirty="0"/>
              <a:t> men behave</a:t>
            </a:r>
            <a:endParaRPr lang="en-US" altLang="en-US" dirty="0"/>
          </a:p>
        </p:txBody>
      </p:sp>
      <p:sp>
        <p:nvSpPr>
          <p:cNvPr id="63491" name="Rectangle 3"/>
          <p:cNvSpPr>
            <a:spLocks noGrp="1" noChangeArrowheads="1"/>
          </p:cNvSpPr>
          <p:nvPr>
            <p:ph type="body" idx="1"/>
          </p:nvPr>
        </p:nvSpPr>
        <p:spPr/>
        <p:txBody>
          <a:bodyPr>
            <a:normAutofit/>
          </a:bodyPr>
          <a:lstStyle/>
          <a:p>
            <a:pPr algn="ctr">
              <a:buNone/>
            </a:pPr>
            <a:r>
              <a:rPr lang="en-US" altLang="en-US" b="1" dirty="0"/>
              <a:t>Batterers</a:t>
            </a:r>
            <a:br>
              <a:rPr lang="en-US" altLang="en-US" dirty="0"/>
            </a:br>
            <a:r>
              <a:rPr lang="en-US" altLang="en-US" sz="1600" dirty="0" err="1"/>
              <a:t>Shope</a:t>
            </a:r>
            <a:r>
              <a:rPr lang="en-US" altLang="en-US" sz="1600" dirty="0"/>
              <a:t>, 2004</a:t>
            </a:r>
          </a:p>
          <a:p>
            <a:pPr eaLnBrk="1" hangingPunct="1">
              <a:buFontTx/>
              <a:buNone/>
            </a:pPr>
            <a:r>
              <a:rPr lang="en-US" altLang="en-US" dirty="0"/>
              <a:t>Likely to also sexually assault their partners</a:t>
            </a:r>
          </a:p>
          <a:p>
            <a:pPr eaLnBrk="1" hangingPunct="1">
              <a:buFontTx/>
              <a:buNone/>
            </a:pPr>
            <a:endParaRPr lang="en-US" altLang="en-US" dirty="0"/>
          </a:p>
          <a:p>
            <a:pPr eaLnBrk="1" hangingPunct="1">
              <a:buFontTx/>
              <a:buNone/>
            </a:pPr>
            <a:r>
              <a:rPr lang="en-US" altLang="en-US" dirty="0"/>
              <a:t>If using pornography     	2 x’s as likely </a:t>
            </a:r>
          </a:p>
          <a:p>
            <a:pPr eaLnBrk="1" hangingPunct="1">
              <a:buFontTx/>
              <a:buNone/>
            </a:pPr>
            <a:endParaRPr lang="en-US" altLang="en-US" dirty="0"/>
          </a:p>
          <a:p>
            <a:pPr eaLnBrk="1" hangingPunct="1">
              <a:buFontTx/>
              <a:buNone/>
            </a:pPr>
            <a:r>
              <a:rPr lang="en-US" altLang="en-US" dirty="0"/>
              <a:t>If using pornography </a:t>
            </a:r>
          </a:p>
          <a:p>
            <a:pPr eaLnBrk="1" hangingPunct="1">
              <a:buFontTx/>
              <a:buNone/>
            </a:pPr>
            <a:r>
              <a:rPr lang="en-US" altLang="en-US" dirty="0"/>
              <a:t>	and alcohol			3 x’s as likely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4800" b="1" dirty="0"/>
            </a:br>
            <a:r>
              <a:rPr lang="en-US" sz="4800" b="1" dirty="0" err="1"/>
              <a:t>Pornified</a:t>
            </a:r>
            <a:br>
              <a:rPr lang="en-US" sz="4800" b="1" dirty="0"/>
            </a:br>
            <a:endParaRPr lang="en-US" sz="4800" dirty="0"/>
          </a:p>
        </p:txBody>
      </p:sp>
      <p:sp>
        <p:nvSpPr>
          <p:cNvPr id="3" name="Content Placeholder 2"/>
          <p:cNvSpPr>
            <a:spLocks noGrp="1"/>
          </p:cNvSpPr>
          <p:nvPr>
            <p:ph idx="1"/>
          </p:nvPr>
        </p:nvSpPr>
        <p:spPr/>
        <p:txBody>
          <a:bodyPr>
            <a:normAutofit/>
          </a:bodyPr>
          <a:lstStyle/>
          <a:p>
            <a:pPr algn="ctr">
              <a:buNone/>
            </a:pPr>
            <a:endParaRPr lang="en-US" sz="4800" dirty="0"/>
          </a:p>
          <a:p>
            <a:pPr algn="ctr">
              <a:buNone/>
            </a:pPr>
            <a:r>
              <a:rPr lang="en-US" sz="4800" dirty="0"/>
              <a:t>If it is a product,</a:t>
            </a:r>
          </a:p>
          <a:p>
            <a:pPr algn="ctr">
              <a:buNone/>
            </a:pPr>
            <a:r>
              <a:rPr lang="en-US" sz="4800" dirty="0"/>
              <a:t>You can sell it </a:t>
            </a:r>
          </a:p>
          <a:p>
            <a:pPr algn="ctr">
              <a:buNone/>
            </a:pPr>
            <a:r>
              <a:rPr lang="en-US" sz="4800" dirty="0"/>
              <a:t>You can steal it</a:t>
            </a:r>
          </a:p>
        </p:txBody>
      </p:sp>
    </p:spTree>
    <p:extLst>
      <p:ext uri="{BB962C8B-B14F-4D97-AF65-F5344CB8AC3E}">
        <p14:creationId xmlns:p14="http://schemas.microsoft.com/office/powerpoint/2010/main" val="3788228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35843"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They use violent sexual fantasies to get themselves aroused</a:t>
            </a:r>
          </a:p>
          <a:p>
            <a:pPr eaLnBrk="1" hangingPunct="1"/>
            <a:r>
              <a:rPr lang="en-US"/>
              <a:t>They are more likely to sexually harass women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36867"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They engage in date rape</a:t>
            </a:r>
          </a:p>
          <a:p>
            <a:pPr eaLnBrk="1" hangingPunct="1"/>
            <a:r>
              <a:rPr lang="en-US"/>
              <a:t>They engage in stranger rape</a:t>
            </a:r>
          </a:p>
          <a:p>
            <a:pPr eaLnBrk="1" hangingPunct="1"/>
            <a:r>
              <a:rPr lang="en-US"/>
              <a:t>They engage in marital rape</a:t>
            </a:r>
          </a:p>
          <a:p>
            <a:pPr eaLnBrk="1" hangingPunct="1"/>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37891"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They verbally coerce sex</a:t>
            </a:r>
          </a:p>
          <a:p>
            <a:pPr eaLnBrk="1" hangingPunct="1"/>
            <a:r>
              <a:rPr lang="en-US"/>
              <a:t>They physically coerce sex </a:t>
            </a:r>
          </a:p>
          <a:p>
            <a:pPr eaLnBrk="1" hangingPunct="1"/>
            <a:r>
              <a:rPr lang="en-US"/>
              <a:t>They use drugs and alcohol to coerce sex</a:t>
            </a:r>
          </a:p>
          <a:p>
            <a:pPr eaLnBrk="1" hangingPunct="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a:t>How </a:t>
            </a:r>
            <a:r>
              <a:rPr lang="en-US" b="1" dirty="0" err="1"/>
              <a:t>pornified</a:t>
            </a:r>
            <a:r>
              <a:rPr lang="en-US" b="1" dirty="0"/>
              <a:t> men behave</a:t>
            </a:r>
          </a:p>
        </p:txBody>
      </p:sp>
      <p:sp>
        <p:nvSpPr>
          <p:cNvPr id="38915"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The earlier male children are exposed to pornography, the more likely they are to engage in non-consensual sex as young adults.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dirty="0"/>
              <a:t>How </a:t>
            </a:r>
            <a:r>
              <a:rPr lang="en-US" b="1" dirty="0" err="1"/>
              <a:t>pornified</a:t>
            </a:r>
            <a:r>
              <a:rPr lang="en-US" b="1" dirty="0"/>
              <a:t> men behave</a:t>
            </a:r>
          </a:p>
        </p:txBody>
      </p:sp>
      <p:sp>
        <p:nvSpPr>
          <p:cNvPr id="44035" name="Rectangle 3"/>
          <p:cNvSpPr>
            <a:spLocks noGrp="1" noChangeArrowheads="1"/>
          </p:cNvSpPr>
          <p:nvPr>
            <p:ph type="body" idx="1"/>
          </p:nvPr>
        </p:nvSpPr>
        <p:spPr/>
        <p:txBody>
          <a:bodyPr/>
          <a:lstStyle/>
          <a:p>
            <a:pPr eaLnBrk="1" hangingPunct="1">
              <a:buFontTx/>
              <a:buNone/>
            </a:pPr>
            <a:r>
              <a:rPr lang="en-US"/>
              <a:t>The factors that have been identified that are connected to sexual violence:</a:t>
            </a:r>
          </a:p>
          <a:p>
            <a:pPr eaLnBrk="1" hangingPunct="1">
              <a:buFontTx/>
              <a:buNone/>
            </a:pPr>
            <a:endParaRPr lang="en-US"/>
          </a:p>
          <a:p>
            <a:pPr eaLnBrk="1" hangingPunct="1"/>
            <a:r>
              <a:rPr lang="en-US"/>
              <a:t>Hostility toward women</a:t>
            </a:r>
          </a:p>
          <a:p>
            <a:pPr eaLnBrk="1" hangingPunct="1"/>
            <a:r>
              <a:rPr lang="en-US"/>
              <a:t>Sex is a casual, non-intimate, recreational, adversarial behavior</a:t>
            </a:r>
          </a:p>
          <a:p>
            <a:pPr eaLnBrk="1" hangingPunct="1"/>
            <a:r>
              <a:rPr lang="en-US"/>
              <a:t>Use of pornography</a:t>
            </a:r>
          </a:p>
          <a:p>
            <a:pPr eaLnBrk="1" hangingPunct="1"/>
            <a:endParaRPr lang="en-US"/>
          </a:p>
          <a:p>
            <a:pPr eaLnBrk="1" hangingPunct="1">
              <a:buFontTx/>
              <a:buNone/>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a:t>How </a:t>
            </a:r>
            <a:r>
              <a:rPr lang="en-US" b="1" dirty="0" err="1"/>
              <a:t>pornified</a:t>
            </a:r>
            <a:r>
              <a:rPr lang="en-US" b="1" dirty="0"/>
              <a:t> men behave</a:t>
            </a:r>
            <a:endParaRPr lang="en-US" altLang="en-US" dirty="0"/>
          </a:p>
        </p:txBody>
      </p:sp>
      <p:sp>
        <p:nvSpPr>
          <p:cNvPr id="54275" name="Rectangle 3"/>
          <p:cNvSpPr>
            <a:spLocks noGrp="1" noChangeArrowheads="1"/>
          </p:cNvSpPr>
          <p:nvPr>
            <p:ph type="body" idx="4294967295"/>
          </p:nvPr>
        </p:nvSpPr>
        <p:spPr/>
        <p:txBody>
          <a:bodyPr>
            <a:normAutofit fontScale="92500" lnSpcReduction="10000"/>
          </a:bodyPr>
          <a:lstStyle/>
          <a:p>
            <a:pPr algn="ctr" eaLnBrk="1" hangingPunct="1">
              <a:buFontTx/>
              <a:buNone/>
            </a:pPr>
            <a:r>
              <a:rPr lang="en-US" altLang="en-US" dirty="0"/>
              <a:t> </a:t>
            </a:r>
            <a:r>
              <a:rPr lang="en-US" altLang="en-US" b="1" dirty="0"/>
              <a:t>USA Statistics</a:t>
            </a:r>
          </a:p>
          <a:p>
            <a:pPr eaLnBrk="1" hangingPunct="1"/>
            <a:r>
              <a:rPr lang="en-US" altLang="en-US" dirty="0"/>
              <a:t>1 in 8 women are raped</a:t>
            </a:r>
          </a:p>
          <a:p>
            <a:pPr eaLnBrk="1" hangingPunct="1">
              <a:buNone/>
            </a:pPr>
            <a:endParaRPr lang="en-US" altLang="en-US" sz="1500" dirty="0"/>
          </a:p>
          <a:p>
            <a:pPr eaLnBrk="1" hangingPunct="1"/>
            <a:r>
              <a:rPr lang="en-US" altLang="en-US" dirty="0"/>
              <a:t>25% of college females experience a rape or attempted rape </a:t>
            </a:r>
          </a:p>
          <a:p>
            <a:pPr eaLnBrk="1" hangingPunct="1">
              <a:buFontTx/>
              <a:buNone/>
            </a:pPr>
            <a:endParaRPr lang="en-US" altLang="en-US" sz="1600" dirty="0"/>
          </a:p>
          <a:p>
            <a:pPr eaLnBrk="1" hangingPunct="1"/>
            <a:r>
              <a:rPr lang="en-US" altLang="en-US" dirty="0"/>
              <a:t>50% of women will be sexually harassed at some point in their life</a:t>
            </a:r>
          </a:p>
          <a:p>
            <a:pPr eaLnBrk="1" hangingPunct="1">
              <a:buFontTx/>
              <a:buNone/>
            </a:pPr>
            <a:endParaRPr lang="en-US" altLang="en-US" sz="1600" dirty="0"/>
          </a:p>
          <a:p>
            <a:pPr eaLnBrk="1" hangingPunct="1"/>
            <a:r>
              <a:rPr lang="en-US" altLang="en-US" dirty="0"/>
              <a:t>By the time a female is 18 years old, 38% have been sexually molested</a:t>
            </a:r>
          </a:p>
          <a:p>
            <a:pPr eaLnBrk="1" hangingPunct="1">
              <a:buFontTx/>
              <a:buNone/>
            </a:pPr>
            <a:endParaRPr lang="en-US" altLang="en-US" sz="1600" dirty="0"/>
          </a:p>
          <a:p>
            <a:pPr eaLnBrk="1" hangingPunct="1">
              <a:buFontTx/>
              <a:buNone/>
            </a:pPr>
            <a:endParaRPr lang="en-US" altLang="en-US" dirty="0"/>
          </a:p>
          <a:p>
            <a:pPr eaLnBrk="1" hangingPunct="1"/>
            <a:endParaRPr lang="en-US" altLang="en-US" dirty="0"/>
          </a:p>
          <a:p>
            <a:pPr eaLnBrk="1" hangingPunct="1">
              <a:buFontTx/>
              <a:buNone/>
            </a:pPr>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a:t>
            </a:r>
            <a:r>
              <a:rPr lang="en-US" b="1" dirty="0" err="1"/>
              <a:t>pornified</a:t>
            </a:r>
            <a:r>
              <a:rPr lang="en-US" b="1" dirty="0"/>
              <a:t> men behave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905794"/>
            <a:ext cx="45720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71613"/>
            <a:ext cx="45720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Rape Rates in the Caribbean and Comparison Countr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52600"/>
            <a:ext cx="45720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61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a:p>
        </p:txBody>
      </p:sp>
      <p:sp>
        <p:nvSpPr>
          <p:cNvPr id="55299" name="Rectangle 3"/>
          <p:cNvSpPr>
            <a:spLocks noGrp="1" noChangeArrowheads="1"/>
          </p:cNvSpPr>
          <p:nvPr>
            <p:ph type="body" idx="1"/>
          </p:nvPr>
        </p:nvSpPr>
        <p:spPr/>
        <p:txBody>
          <a:bodyPr/>
          <a:lstStyle/>
          <a:p>
            <a:pPr algn="ctr" eaLnBrk="1" hangingPunct="1">
              <a:buFontTx/>
              <a:buNone/>
            </a:pPr>
            <a:endParaRPr lang="en-US" sz="4000"/>
          </a:p>
          <a:p>
            <a:pPr algn="ctr" eaLnBrk="1" hangingPunct="1">
              <a:buFontTx/>
              <a:buNone/>
            </a:pPr>
            <a:r>
              <a:rPr lang="en-US" sz="6000" b="1"/>
              <a:t>Pornified</a:t>
            </a:r>
          </a:p>
          <a:p>
            <a:pPr algn="ctr" eaLnBrk="1" hangingPunct="1">
              <a:buFontTx/>
              <a:buNone/>
            </a:pPr>
            <a:r>
              <a:rPr lang="en-US" sz="6000" b="1"/>
              <a:t>Women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a:t>Pornified Women </a:t>
            </a:r>
          </a:p>
        </p:txBody>
      </p:sp>
      <p:sp>
        <p:nvSpPr>
          <p:cNvPr id="56323" name="Rectangle 3"/>
          <p:cNvSpPr>
            <a:spLocks noGrp="1" noChangeArrowheads="1"/>
          </p:cNvSpPr>
          <p:nvPr>
            <p:ph type="body" idx="1"/>
          </p:nvPr>
        </p:nvSpPr>
        <p:spPr/>
        <p:txBody>
          <a:bodyPr/>
          <a:lstStyle/>
          <a:p>
            <a:pPr eaLnBrk="1" hangingPunct="1">
              <a:buFontTx/>
              <a:buNone/>
            </a:pPr>
            <a:r>
              <a:rPr lang="en-US"/>
              <a:t>Women who were exposed to pornography as children are</a:t>
            </a:r>
          </a:p>
          <a:p>
            <a:pPr eaLnBrk="1" hangingPunct="1">
              <a:buFontTx/>
              <a:buNone/>
            </a:pPr>
            <a:endParaRPr lang="en-US"/>
          </a:p>
          <a:p>
            <a:pPr lvl="2" eaLnBrk="1" hangingPunct="1"/>
            <a:r>
              <a:rPr lang="en-US" sz="3200"/>
              <a:t>More likely to accept the rape myth.</a:t>
            </a:r>
            <a:endParaRPr lang="en-US"/>
          </a:p>
          <a:p>
            <a:pPr lvl="2" eaLnBrk="1" hangingPunct="1"/>
            <a:r>
              <a:rPr lang="en-US" sz="3200"/>
              <a:t>More likely to have sexual fantasies</a:t>
            </a:r>
          </a:p>
          <a:p>
            <a:pPr eaLnBrk="1" hangingPunct="1">
              <a:buFontTx/>
              <a:buNone/>
            </a:pPr>
            <a:r>
              <a:rPr lang="en-US"/>
              <a:t>		  that involve rape.	</a:t>
            </a:r>
          </a:p>
          <a:p>
            <a:pPr eaLnBrk="1" hangingPunct="1">
              <a:buFontTx/>
              <a:buNone/>
            </a:pPr>
            <a:r>
              <a:rPr lang="en-US"/>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1"/>
              <a:t>Pornified Women</a:t>
            </a:r>
          </a:p>
        </p:txBody>
      </p:sp>
      <p:sp>
        <p:nvSpPr>
          <p:cNvPr id="57347" name="Rectangle 3"/>
          <p:cNvSpPr>
            <a:spLocks noGrp="1" noChangeArrowheads="1"/>
          </p:cNvSpPr>
          <p:nvPr>
            <p:ph type="body" idx="1"/>
          </p:nvPr>
        </p:nvSpPr>
        <p:spPr/>
        <p:txBody>
          <a:bodyPr/>
          <a:lstStyle/>
          <a:p>
            <a:pPr eaLnBrk="1" hangingPunct="1">
              <a:buFontTx/>
              <a:buNone/>
            </a:pPr>
            <a:r>
              <a:rPr lang="en-US"/>
              <a:t>Women exposed to pornography: </a:t>
            </a:r>
          </a:p>
          <a:p>
            <a:pPr eaLnBrk="1" hangingPunct="1">
              <a:buFontTx/>
              <a:buNone/>
            </a:pPr>
            <a:endParaRPr lang="en-US"/>
          </a:p>
          <a:p>
            <a:pPr eaLnBrk="1" hangingPunct="1"/>
            <a:r>
              <a:rPr lang="en-US"/>
              <a:t>Think rapists deserve less time in prison</a:t>
            </a:r>
          </a:p>
          <a:p>
            <a:pPr eaLnBrk="1" hangingPunct="1">
              <a:buFontTx/>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t>Pornified</a:t>
            </a:r>
            <a:endParaRPr lang="en-US" sz="4800" dirty="0"/>
          </a:p>
        </p:txBody>
      </p:sp>
      <p:sp>
        <p:nvSpPr>
          <p:cNvPr id="3" name="Content Placeholder 2"/>
          <p:cNvSpPr>
            <a:spLocks noGrp="1"/>
          </p:cNvSpPr>
          <p:nvPr>
            <p:ph idx="1"/>
          </p:nvPr>
        </p:nvSpPr>
        <p:spPr/>
        <p:txBody>
          <a:bodyPr/>
          <a:lstStyle/>
          <a:p>
            <a:pPr algn="ctr">
              <a:buNone/>
            </a:pPr>
            <a:r>
              <a:rPr lang="en-US" dirty="0"/>
              <a:t>Selling it is</a:t>
            </a:r>
          </a:p>
          <a:p>
            <a:pPr algn="ctr">
              <a:buNone/>
            </a:pPr>
            <a:r>
              <a:rPr lang="en-US" dirty="0"/>
              <a:t> </a:t>
            </a:r>
          </a:p>
          <a:p>
            <a:pPr algn="ctr">
              <a:buNone/>
            </a:pPr>
            <a:r>
              <a:rPr lang="en-US" b="1" dirty="0"/>
              <a:t>Sexual Exploitation Industry</a:t>
            </a:r>
          </a:p>
          <a:p>
            <a:pPr algn="ctr">
              <a:buNone/>
            </a:pPr>
            <a:endParaRPr lang="en-US" dirty="0"/>
          </a:p>
          <a:p>
            <a:pPr algn="ctr">
              <a:buNone/>
            </a:pPr>
            <a:r>
              <a:rPr lang="en-US" dirty="0"/>
              <a:t>Stealing it is</a:t>
            </a:r>
          </a:p>
          <a:p>
            <a:pPr algn="ctr">
              <a:buNone/>
            </a:pPr>
            <a:endParaRPr lang="en-US" sz="2400" dirty="0"/>
          </a:p>
          <a:p>
            <a:pPr algn="ctr">
              <a:buNone/>
            </a:pPr>
            <a:r>
              <a:rPr lang="en-US" b="1" dirty="0"/>
              <a:t>Sexual Violence</a:t>
            </a:r>
          </a:p>
        </p:txBody>
      </p:sp>
    </p:spTree>
    <p:extLst>
      <p:ext uri="{BB962C8B-B14F-4D97-AF65-F5344CB8AC3E}">
        <p14:creationId xmlns:p14="http://schemas.microsoft.com/office/powerpoint/2010/main" val="1495860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fontScale="90000"/>
          </a:bodyPr>
          <a:lstStyle/>
          <a:p>
            <a:pPr eaLnBrk="1" hangingPunct="1"/>
            <a:r>
              <a:rPr lang="en-US" sz="2400" b="1"/>
              <a:t>Female Subjects</a:t>
            </a:r>
            <a:br>
              <a:rPr lang="en-US" sz="2400" b="1"/>
            </a:br>
            <a:r>
              <a:rPr lang="en-US" sz="2400" b="1"/>
              <a:t>Recommendation for Rape </a:t>
            </a:r>
            <a:br>
              <a:rPr lang="en-US" sz="2400" b="1"/>
            </a:br>
            <a:r>
              <a:rPr lang="en-US" sz="2400" b="1"/>
              <a:t> Months of Incarceration </a:t>
            </a:r>
            <a:br>
              <a:rPr lang="en-US" sz="2400" b="1"/>
            </a:br>
            <a:r>
              <a:rPr lang="en-US" sz="2400" b="1"/>
              <a:t>(3 weeks after exposure to pornography)</a:t>
            </a:r>
          </a:p>
        </p:txBody>
      </p:sp>
      <p:graphicFrame>
        <p:nvGraphicFramePr>
          <p:cNvPr id="12290"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30780"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1238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b="1"/>
              <a:t>Pornified Women</a:t>
            </a:r>
          </a:p>
        </p:txBody>
      </p:sp>
      <p:sp>
        <p:nvSpPr>
          <p:cNvPr id="58371" name="Rectangle 3"/>
          <p:cNvSpPr>
            <a:spLocks noGrp="1" noChangeArrowheads="1"/>
          </p:cNvSpPr>
          <p:nvPr>
            <p:ph type="body" idx="1"/>
          </p:nvPr>
        </p:nvSpPr>
        <p:spPr/>
        <p:txBody>
          <a:bodyPr/>
          <a:lstStyle/>
          <a:p>
            <a:pPr eaLnBrk="1" hangingPunct="1">
              <a:buFontTx/>
              <a:buNone/>
            </a:pPr>
            <a:r>
              <a:rPr lang="en-US"/>
              <a:t>Women exposed to pornography: </a:t>
            </a:r>
          </a:p>
          <a:p>
            <a:pPr eaLnBrk="1" hangingPunct="1">
              <a:buFontTx/>
              <a:buNone/>
            </a:pPr>
            <a:endParaRPr lang="en-US"/>
          </a:p>
          <a:p>
            <a:pPr eaLnBrk="1" hangingPunct="1">
              <a:buFontTx/>
              <a:buNone/>
            </a:pPr>
            <a:endParaRPr lang="en-US"/>
          </a:p>
          <a:p>
            <a:pPr eaLnBrk="1" hangingPunct="1"/>
            <a:r>
              <a:rPr lang="en-US"/>
              <a:t>Have reduced support for the women’s liberation movement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fontScale="90000"/>
          </a:bodyPr>
          <a:lstStyle/>
          <a:p>
            <a:pPr eaLnBrk="1" hangingPunct="1"/>
            <a:r>
              <a:rPr lang="en-US" sz="2400" b="1"/>
              <a:t>Female Subjects</a:t>
            </a:r>
            <a:br>
              <a:rPr lang="en-US" sz="2400" b="1"/>
            </a:br>
            <a:r>
              <a:rPr lang="en-US" sz="2400" b="1"/>
              <a:t>Support for the Female Liberation Movement</a:t>
            </a:r>
            <a:br>
              <a:rPr lang="en-US" sz="2400" b="1"/>
            </a:br>
            <a:r>
              <a:rPr lang="en-US" sz="2400" b="1"/>
              <a:t>(percent; 3 weeks after exposure to pornography)</a:t>
            </a:r>
          </a:p>
        </p:txBody>
      </p:sp>
      <p:graphicFrame>
        <p:nvGraphicFramePr>
          <p:cNvPr id="9218" name="Object 4"/>
          <p:cNvGraphicFramePr>
            <a:graphicFrameLocks noGrp="1" noChangeAspect="1"/>
          </p:cNvGraphicFramePr>
          <p:nvPr>
            <p:ph idx="1"/>
          </p:nvPr>
        </p:nvGraphicFramePr>
        <p:xfrm>
          <a:off x="1525588" y="1830388"/>
          <a:ext cx="6091237" cy="4064000"/>
        </p:xfrm>
        <a:graphic>
          <a:graphicData uri="http://schemas.openxmlformats.org/presentationml/2006/ole">
            <mc:AlternateContent xmlns:mc="http://schemas.openxmlformats.org/markup-compatibility/2006">
              <mc:Choice xmlns:v="urn:schemas-microsoft-com:vml" Requires="v">
                <p:oleObj spid="_x0000_s32828" name="Chart" r:id="rId4" imgW="6095951" imgH="4067100" progId="MSGraph.Chart.8">
                  <p:embed followColorScheme="full"/>
                </p:oleObj>
              </mc:Choice>
              <mc:Fallback>
                <p:oleObj name="Chart" r:id="rId4" imgW="6095951" imgH="4067100" progId="MSGraph.Chart.8">
                  <p:embed followColorScheme="full"/>
                  <p:pic>
                    <p:nvPicPr>
                      <p:cNvPr id="0" name="Picture 4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830388"/>
                        <a:ext cx="6091237"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9214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b="1"/>
              <a:t>Pornified Women</a:t>
            </a:r>
          </a:p>
        </p:txBody>
      </p:sp>
      <p:sp>
        <p:nvSpPr>
          <p:cNvPr id="59395"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They were more negative about their body</a:t>
            </a:r>
          </a:p>
          <a:p>
            <a:pPr eaLnBrk="1" hangingPunct="1"/>
            <a:r>
              <a:rPr lang="en-US"/>
              <a:t>Their partner was more critical of the women’s bodies</a:t>
            </a:r>
          </a:p>
          <a:p>
            <a:pPr eaLnBrk="1" hangingPunct="1"/>
            <a:r>
              <a:rPr lang="en-US"/>
              <a:t>They had less sex</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b="1" dirty="0" err="1"/>
              <a:t>Pornified</a:t>
            </a:r>
            <a:r>
              <a:rPr lang="en-US" b="1" dirty="0"/>
              <a:t> Women</a:t>
            </a:r>
          </a:p>
        </p:txBody>
      </p:sp>
      <p:sp>
        <p:nvSpPr>
          <p:cNvPr id="60419" name="Rectangle 3"/>
          <p:cNvSpPr>
            <a:spLocks noGrp="1" noChangeArrowheads="1"/>
          </p:cNvSpPr>
          <p:nvPr>
            <p:ph type="body" idx="1"/>
          </p:nvPr>
        </p:nvSpPr>
        <p:spPr/>
        <p:txBody>
          <a:bodyPr/>
          <a:lstStyle/>
          <a:p>
            <a:pPr eaLnBrk="1" hangingPunct="1">
              <a:buFontTx/>
              <a:buNone/>
            </a:pPr>
            <a:endParaRPr lang="en-US"/>
          </a:p>
          <a:p>
            <a:pPr eaLnBrk="1" hangingPunct="1">
              <a:buFontTx/>
              <a:buNone/>
            </a:pPr>
            <a:endParaRPr lang="en-US"/>
          </a:p>
          <a:p>
            <a:pPr eaLnBrk="1" hangingPunct="1">
              <a:buFontTx/>
              <a:buNone/>
            </a:pPr>
            <a:r>
              <a:rPr lang="en-US"/>
              <a:t>The more pornography young adult females use the more likely they are to be victims of non-consensual sex. </a:t>
            </a:r>
          </a:p>
          <a:p>
            <a:pPr eaLnBrk="1" hangingPunct="1"/>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a:p>
        </p:txBody>
      </p:sp>
      <p:sp>
        <p:nvSpPr>
          <p:cNvPr id="61443" name="Rectangle 3"/>
          <p:cNvSpPr>
            <a:spLocks noGrp="1" noChangeArrowheads="1"/>
          </p:cNvSpPr>
          <p:nvPr>
            <p:ph type="body" idx="1"/>
          </p:nvPr>
        </p:nvSpPr>
        <p:spPr/>
        <p:txBody>
          <a:bodyPr/>
          <a:lstStyle/>
          <a:p>
            <a:pPr algn="ctr" eaLnBrk="1" hangingPunct="1">
              <a:buFontTx/>
              <a:buNone/>
            </a:pPr>
            <a:endParaRPr lang="en-US" sz="4000" b="1"/>
          </a:p>
          <a:p>
            <a:pPr algn="ctr" eaLnBrk="1" hangingPunct="1">
              <a:buFontTx/>
              <a:buNone/>
            </a:pPr>
            <a:r>
              <a:rPr lang="en-US" sz="6000" b="1"/>
              <a:t>Pornified </a:t>
            </a:r>
          </a:p>
          <a:p>
            <a:pPr algn="ctr" eaLnBrk="1" hangingPunct="1">
              <a:buFontTx/>
              <a:buNone/>
            </a:pPr>
            <a:r>
              <a:rPr lang="en-US" sz="6000" b="1"/>
              <a:t>Kids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eaLnBrk="1" hangingPunct="1"/>
            <a:r>
              <a:rPr lang="en-US" b="1" dirty="0" err="1"/>
              <a:t>Pornified</a:t>
            </a:r>
            <a:r>
              <a:rPr lang="en-US" b="1" dirty="0"/>
              <a:t> Kids</a:t>
            </a:r>
          </a:p>
        </p:txBody>
      </p:sp>
      <p:sp>
        <p:nvSpPr>
          <p:cNvPr id="62467" name="Rectangle 3"/>
          <p:cNvSpPr>
            <a:spLocks noGrp="1" noChangeArrowheads="1"/>
          </p:cNvSpPr>
          <p:nvPr>
            <p:ph type="body" idx="1"/>
          </p:nvPr>
        </p:nvSpPr>
        <p:spPr/>
        <p:txBody>
          <a:bodyPr/>
          <a:lstStyle/>
          <a:p>
            <a:pPr eaLnBrk="1" hangingPunct="1">
              <a:lnSpc>
                <a:spcPct val="80000"/>
              </a:lnSpc>
            </a:pPr>
            <a:endParaRPr lang="en-US" sz="2400"/>
          </a:p>
          <a:p>
            <a:pPr eaLnBrk="1" hangingPunct="1">
              <a:lnSpc>
                <a:spcPct val="80000"/>
              </a:lnSpc>
              <a:buFontTx/>
              <a:buNone/>
            </a:pPr>
            <a:r>
              <a:rPr lang="en-US" sz="2400"/>
              <a:t>Minors (&lt;18) exposed to sexualized media (both pornography and sexualized TV) are more likely to:</a:t>
            </a:r>
          </a:p>
          <a:p>
            <a:pPr eaLnBrk="1" hangingPunct="1">
              <a:lnSpc>
                <a:spcPct val="80000"/>
              </a:lnSpc>
            </a:pPr>
            <a:endParaRPr lang="en-US" sz="2400"/>
          </a:p>
          <a:p>
            <a:pPr eaLnBrk="1" hangingPunct="1">
              <a:lnSpc>
                <a:spcPct val="80000"/>
              </a:lnSpc>
            </a:pPr>
            <a:r>
              <a:rPr lang="en-US"/>
              <a:t>Have engaged in oral sex</a:t>
            </a:r>
          </a:p>
          <a:p>
            <a:pPr eaLnBrk="1" hangingPunct="1">
              <a:lnSpc>
                <a:spcPct val="80000"/>
              </a:lnSpc>
            </a:pPr>
            <a:r>
              <a:rPr lang="en-US"/>
              <a:t>Have engaged in anal sex </a:t>
            </a:r>
          </a:p>
          <a:p>
            <a:pPr eaLnBrk="1" hangingPunct="1">
              <a:lnSpc>
                <a:spcPct val="80000"/>
              </a:lnSpc>
            </a:pPr>
            <a:r>
              <a:rPr lang="en-US"/>
              <a:t>Have engaged in sexual intercourse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US" b="1" dirty="0" err="1"/>
              <a:t>Pornified</a:t>
            </a:r>
            <a:r>
              <a:rPr lang="en-US" b="1" dirty="0"/>
              <a:t> Kids</a:t>
            </a:r>
          </a:p>
        </p:txBody>
      </p:sp>
      <p:sp>
        <p:nvSpPr>
          <p:cNvPr id="63491" name="Rectangle 3"/>
          <p:cNvSpPr>
            <a:spLocks noGrp="1" noChangeArrowheads="1"/>
          </p:cNvSpPr>
          <p:nvPr>
            <p:ph type="body" idx="1"/>
          </p:nvPr>
        </p:nvSpPr>
        <p:spPr/>
        <p:txBody>
          <a:bodyPr/>
          <a:lstStyle/>
          <a:p>
            <a:pPr eaLnBrk="1" hangingPunct="1">
              <a:buFontTx/>
              <a:buNone/>
            </a:pPr>
            <a:r>
              <a:rPr lang="en-US" sz="2400"/>
              <a:t>Minors (&lt;18) exposed to sexualized media (both pornography and sexualized TV) are more likely to:</a:t>
            </a:r>
          </a:p>
          <a:p>
            <a:pPr eaLnBrk="1" hangingPunct="1">
              <a:buFontTx/>
              <a:buNone/>
            </a:pPr>
            <a:endParaRPr lang="en-US" sz="2400"/>
          </a:p>
          <a:p>
            <a:pPr eaLnBrk="1" hangingPunct="1"/>
            <a:r>
              <a:rPr lang="en-US" sz="2800"/>
              <a:t>Have more negative attitudes toward using condoms</a:t>
            </a:r>
          </a:p>
          <a:p>
            <a:pPr eaLnBrk="1" hangingPunct="1"/>
            <a:r>
              <a:rPr lang="en-US" sz="2800"/>
              <a:t>Have not used contraception during the last intercourse</a:t>
            </a:r>
          </a:p>
          <a:p>
            <a:pPr eaLnBrk="1" hangingPunct="1"/>
            <a:r>
              <a:rPr lang="en-US" sz="2800"/>
              <a:t>Have not used contraception in the past 6 months</a:t>
            </a:r>
          </a:p>
          <a:p>
            <a:pPr eaLnBrk="1" hangingPunct="1">
              <a:buFontTx/>
              <a:buNone/>
            </a:pPr>
            <a:endParaRPr lang="en-US" sz="2800"/>
          </a:p>
          <a:p>
            <a:pPr eaLnBrk="1" hangingPunct="1"/>
            <a:endParaRPr lang="en-US" sz="2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b="1" dirty="0" err="1"/>
              <a:t>Pornified</a:t>
            </a:r>
            <a:r>
              <a:rPr lang="en-US" b="1" dirty="0"/>
              <a:t> Kids</a:t>
            </a:r>
          </a:p>
        </p:txBody>
      </p:sp>
      <p:sp>
        <p:nvSpPr>
          <p:cNvPr id="64515" name="Rectangle 3"/>
          <p:cNvSpPr>
            <a:spLocks noGrp="1" noChangeArrowheads="1"/>
          </p:cNvSpPr>
          <p:nvPr>
            <p:ph type="body" idx="1"/>
          </p:nvPr>
        </p:nvSpPr>
        <p:spPr/>
        <p:txBody>
          <a:bodyPr/>
          <a:lstStyle/>
          <a:p>
            <a:pPr eaLnBrk="1" hangingPunct="1">
              <a:buFontTx/>
              <a:buNone/>
            </a:pPr>
            <a:r>
              <a:rPr lang="en-US" sz="2400"/>
              <a:t>Minors (&lt;18) exposed to sexualized media (both pornography and sexualized TV) are more likely to:</a:t>
            </a:r>
          </a:p>
          <a:p>
            <a:pPr eaLnBrk="1" hangingPunct="1">
              <a:buFontTx/>
              <a:buNone/>
            </a:pPr>
            <a:endParaRPr lang="en-US" sz="2000"/>
          </a:p>
          <a:p>
            <a:pPr eaLnBrk="1" hangingPunct="1">
              <a:buFontTx/>
              <a:buNone/>
            </a:pPr>
            <a:endParaRPr lang="en-US" sz="2000"/>
          </a:p>
          <a:p>
            <a:pPr eaLnBrk="1" hangingPunct="1"/>
            <a:r>
              <a:rPr lang="en-US" sz="2800"/>
              <a:t>Have earlier initiation of sex</a:t>
            </a:r>
          </a:p>
          <a:p>
            <a:pPr eaLnBrk="1" hangingPunct="1"/>
            <a:r>
              <a:rPr lang="en-US" sz="2800"/>
              <a:t>Have more sex partners</a:t>
            </a:r>
          </a:p>
          <a:p>
            <a:pPr eaLnBrk="1" hangingPunct="1"/>
            <a:r>
              <a:rPr lang="en-US" sz="2800"/>
              <a:t>Have had more than one sexual partner in the last 3 months</a:t>
            </a:r>
          </a:p>
          <a:p>
            <a:pPr eaLnBrk="1" hangingPunct="1"/>
            <a:r>
              <a:rPr lang="en-US" sz="2800"/>
              <a:t>Have sex more frequently</a:t>
            </a:r>
          </a:p>
          <a:p>
            <a:pPr eaLnBrk="1" hangingPunct="1"/>
            <a:endParaRPr lang="en-US" sz="2800"/>
          </a:p>
          <a:p>
            <a:pPr eaLnBrk="1" hangingPunct="1">
              <a:buFontTx/>
              <a:buNone/>
            </a:pPr>
            <a:endParaRPr 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eaLnBrk="1" hangingPunct="1"/>
            <a:r>
              <a:rPr lang="en-US" b="1" dirty="0" err="1"/>
              <a:t>Pornified</a:t>
            </a:r>
            <a:r>
              <a:rPr lang="en-US" b="1" dirty="0"/>
              <a:t> Kids</a:t>
            </a:r>
          </a:p>
        </p:txBody>
      </p:sp>
      <p:sp>
        <p:nvSpPr>
          <p:cNvPr id="65539" name="Rectangle 3"/>
          <p:cNvSpPr>
            <a:spLocks noGrp="1" noChangeArrowheads="1"/>
          </p:cNvSpPr>
          <p:nvPr>
            <p:ph type="body" idx="1"/>
          </p:nvPr>
        </p:nvSpPr>
        <p:spPr/>
        <p:txBody>
          <a:bodyPr/>
          <a:lstStyle/>
          <a:p>
            <a:pPr eaLnBrk="1" hangingPunct="1">
              <a:lnSpc>
                <a:spcPct val="80000"/>
              </a:lnSpc>
              <a:buFontTx/>
              <a:buNone/>
            </a:pPr>
            <a:r>
              <a:rPr lang="en-US" sz="2400"/>
              <a:t>Minors (&lt;18) exposed to sexualized media (both pornography and sexualized TV) are more likely to:</a:t>
            </a:r>
          </a:p>
          <a:p>
            <a:pPr eaLnBrk="1" hangingPunct="1">
              <a:lnSpc>
                <a:spcPct val="80000"/>
              </a:lnSpc>
              <a:buFontTx/>
              <a:buNone/>
            </a:pPr>
            <a:endParaRPr lang="en-US" sz="2400"/>
          </a:p>
          <a:p>
            <a:pPr eaLnBrk="1" hangingPunct="1">
              <a:lnSpc>
                <a:spcPct val="80000"/>
              </a:lnSpc>
              <a:buFontTx/>
              <a:buNone/>
            </a:pPr>
            <a:endParaRPr lang="en-US" sz="2800"/>
          </a:p>
          <a:p>
            <a:pPr eaLnBrk="1" hangingPunct="1">
              <a:lnSpc>
                <a:spcPct val="80000"/>
              </a:lnSpc>
              <a:buFontTx/>
              <a:buNone/>
            </a:pPr>
            <a:endParaRPr lang="en-US" sz="2800"/>
          </a:p>
          <a:p>
            <a:pPr eaLnBrk="1" hangingPunct="1">
              <a:lnSpc>
                <a:spcPct val="80000"/>
              </a:lnSpc>
            </a:pPr>
            <a:r>
              <a:rPr lang="en-US"/>
              <a:t>Have a strong desire to conceive</a:t>
            </a:r>
          </a:p>
          <a:p>
            <a:pPr eaLnBrk="1" hangingPunct="1">
              <a:lnSpc>
                <a:spcPct val="80000"/>
              </a:lnSpc>
            </a:pPr>
            <a:r>
              <a:rPr lang="en-US"/>
              <a:t>To become pregnant</a:t>
            </a:r>
          </a:p>
          <a:p>
            <a:pPr eaLnBrk="1" hangingPunct="1">
              <a:lnSpc>
                <a:spcPct val="80000"/>
              </a:lnSpc>
              <a:buFontTx/>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t>Pornified</a:t>
            </a:r>
            <a:endParaRPr lang="en-US" sz="4800" b="1" dirty="0"/>
          </a:p>
        </p:txBody>
      </p:sp>
      <p:sp>
        <p:nvSpPr>
          <p:cNvPr id="3" name="Content Placeholder 2"/>
          <p:cNvSpPr>
            <a:spLocks noGrp="1"/>
          </p:cNvSpPr>
          <p:nvPr>
            <p:ph idx="1"/>
          </p:nvPr>
        </p:nvSpPr>
        <p:spPr/>
        <p:txBody>
          <a:bodyPr>
            <a:normAutofit fontScale="77500" lnSpcReduction="20000"/>
          </a:bodyPr>
          <a:lstStyle/>
          <a:p>
            <a:pPr algn="ctr">
              <a:buNone/>
            </a:pPr>
            <a:r>
              <a:rPr lang="en-US" altLang="en-US" sz="5200" b="1" dirty="0"/>
              <a:t>Sexual Exploitation Industry</a:t>
            </a:r>
          </a:p>
          <a:p>
            <a:pPr algn="ctr">
              <a:buNone/>
            </a:pPr>
            <a:endParaRPr lang="en-US" dirty="0"/>
          </a:p>
          <a:p>
            <a:pPr algn="ctr">
              <a:buNone/>
            </a:pPr>
            <a:endParaRPr lang="en-US" sz="4800" dirty="0"/>
          </a:p>
          <a:p>
            <a:pPr algn="ctr">
              <a:buNone/>
            </a:pPr>
            <a:r>
              <a:rPr lang="en-US" sz="4800" dirty="0"/>
              <a:t>Pornography </a:t>
            </a:r>
          </a:p>
          <a:p>
            <a:pPr algn="ctr">
              <a:buNone/>
            </a:pPr>
            <a:r>
              <a:rPr lang="en-US" sz="4800" dirty="0"/>
              <a:t>Strip clubs</a:t>
            </a:r>
          </a:p>
          <a:p>
            <a:pPr algn="ctr">
              <a:buNone/>
            </a:pPr>
            <a:r>
              <a:rPr lang="en-US" sz="4800" dirty="0"/>
              <a:t>Prostitution</a:t>
            </a:r>
          </a:p>
          <a:p>
            <a:pPr algn="ctr">
              <a:buNone/>
            </a:pPr>
            <a:r>
              <a:rPr lang="en-US" sz="4800" dirty="0"/>
              <a:t>Sex Trafficking</a:t>
            </a:r>
          </a:p>
          <a:p>
            <a:pPr algn="ctr">
              <a:buNone/>
            </a:pPr>
            <a:r>
              <a:rPr lang="en-US" sz="4800" dirty="0"/>
              <a:t> </a:t>
            </a:r>
          </a:p>
          <a:p>
            <a:pPr algn="ctr">
              <a:buNone/>
            </a:pPr>
            <a:endParaRPr lang="en-US" sz="4800" dirty="0"/>
          </a:p>
          <a:p>
            <a:pPr algn="ctr">
              <a:buNone/>
            </a:pPr>
            <a:endParaRPr lang="en-US" sz="4800" dirty="0"/>
          </a:p>
        </p:txBody>
      </p:sp>
    </p:spTree>
    <p:extLst>
      <p:ext uri="{BB962C8B-B14F-4D97-AF65-F5344CB8AC3E}">
        <p14:creationId xmlns:p14="http://schemas.microsoft.com/office/powerpoint/2010/main" val="2422711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b="1" dirty="0" err="1"/>
              <a:t>Pornified</a:t>
            </a:r>
            <a:r>
              <a:rPr lang="en-US" b="1" dirty="0"/>
              <a:t> Kids</a:t>
            </a:r>
          </a:p>
        </p:txBody>
      </p:sp>
      <p:sp>
        <p:nvSpPr>
          <p:cNvPr id="66563" name="Rectangle 3"/>
          <p:cNvSpPr>
            <a:spLocks noGrp="1" noChangeArrowheads="1"/>
          </p:cNvSpPr>
          <p:nvPr>
            <p:ph type="body" idx="1"/>
          </p:nvPr>
        </p:nvSpPr>
        <p:spPr/>
        <p:txBody>
          <a:bodyPr/>
          <a:lstStyle/>
          <a:p>
            <a:pPr eaLnBrk="1" hangingPunct="1">
              <a:lnSpc>
                <a:spcPct val="80000"/>
              </a:lnSpc>
              <a:buFontTx/>
              <a:buNone/>
            </a:pPr>
            <a:r>
              <a:rPr lang="en-US" sz="2400"/>
              <a:t>Minors (&lt;18) exposed to sexualized media (both pornography and sexualized TV) are more likely to:</a:t>
            </a:r>
          </a:p>
          <a:p>
            <a:pPr eaLnBrk="1" hangingPunct="1">
              <a:lnSpc>
                <a:spcPct val="80000"/>
              </a:lnSpc>
              <a:buFontTx/>
              <a:buNone/>
            </a:pPr>
            <a:endParaRPr lang="en-US" sz="2800"/>
          </a:p>
          <a:p>
            <a:pPr eaLnBrk="1" hangingPunct="1">
              <a:lnSpc>
                <a:spcPct val="80000"/>
              </a:lnSpc>
              <a:buFontTx/>
              <a:buNone/>
            </a:pPr>
            <a:endParaRPr lang="en-US" sz="2800"/>
          </a:p>
          <a:p>
            <a:pPr eaLnBrk="1" hangingPunct="1">
              <a:lnSpc>
                <a:spcPct val="80000"/>
              </a:lnSpc>
            </a:pPr>
            <a:endParaRPr lang="en-US" sz="2800"/>
          </a:p>
          <a:p>
            <a:pPr eaLnBrk="1" hangingPunct="1">
              <a:lnSpc>
                <a:spcPct val="80000"/>
              </a:lnSpc>
            </a:pPr>
            <a:r>
              <a:rPr lang="en-US"/>
              <a:t>Engage in more sexual harassment perpetration</a:t>
            </a:r>
          </a:p>
          <a:p>
            <a:pPr eaLnBrk="1" hangingPunct="1">
              <a:lnSpc>
                <a:spcPct val="80000"/>
              </a:lnSpc>
            </a:pPr>
            <a:r>
              <a:rPr lang="en-US"/>
              <a:t>Engage in more non consensual sex</a:t>
            </a:r>
          </a:p>
          <a:p>
            <a:pPr eaLnBrk="1" hangingPunct="1">
              <a:lnSpc>
                <a:spcPct val="80000"/>
              </a:lnSpc>
              <a:buFontTx/>
              <a:buNone/>
            </a:pP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pPr eaLnBrk="1" hangingPunct="1"/>
            <a:r>
              <a:rPr lang="en-US" b="1" dirty="0" err="1"/>
              <a:t>Pornified</a:t>
            </a:r>
            <a:r>
              <a:rPr lang="en-US" b="1" dirty="0"/>
              <a:t> Kids</a:t>
            </a:r>
          </a:p>
        </p:txBody>
      </p:sp>
      <p:sp>
        <p:nvSpPr>
          <p:cNvPr id="67587" name="Rectangle 3"/>
          <p:cNvSpPr>
            <a:spLocks noGrp="1" noChangeArrowheads="1"/>
          </p:cNvSpPr>
          <p:nvPr>
            <p:ph type="body" idx="1"/>
          </p:nvPr>
        </p:nvSpPr>
        <p:spPr/>
        <p:txBody>
          <a:bodyPr/>
          <a:lstStyle/>
          <a:p>
            <a:pPr eaLnBrk="1" hangingPunct="1">
              <a:buFontTx/>
              <a:buNone/>
            </a:pPr>
            <a:r>
              <a:rPr lang="en-US" sz="2400"/>
              <a:t>Minors (&lt;18) exposed to sexualized media (both pornography and sexualized TV) are more likely to:</a:t>
            </a:r>
          </a:p>
          <a:p>
            <a:pPr eaLnBrk="1" hangingPunct="1">
              <a:buFontTx/>
              <a:buNone/>
            </a:pPr>
            <a:endParaRPr lang="en-US" sz="2400"/>
          </a:p>
          <a:p>
            <a:pPr eaLnBrk="1" hangingPunct="1">
              <a:buFontTx/>
              <a:buNone/>
            </a:pPr>
            <a:endParaRPr lang="en-US" sz="2400"/>
          </a:p>
          <a:p>
            <a:pPr eaLnBrk="1" hangingPunct="1"/>
            <a:r>
              <a:rPr lang="en-US" sz="2800"/>
              <a:t>Test positive for Chlamydia </a:t>
            </a:r>
          </a:p>
          <a:p>
            <a:pPr eaLnBrk="1" hangingPunct="1"/>
            <a:r>
              <a:rPr lang="en-US" sz="2800"/>
              <a:t>Have used alcohol or other substances at last sexual encounter</a:t>
            </a:r>
          </a:p>
          <a:p>
            <a:pPr eaLnBrk="1" hangingPunct="1"/>
            <a:r>
              <a:rPr lang="en-US" sz="2800"/>
              <a:t>Have higher sexual permissiveness scores </a:t>
            </a:r>
          </a:p>
          <a:p>
            <a:pPr eaLnBrk="1" hangingPunct="1"/>
            <a:r>
              <a:rPr lang="en-US" sz="2800"/>
              <a:t>Have less progressive gender role attitudes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a:p>
        </p:txBody>
      </p:sp>
      <p:sp>
        <p:nvSpPr>
          <p:cNvPr id="68611" name="Rectangle 3"/>
          <p:cNvSpPr>
            <a:spLocks noGrp="1" noChangeArrowheads="1"/>
          </p:cNvSpPr>
          <p:nvPr>
            <p:ph type="body" idx="1"/>
          </p:nvPr>
        </p:nvSpPr>
        <p:spPr/>
        <p:txBody>
          <a:bodyPr/>
          <a:lstStyle/>
          <a:p>
            <a:pPr algn="ctr" eaLnBrk="1" hangingPunct="1">
              <a:buFontTx/>
              <a:buNone/>
            </a:pPr>
            <a:endParaRPr lang="en-US" sz="4000" b="1"/>
          </a:p>
          <a:p>
            <a:pPr algn="ctr" eaLnBrk="1" hangingPunct="1">
              <a:buFontTx/>
              <a:buNone/>
            </a:pPr>
            <a:r>
              <a:rPr lang="en-US" sz="6600" b="1"/>
              <a:t>Pornified</a:t>
            </a:r>
          </a:p>
          <a:p>
            <a:pPr algn="ctr" eaLnBrk="1" hangingPunct="1">
              <a:buFontTx/>
              <a:buNone/>
            </a:pPr>
            <a:r>
              <a:rPr lang="en-US" sz="6000" b="1"/>
              <a:t>Performers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b="1"/>
              <a:t>Pornified Performers</a:t>
            </a:r>
          </a:p>
        </p:txBody>
      </p:sp>
      <p:sp>
        <p:nvSpPr>
          <p:cNvPr id="71683" name="Rectangle 3"/>
          <p:cNvSpPr>
            <a:spLocks noGrp="1" noChangeArrowheads="1"/>
          </p:cNvSpPr>
          <p:nvPr>
            <p:ph type="body" idx="1"/>
          </p:nvPr>
        </p:nvSpPr>
        <p:spPr/>
        <p:txBody>
          <a:bodyPr/>
          <a:lstStyle/>
          <a:p>
            <a:pPr eaLnBrk="1" hangingPunct="1">
              <a:lnSpc>
                <a:spcPct val="90000"/>
              </a:lnSpc>
              <a:buFontTx/>
              <a:buNone/>
            </a:pPr>
            <a:r>
              <a:rPr lang="en-US" b="1"/>
              <a:t>		Abuse of Strippers by Customers</a:t>
            </a:r>
          </a:p>
          <a:p>
            <a:pPr eaLnBrk="1" hangingPunct="1">
              <a:lnSpc>
                <a:spcPct val="90000"/>
              </a:lnSpc>
            </a:pPr>
            <a:r>
              <a:rPr lang="en-US"/>
              <a:t>91% 	Verbally abused</a:t>
            </a:r>
          </a:p>
          <a:p>
            <a:pPr eaLnBrk="1" hangingPunct="1">
              <a:lnSpc>
                <a:spcPct val="90000"/>
              </a:lnSpc>
            </a:pPr>
            <a:r>
              <a:rPr lang="en-US"/>
              <a:t>52%	Called cunt</a:t>
            </a:r>
          </a:p>
          <a:p>
            <a:pPr eaLnBrk="1" hangingPunct="1">
              <a:lnSpc>
                <a:spcPct val="90000"/>
              </a:lnSpc>
            </a:pPr>
            <a:r>
              <a:rPr lang="en-US"/>
              <a:t>61%	Called whore</a:t>
            </a:r>
          </a:p>
          <a:p>
            <a:pPr eaLnBrk="1" hangingPunct="1">
              <a:lnSpc>
                <a:spcPct val="90000"/>
              </a:lnSpc>
            </a:pPr>
            <a:r>
              <a:rPr lang="en-US"/>
              <a:t>85%	Called bitch</a:t>
            </a:r>
          </a:p>
          <a:p>
            <a:pPr eaLnBrk="1" hangingPunct="1">
              <a:lnSpc>
                <a:spcPct val="90000"/>
              </a:lnSpc>
            </a:pPr>
            <a:r>
              <a:rPr lang="en-US"/>
              <a:t>88%	Arm grabbed</a:t>
            </a:r>
          </a:p>
          <a:p>
            <a:pPr eaLnBrk="1" hangingPunct="1">
              <a:lnSpc>
                <a:spcPct val="90000"/>
              </a:lnSpc>
            </a:pPr>
            <a:r>
              <a:rPr lang="en-US"/>
              <a:t>73%	Breast grabbed </a:t>
            </a:r>
          </a:p>
          <a:p>
            <a:pPr eaLnBrk="1" hangingPunct="1">
              <a:lnSpc>
                <a:spcPct val="90000"/>
              </a:lnSpc>
            </a:pPr>
            <a:r>
              <a:rPr lang="en-US"/>
              <a:t>91%	Buttocks grabbed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b="1"/>
              <a:t>Pornified Performers</a:t>
            </a:r>
          </a:p>
        </p:txBody>
      </p:sp>
      <p:sp>
        <p:nvSpPr>
          <p:cNvPr id="72707" name="Rectangle 3"/>
          <p:cNvSpPr>
            <a:spLocks noGrp="1" noChangeArrowheads="1"/>
          </p:cNvSpPr>
          <p:nvPr>
            <p:ph type="body" idx="1"/>
          </p:nvPr>
        </p:nvSpPr>
        <p:spPr/>
        <p:txBody>
          <a:bodyPr/>
          <a:lstStyle/>
          <a:p>
            <a:pPr eaLnBrk="1" hangingPunct="1">
              <a:lnSpc>
                <a:spcPct val="90000"/>
              </a:lnSpc>
            </a:pPr>
            <a:r>
              <a:rPr lang="en-US" dirty="0"/>
              <a:t>27% 	Hair pulled</a:t>
            </a:r>
          </a:p>
          <a:p>
            <a:pPr eaLnBrk="1" hangingPunct="1">
              <a:lnSpc>
                <a:spcPct val="90000"/>
              </a:lnSpc>
            </a:pPr>
            <a:r>
              <a:rPr lang="en-US" dirty="0"/>
              <a:t>58%	Pinched</a:t>
            </a:r>
          </a:p>
          <a:p>
            <a:pPr eaLnBrk="1" hangingPunct="1">
              <a:lnSpc>
                <a:spcPct val="90000"/>
              </a:lnSpc>
            </a:pPr>
            <a:r>
              <a:rPr lang="en-US" dirty="0"/>
              <a:t>24%	Slapped</a:t>
            </a:r>
          </a:p>
          <a:p>
            <a:pPr eaLnBrk="1" hangingPunct="1">
              <a:lnSpc>
                <a:spcPct val="90000"/>
              </a:lnSpc>
            </a:pPr>
            <a:r>
              <a:rPr lang="en-US" dirty="0"/>
              <a:t>36%	Bitten</a:t>
            </a:r>
          </a:p>
          <a:p>
            <a:pPr eaLnBrk="1" hangingPunct="1">
              <a:lnSpc>
                <a:spcPct val="90000"/>
              </a:lnSpc>
            </a:pPr>
            <a:r>
              <a:rPr lang="en-US" dirty="0"/>
              <a:t>76%	Customers flicked cigarettes, ice, 		          coins </a:t>
            </a:r>
          </a:p>
          <a:p>
            <a:pPr eaLnBrk="1" hangingPunct="1">
              <a:lnSpc>
                <a:spcPct val="90000"/>
              </a:lnSpc>
            </a:pPr>
            <a:r>
              <a:rPr lang="en-US" dirty="0"/>
              <a:t>70%	Customers followed them home</a:t>
            </a:r>
          </a:p>
          <a:p>
            <a:pPr eaLnBrk="1" hangingPunct="1">
              <a:lnSpc>
                <a:spcPct val="90000"/>
              </a:lnSpc>
            </a:pPr>
            <a:r>
              <a:rPr lang="en-US" dirty="0"/>
              <a:t>42%	Customers stalked them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b="1" dirty="0" err="1"/>
              <a:t>Pornified</a:t>
            </a:r>
            <a:r>
              <a:rPr lang="en-US" b="1" dirty="0"/>
              <a:t> Performers</a:t>
            </a:r>
          </a:p>
        </p:txBody>
      </p:sp>
      <p:sp>
        <p:nvSpPr>
          <p:cNvPr id="73731" name="Rectangle 3"/>
          <p:cNvSpPr>
            <a:spLocks noGrp="1" noChangeArrowheads="1"/>
          </p:cNvSpPr>
          <p:nvPr>
            <p:ph type="body" idx="1"/>
          </p:nvPr>
        </p:nvSpPr>
        <p:spPr/>
        <p:txBody>
          <a:bodyPr/>
          <a:lstStyle/>
          <a:p>
            <a:pPr eaLnBrk="1" hangingPunct="1">
              <a:buFontTx/>
              <a:buNone/>
            </a:pPr>
            <a:r>
              <a:rPr lang="en-US" b="1"/>
              <a:t>Abuse of Strippers by Managers/Staff</a:t>
            </a:r>
          </a:p>
          <a:p>
            <a:pPr eaLnBrk="1" hangingPunct="1"/>
            <a:r>
              <a:rPr lang="en-US"/>
              <a:t>85%	Verbally or physically abused </a:t>
            </a:r>
          </a:p>
          <a:p>
            <a:pPr eaLnBrk="1" hangingPunct="1"/>
            <a:r>
              <a:rPr lang="en-US"/>
              <a:t>21%	Called cunt</a:t>
            </a:r>
          </a:p>
          <a:p>
            <a:pPr eaLnBrk="1" hangingPunct="1"/>
            <a:r>
              <a:rPr lang="en-US"/>
              <a:t>18%	Called slut</a:t>
            </a:r>
          </a:p>
          <a:p>
            <a:pPr eaLnBrk="1" hangingPunct="1"/>
            <a:r>
              <a:rPr lang="en-US"/>
              <a:t>33%	Called bitch</a:t>
            </a:r>
          </a:p>
          <a:p>
            <a:pPr eaLnBrk="1" hangingPunct="1"/>
            <a:r>
              <a:rPr lang="en-US"/>
              <a:t>12%	Pinched</a:t>
            </a:r>
          </a:p>
          <a:p>
            <a:pPr eaLnBrk="1" hangingPunct="1"/>
            <a:r>
              <a:rPr lang="en-US"/>
              <a:t>12%	Slapped</a:t>
            </a:r>
          </a:p>
          <a:p>
            <a:pPr eaLnBrk="1" hangingPunct="1">
              <a:buFontTx/>
              <a:buNone/>
            </a:pPr>
            <a:r>
              <a:rPr lang="en-US" sz="140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b="1" dirty="0" err="1"/>
              <a:t>Pornified</a:t>
            </a:r>
            <a:r>
              <a:rPr lang="en-US" b="1" dirty="0"/>
              <a:t> Performers</a:t>
            </a:r>
          </a:p>
        </p:txBody>
      </p:sp>
      <p:sp>
        <p:nvSpPr>
          <p:cNvPr id="74755" name="Rectangle 3"/>
          <p:cNvSpPr>
            <a:spLocks noGrp="1" noChangeArrowheads="1"/>
          </p:cNvSpPr>
          <p:nvPr>
            <p:ph type="body" idx="1"/>
          </p:nvPr>
        </p:nvSpPr>
        <p:spPr/>
        <p:txBody>
          <a:bodyPr/>
          <a:lstStyle/>
          <a:p>
            <a:pPr eaLnBrk="1" hangingPunct="1">
              <a:lnSpc>
                <a:spcPct val="80000"/>
              </a:lnSpc>
              <a:buFontTx/>
              <a:buNone/>
            </a:pPr>
            <a:r>
              <a:rPr lang="en-US" sz="3600"/>
              <a:t>	</a:t>
            </a:r>
          </a:p>
          <a:p>
            <a:pPr eaLnBrk="1" hangingPunct="1">
              <a:lnSpc>
                <a:spcPct val="80000"/>
              </a:lnSpc>
              <a:buFontTx/>
              <a:buNone/>
            </a:pPr>
            <a:endParaRPr lang="en-US" sz="3600"/>
          </a:p>
          <a:p>
            <a:pPr eaLnBrk="1" hangingPunct="1">
              <a:lnSpc>
                <a:spcPct val="80000"/>
              </a:lnSpc>
              <a:buFontTx/>
              <a:buNone/>
            </a:pPr>
            <a:r>
              <a:rPr lang="en-US" sz="3600"/>
              <a:t>	Women who work in the sexual exploitation industry have about a 25% chance of making a marriage that lasts as long as 3 years.</a:t>
            </a:r>
          </a:p>
          <a:p>
            <a:pPr eaLnBrk="1" hangingPunct="1"/>
            <a:endParaRPr lang="en-US" sz="3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Pornified</a:t>
            </a:r>
            <a:r>
              <a:rPr lang="en-US" b="1" dirty="0"/>
              <a:t> Performers</a:t>
            </a:r>
            <a:endParaRPr lang="en-US" dirty="0"/>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sz="6000" b="1" dirty="0"/>
              <a:t>Prostitution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n-US" altLang="en-US" b="1" dirty="0"/>
              <a:t>Prostituted Females</a:t>
            </a:r>
          </a:p>
        </p:txBody>
      </p:sp>
      <p:sp>
        <p:nvSpPr>
          <p:cNvPr id="133123" name="Rectangle 1027"/>
          <p:cNvSpPr>
            <a:spLocks noGrp="1" noChangeArrowheads="1"/>
          </p:cNvSpPr>
          <p:nvPr>
            <p:ph type="body" idx="1"/>
          </p:nvPr>
        </p:nvSpPr>
        <p:spPr/>
        <p:txBody>
          <a:bodyPr/>
          <a:lstStyle/>
          <a:p>
            <a:pPr algn="ctr">
              <a:buFont typeface="Symbol" pitchFamily="18" charset="2"/>
              <a:buNone/>
            </a:pPr>
            <a:r>
              <a:rPr lang="en-US" altLang="en-US" sz="4800"/>
              <a:t>Have been or currently are homeless</a:t>
            </a:r>
          </a:p>
          <a:p>
            <a:pPr algn="ctr">
              <a:buFont typeface="Symbol" pitchFamily="18" charset="2"/>
              <a:buNone/>
            </a:pPr>
            <a:endParaRPr lang="en-US" altLang="en-US" sz="4800"/>
          </a:p>
          <a:p>
            <a:pPr algn="ctr">
              <a:buFont typeface="Symbol" pitchFamily="18" charset="2"/>
              <a:buNone/>
            </a:pPr>
            <a:r>
              <a:rPr lang="en-US" altLang="en-US" sz="4800"/>
              <a:t>84%</a:t>
            </a:r>
          </a:p>
          <a:p>
            <a:pPr>
              <a:buFontTx/>
              <a:buNone/>
            </a:pPr>
            <a:endParaRPr lang="en-US" altLang="en-US" sz="4800"/>
          </a:p>
        </p:txBody>
      </p:sp>
    </p:spTree>
    <p:extLst>
      <p:ext uri="{BB962C8B-B14F-4D97-AF65-F5344CB8AC3E}">
        <p14:creationId xmlns:p14="http://schemas.microsoft.com/office/powerpoint/2010/main" val="1001564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b="1" dirty="0"/>
              <a:t>Prostituted Females</a:t>
            </a:r>
          </a:p>
        </p:txBody>
      </p:sp>
      <p:sp>
        <p:nvSpPr>
          <p:cNvPr id="131075" name="Rectangle 3"/>
          <p:cNvSpPr>
            <a:spLocks noGrp="1" noChangeArrowheads="1"/>
          </p:cNvSpPr>
          <p:nvPr>
            <p:ph type="body" idx="1"/>
          </p:nvPr>
        </p:nvSpPr>
        <p:spPr/>
        <p:txBody>
          <a:bodyPr/>
          <a:lstStyle/>
          <a:p>
            <a:pPr algn="ctr">
              <a:buFont typeface="Symbol" pitchFamily="18" charset="2"/>
              <a:buNone/>
            </a:pPr>
            <a:endParaRPr lang="en-US" altLang="en-US" sz="4800"/>
          </a:p>
          <a:p>
            <a:pPr algn="ctr">
              <a:buFont typeface="Symbol" pitchFamily="18" charset="2"/>
              <a:buNone/>
            </a:pPr>
            <a:r>
              <a:rPr lang="en-US" altLang="en-US" sz="4800"/>
              <a:t>Sexually abused as a child</a:t>
            </a:r>
          </a:p>
          <a:p>
            <a:pPr algn="ctr">
              <a:buFont typeface="Symbol" pitchFamily="18" charset="2"/>
              <a:buNone/>
            </a:pPr>
            <a:endParaRPr lang="en-US" altLang="en-US" sz="4800"/>
          </a:p>
          <a:p>
            <a:pPr algn="ctr">
              <a:buFont typeface="Symbol" pitchFamily="18" charset="2"/>
              <a:buNone/>
            </a:pPr>
            <a:r>
              <a:rPr lang="en-US" altLang="en-US" sz="4800"/>
              <a:t>55%-90%</a:t>
            </a:r>
          </a:p>
          <a:p>
            <a:pPr algn="ctr">
              <a:buFontTx/>
              <a:buNone/>
            </a:pPr>
            <a:endParaRPr lang="en-US" altLang="en-US" sz="4800"/>
          </a:p>
        </p:txBody>
      </p:sp>
    </p:spTree>
    <p:extLst>
      <p:ext uri="{BB962C8B-B14F-4D97-AF65-F5344CB8AC3E}">
        <p14:creationId xmlns:p14="http://schemas.microsoft.com/office/powerpoint/2010/main" val="22614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a:t>Pornified</a:t>
            </a:r>
            <a:endParaRPr lang="en-US" sz="4800" dirty="0"/>
          </a:p>
        </p:txBody>
      </p:sp>
      <p:sp>
        <p:nvSpPr>
          <p:cNvPr id="3" name="Content Placeholder 2"/>
          <p:cNvSpPr>
            <a:spLocks noGrp="1"/>
          </p:cNvSpPr>
          <p:nvPr>
            <p:ph idx="1"/>
          </p:nvPr>
        </p:nvSpPr>
        <p:spPr/>
        <p:txBody>
          <a:bodyPr>
            <a:normAutofit fontScale="92500" lnSpcReduction="20000"/>
          </a:bodyPr>
          <a:lstStyle/>
          <a:p>
            <a:pPr algn="ctr">
              <a:buNone/>
            </a:pPr>
            <a:endParaRPr lang="en-US" dirty="0"/>
          </a:p>
          <a:p>
            <a:pPr algn="ctr">
              <a:buNone/>
            </a:pPr>
            <a:r>
              <a:rPr lang="en-US" altLang="en-US" sz="4400" b="1" dirty="0"/>
              <a:t>Sexual Violence </a:t>
            </a:r>
          </a:p>
          <a:p>
            <a:pPr algn="ctr">
              <a:buNone/>
            </a:pPr>
            <a:endParaRPr lang="en-US" sz="4400" dirty="0"/>
          </a:p>
          <a:p>
            <a:pPr algn="ctr">
              <a:buNone/>
            </a:pPr>
            <a:r>
              <a:rPr lang="en-US" sz="4400" dirty="0"/>
              <a:t>Sexual Harassment</a:t>
            </a:r>
          </a:p>
          <a:p>
            <a:pPr algn="ctr">
              <a:buNone/>
            </a:pPr>
            <a:r>
              <a:rPr lang="en-US" sz="4400" dirty="0"/>
              <a:t>Adult Rape</a:t>
            </a:r>
          </a:p>
          <a:p>
            <a:pPr algn="ctr">
              <a:buNone/>
            </a:pPr>
            <a:r>
              <a:rPr lang="en-US" sz="4400" dirty="0"/>
              <a:t>Child Rape </a:t>
            </a:r>
          </a:p>
          <a:p>
            <a:pPr algn="ctr">
              <a:buNone/>
            </a:pPr>
            <a:r>
              <a:rPr lang="en-US" sz="4400" dirty="0"/>
              <a:t>Incest </a:t>
            </a:r>
          </a:p>
          <a:p>
            <a:endParaRPr lang="en-US" dirty="0"/>
          </a:p>
        </p:txBody>
      </p:sp>
    </p:spTree>
    <p:extLst>
      <p:ext uri="{BB962C8B-B14F-4D97-AF65-F5344CB8AC3E}">
        <p14:creationId xmlns:p14="http://schemas.microsoft.com/office/powerpoint/2010/main" val="2460993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b="1" dirty="0"/>
              <a:t>Prostituted Females</a:t>
            </a:r>
          </a:p>
        </p:txBody>
      </p:sp>
      <p:sp>
        <p:nvSpPr>
          <p:cNvPr id="135171" name="Rectangle 3"/>
          <p:cNvSpPr>
            <a:spLocks noGrp="1" noChangeArrowheads="1"/>
          </p:cNvSpPr>
          <p:nvPr>
            <p:ph type="body" idx="1"/>
          </p:nvPr>
        </p:nvSpPr>
        <p:spPr/>
        <p:txBody>
          <a:bodyPr/>
          <a:lstStyle/>
          <a:p>
            <a:pPr algn="ctr">
              <a:lnSpc>
                <a:spcPct val="90000"/>
              </a:lnSpc>
              <a:buFont typeface="Symbol" pitchFamily="18" charset="2"/>
              <a:buNone/>
            </a:pPr>
            <a:r>
              <a:rPr lang="en-US" altLang="en-US" sz="4800" dirty="0"/>
              <a:t>Physically assaulted when prostituted</a:t>
            </a:r>
          </a:p>
          <a:p>
            <a:pPr algn="ctr">
              <a:lnSpc>
                <a:spcPct val="90000"/>
              </a:lnSpc>
              <a:buFont typeface="Symbol" pitchFamily="18" charset="2"/>
              <a:buNone/>
            </a:pPr>
            <a:r>
              <a:rPr lang="en-US" altLang="en-US" sz="4800" dirty="0"/>
              <a:t>70-95%</a:t>
            </a:r>
          </a:p>
          <a:p>
            <a:pPr algn="ctr">
              <a:lnSpc>
                <a:spcPct val="90000"/>
              </a:lnSpc>
              <a:buFont typeface="Symbol" pitchFamily="18" charset="2"/>
              <a:buNone/>
            </a:pPr>
            <a:r>
              <a:rPr lang="en-US" altLang="en-US" sz="4800" dirty="0"/>
              <a:t>Physically assaulted by a customer</a:t>
            </a:r>
          </a:p>
          <a:p>
            <a:pPr algn="ctr">
              <a:lnSpc>
                <a:spcPct val="90000"/>
              </a:lnSpc>
              <a:buFont typeface="Symbol" pitchFamily="18" charset="2"/>
              <a:buNone/>
            </a:pPr>
            <a:r>
              <a:rPr lang="en-US" altLang="en-US" sz="4800" dirty="0"/>
              <a:t>55%</a:t>
            </a:r>
          </a:p>
          <a:p>
            <a:pPr>
              <a:lnSpc>
                <a:spcPct val="90000"/>
              </a:lnSpc>
              <a:buFontTx/>
              <a:buNone/>
            </a:pPr>
            <a:endParaRPr lang="en-US" altLang="en-US" sz="4800" dirty="0"/>
          </a:p>
        </p:txBody>
      </p:sp>
    </p:spTree>
    <p:extLst>
      <p:ext uri="{BB962C8B-B14F-4D97-AF65-F5344CB8AC3E}">
        <p14:creationId xmlns:p14="http://schemas.microsoft.com/office/powerpoint/2010/main" val="14575250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b="1" dirty="0"/>
              <a:t>Prostituted Females</a:t>
            </a:r>
          </a:p>
        </p:txBody>
      </p:sp>
      <p:sp>
        <p:nvSpPr>
          <p:cNvPr id="134147" name="Rectangle 3"/>
          <p:cNvSpPr>
            <a:spLocks noGrp="1" noChangeArrowheads="1"/>
          </p:cNvSpPr>
          <p:nvPr>
            <p:ph type="body" idx="1"/>
          </p:nvPr>
        </p:nvSpPr>
        <p:spPr/>
        <p:txBody>
          <a:bodyPr/>
          <a:lstStyle/>
          <a:p>
            <a:pPr algn="ctr">
              <a:buFont typeface="Symbol" pitchFamily="18" charset="2"/>
              <a:buNone/>
            </a:pPr>
            <a:r>
              <a:rPr lang="en-US" altLang="en-US" sz="4800" dirty="0"/>
              <a:t>Received head injuries when prostituted</a:t>
            </a:r>
          </a:p>
          <a:p>
            <a:pPr algn="ctr">
              <a:buFont typeface="Symbol" pitchFamily="18" charset="2"/>
              <a:buNone/>
            </a:pPr>
            <a:endParaRPr lang="en-US" altLang="en-US" sz="4800" dirty="0"/>
          </a:p>
          <a:p>
            <a:pPr algn="ctr">
              <a:buFont typeface="Symbol" pitchFamily="18" charset="2"/>
              <a:buNone/>
            </a:pPr>
            <a:r>
              <a:rPr lang="en-US" altLang="en-US" sz="4800" dirty="0"/>
              <a:t>77%</a:t>
            </a:r>
          </a:p>
          <a:p>
            <a:pPr algn="ctr">
              <a:buFontTx/>
              <a:buNone/>
            </a:pPr>
            <a:endParaRPr lang="en-US" altLang="en-US" sz="4800" dirty="0"/>
          </a:p>
        </p:txBody>
      </p:sp>
    </p:spTree>
    <p:extLst>
      <p:ext uri="{BB962C8B-B14F-4D97-AF65-F5344CB8AC3E}">
        <p14:creationId xmlns:p14="http://schemas.microsoft.com/office/powerpoint/2010/main" val="95596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26"/>
          <p:cNvSpPr>
            <a:spLocks noGrp="1" noChangeArrowheads="1"/>
          </p:cNvSpPr>
          <p:nvPr>
            <p:ph type="title"/>
          </p:nvPr>
        </p:nvSpPr>
        <p:spPr/>
        <p:txBody>
          <a:bodyPr/>
          <a:lstStyle/>
          <a:p>
            <a:r>
              <a:rPr lang="en-US" altLang="en-US" b="1" dirty="0"/>
              <a:t>Prostituted Females</a:t>
            </a:r>
          </a:p>
        </p:txBody>
      </p:sp>
      <p:sp>
        <p:nvSpPr>
          <p:cNvPr id="162819" name="Rectangle 1027"/>
          <p:cNvSpPr>
            <a:spLocks noGrp="1" noChangeArrowheads="1"/>
          </p:cNvSpPr>
          <p:nvPr>
            <p:ph type="body" idx="1"/>
          </p:nvPr>
        </p:nvSpPr>
        <p:spPr/>
        <p:txBody>
          <a:bodyPr/>
          <a:lstStyle/>
          <a:p>
            <a:pPr algn="ctr">
              <a:buFontTx/>
              <a:buNone/>
            </a:pPr>
            <a:endParaRPr lang="en-US" altLang="en-US"/>
          </a:p>
          <a:p>
            <a:pPr algn="ctr">
              <a:buFontTx/>
              <a:buNone/>
            </a:pPr>
            <a:r>
              <a:rPr lang="en-US" altLang="en-US" sz="4800"/>
              <a:t>Threatened with a weapon</a:t>
            </a:r>
          </a:p>
          <a:p>
            <a:pPr algn="ctr">
              <a:buFontTx/>
              <a:buNone/>
            </a:pPr>
            <a:endParaRPr lang="en-US" altLang="en-US" sz="4800"/>
          </a:p>
          <a:p>
            <a:pPr algn="ctr">
              <a:buFontTx/>
              <a:buNone/>
            </a:pPr>
            <a:r>
              <a:rPr lang="en-US" altLang="en-US" sz="4800"/>
              <a:t>64%</a:t>
            </a:r>
          </a:p>
        </p:txBody>
      </p:sp>
    </p:spTree>
    <p:extLst>
      <p:ext uri="{BB962C8B-B14F-4D97-AF65-F5344CB8AC3E}">
        <p14:creationId xmlns:p14="http://schemas.microsoft.com/office/powerpoint/2010/main" val="1177021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lstStyle/>
          <a:p>
            <a:r>
              <a:rPr lang="en-US" altLang="en-US" b="1" dirty="0"/>
              <a:t>Prostituted Females</a:t>
            </a:r>
            <a:endParaRPr lang="en-US" altLang="en-US" dirty="0"/>
          </a:p>
        </p:txBody>
      </p:sp>
      <p:sp>
        <p:nvSpPr>
          <p:cNvPr id="161795" name="Rectangle 1027"/>
          <p:cNvSpPr>
            <a:spLocks noGrp="1" noChangeArrowheads="1"/>
          </p:cNvSpPr>
          <p:nvPr>
            <p:ph type="body" idx="1"/>
          </p:nvPr>
        </p:nvSpPr>
        <p:spPr/>
        <p:txBody>
          <a:bodyPr/>
          <a:lstStyle/>
          <a:p>
            <a:pPr algn="ctr">
              <a:lnSpc>
                <a:spcPct val="90000"/>
              </a:lnSpc>
              <a:buFontTx/>
              <a:buNone/>
            </a:pPr>
            <a:r>
              <a:rPr lang="en-US" altLang="en-US" sz="4800" dirty="0"/>
              <a:t>Prostituted women who die from murder</a:t>
            </a:r>
          </a:p>
          <a:p>
            <a:pPr algn="ctr">
              <a:lnSpc>
                <a:spcPct val="90000"/>
              </a:lnSpc>
              <a:buFontTx/>
              <a:buNone/>
            </a:pPr>
            <a:r>
              <a:rPr lang="en-US" altLang="en-US" sz="4800" dirty="0"/>
              <a:t>29%-100%</a:t>
            </a:r>
          </a:p>
          <a:p>
            <a:pPr algn="ctr">
              <a:lnSpc>
                <a:spcPct val="90000"/>
              </a:lnSpc>
              <a:buFontTx/>
              <a:buNone/>
            </a:pPr>
            <a:r>
              <a:rPr lang="en-US" altLang="en-US" sz="4800" dirty="0"/>
              <a:t>Prostituted women’s death rate is 40 X’s higher than the general population</a:t>
            </a:r>
          </a:p>
        </p:txBody>
      </p:sp>
    </p:spTree>
    <p:extLst>
      <p:ext uri="{BB962C8B-B14F-4D97-AF65-F5344CB8AC3E}">
        <p14:creationId xmlns:p14="http://schemas.microsoft.com/office/powerpoint/2010/main" val="249355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050"/>
          <p:cNvSpPr>
            <a:spLocks noGrp="1" noChangeArrowheads="1"/>
          </p:cNvSpPr>
          <p:nvPr>
            <p:ph type="title"/>
          </p:nvPr>
        </p:nvSpPr>
        <p:spPr/>
        <p:txBody>
          <a:bodyPr/>
          <a:lstStyle/>
          <a:p>
            <a:r>
              <a:rPr lang="en-US" altLang="en-US" b="1" dirty="0"/>
              <a:t>Prostituted Females</a:t>
            </a:r>
          </a:p>
        </p:txBody>
      </p:sp>
      <p:sp>
        <p:nvSpPr>
          <p:cNvPr id="156675" name="Rectangle 2051"/>
          <p:cNvSpPr>
            <a:spLocks noGrp="1" noChangeArrowheads="1"/>
          </p:cNvSpPr>
          <p:nvPr>
            <p:ph type="body" idx="1"/>
          </p:nvPr>
        </p:nvSpPr>
        <p:spPr/>
        <p:txBody>
          <a:bodyPr/>
          <a:lstStyle/>
          <a:p>
            <a:pPr algn="ctr">
              <a:lnSpc>
                <a:spcPct val="90000"/>
              </a:lnSpc>
              <a:buFontTx/>
              <a:buNone/>
            </a:pPr>
            <a:r>
              <a:rPr lang="en-US" altLang="en-US" sz="4400"/>
              <a:t>Drug abuse problems</a:t>
            </a:r>
          </a:p>
          <a:p>
            <a:pPr algn="ctr">
              <a:lnSpc>
                <a:spcPct val="90000"/>
              </a:lnSpc>
              <a:buFontTx/>
              <a:buNone/>
            </a:pPr>
            <a:r>
              <a:rPr lang="en-US" altLang="en-US" sz="4400"/>
              <a:t>75%</a:t>
            </a:r>
          </a:p>
          <a:p>
            <a:pPr algn="ctr">
              <a:lnSpc>
                <a:spcPct val="90000"/>
              </a:lnSpc>
              <a:buFontTx/>
              <a:buNone/>
            </a:pPr>
            <a:r>
              <a:rPr lang="en-US" altLang="en-US" sz="4400"/>
              <a:t>Alcohol abuse</a:t>
            </a:r>
          </a:p>
          <a:p>
            <a:pPr algn="ctr">
              <a:lnSpc>
                <a:spcPct val="90000"/>
              </a:lnSpc>
              <a:buFontTx/>
              <a:buNone/>
            </a:pPr>
            <a:r>
              <a:rPr lang="en-US" altLang="en-US" sz="4400"/>
              <a:t>27%</a:t>
            </a:r>
          </a:p>
          <a:p>
            <a:pPr algn="ctr">
              <a:lnSpc>
                <a:spcPct val="90000"/>
              </a:lnSpc>
              <a:buFontTx/>
              <a:buNone/>
            </a:pPr>
            <a:r>
              <a:rPr lang="en-US" altLang="en-US" sz="4400"/>
              <a:t>Duration </a:t>
            </a:r>
          </a:p>
          <a:p>
            <a:pPr algn="ctr">
              <a:lnSpc>
                <a:spcPct val="90000"/>
              </a:lnSpc>
              <a:buFontTx/>
              <a:buNone/>
            </a:pPr>
            <a:r>
              <a:rPr lang="en-US" altLang="en-US" sz="4400"/>
              <a:t>3 months to 30 years</a:t>
            </a:r>
          </a:p>
        </p:txBody>
      </p:sp>
    </p:spTree>
    <p:extLst>
      <p:ext uri="{BB962C8B-B14F-4D97-AF65-F5344CB8AC3E}">
        <p14:creationId xmlns:p14="http://schemas.microsoft.com/office/powerpoint/2010/main" val="23284212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p:txBody>
          <a:bodyPr/>
          <a:lstStyle/>
          <a:p>
            <a:r>
              <a:rPr lang="en-US" altLang="en-US" b="1" dirty="0"/>
              <a:t>Prostituted Females</a:t>
            </a:r>
          </a:p>
        </p:txBody>
      </p:sp>
      <p:sp>
        <p:nvSpPr>
          <p:cNvPr id="136195" name="Rectangle 1027"/>
          <p:cNvSpPr>
            <a:spLocks noGrp="1" noChangeArrowheads="1"/>
          </p:cNvSpPr>
          <p:nvPr>
            <p:ph type="body" idx="1"/>
          </p:nvPr>
        </p:nvSpPr>
        <p:spPr/>
        <p:txBody>
          <a:bodyPr/>
          <a:lstStyle/>
          <a:p>
            <a:pPr algn="ctr">
              <a:buFont typeface="Symbol" pitchFamily="18" charset="2"/>
              <a:buNone/>
            </a:pPr>
            <a:endParaRPr lang="en-US" altLang="en-US" sz="4800" dirty="0"/>
          </a:p>
          <a:p>
            <a:pPr algn="ctr">
              <a:buFont typeface="Symbol" pitchFamily="18" charset="2"/>
              <a:buNone/>
            </a:pPr>
            <a:r>
              <a:rPr lang="en-US" altLang="en-US" sz="4800" dirty="0"/>
              <a:t>Raped when prostituted</a:t>
            </a:r>
          </a:p>
          <a:p>
            <a:pPr algn="ctr">
              <a:buFont typeface="Symbol" pitchFamily="18" charset="2"/>
              <a:buNone/>
            </a:pPr>
            <a:r>
              <a:rPr lang="en-US" altLang="en-US" sz="4800" dirty="0"/>
              <a:t>73%-85%</a:t>
            </a:r>
          </a:p>
          <a:p>
            <a:pPr algn="ctr">
              <a:buFont typeface="Symbol" pitchFamily="18" charset="2"/>
              <a:buNone/>
            </a:pPr>
            <a:r>
              <a:rPr lang="en-US" altLang="en-US" sz="4800" dirty="0"/>
              <a:t>Raped more than 5 times</a:t>
            </a:r>
          </a:p>
          <a:p>
            <a:pPr algn="ctr">
              <a:buFont typeface="Symbol" pitchFamily="18" charset="2"/>
              <a:buNone/>
            </a:pPr>
            <a:r>
              <a:rPr lang="en-US" altLang="en-US" sz="4800" dirty="0"/>
              <a:t>48%</a:t>
            </a:r>
          </a:p>
          <a:p>
            <a:pPr>
              <a:buFontTx/>
              <a:buNone/>
            </a:pPr>
            <a:endParaRPr lang="en-US" altLang="en-US" sz="4800" dirty="0"/>
          </a:p>
        </p:txBody>
      </p:sp>
    </p:spTree>
    <p:extLst>
      <p:ext uri="{BB962C8B-B14F-4D97-AF65-F5344CB8AC3E}">
        <p14:creationId xmlns:p14="http://schemas.microsoft.com/office/powerpoint/2010/main" val="32210461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b="1" dirty="0"/>
              <a:t>Prostituted Females</a:t>
            </a:r>
          </a:p>
        </p:txBody>
      </p:sp>
      <p:sp>
        <p:nvSpPr>
          <p:cNvPr id="157699" name="Rectangle 3"/>
          <p:cNvSpPr>
            <a:spLocks noGrp="1" noChangeArrowheads="1"/>
          </p:cNvSpPr>
          <p:nvPr>
            <p:ph type="body" idx="1"/>
          </p:nvPr>
        </p:nvSpPr>
        <p:spPr/>
        <p:txBody>
          <a:bodyPr/>
          <a:lstStyle/>
          <a:p>
            <a:pPr algn="ctr">
              <a:buFontTx/>
              <a:buNone/>
            </a:pPr>
            <a:r>
              <a:rPr lang="en-US" altLang="en-US" sz="4800"/>
              <a:t>Post Traumatic Stress Disorder</a:t>
            </a:r>
          </a:p>
          <a:p>
            <a:pPr algn="ctr">
              <a:buFontTx/>
              <a:buNone/>
            </a:pPr>
            <a:r>
              <a:rPr lang="en-US" altLang="en-US" sz="4800"/>
              <a:t>68%</a:t>
            </a:r>
          </a:p>
          <a:p>
            <a:pPr algn="ctr">
              <a:buFontTx/>
              <a:buNone/>
            </a:pPr>
            <a:r>
              <a:rPr lang="en-US" altLang="en-US" sz="4800"/>
              <a:t>Want to commit suicide</a:t>
            </a:r>
          </a:p>
          <a:p>
            <a:pPr algn="ctr">
              <a:buFontTx/>
              <a:buNone/>
            </a:pPr>
            <a:r>
              <a:rPr lang="en-US" altLang="en-US" sz="4800"/>
              <a:t>5%</a:t>
            </a:r>
          </a:p>
        </p:txBody>
      </p:sp>
    </p:spTree>
    <p:extLst>
      <p:ext uri="{BB962C8B-B14F-4D97-AF65-F5344CB8AC3E}">
        <p14:creationId xmlns:p14="http://schemas.microsoft.com/office/powerpoint/2010/main" val="9372056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b="1" dirty="0" err="1"/>
              <a:t>Pornified</a:t>
            </a:r>
            <a:r>
              <a:rPr lang="en-US" b="1" dirty="0"/>
              <a:t> Performers</a:t>
            </a:r>
          </a:p>
        </p:txBody>
      </p:sp>
      <p:sp>
        <p:nvSpPr>
          <p:cNvPr id="70659" name="Rectangle 3"/>
          <p:cNvSpPr>
            <a:spLocks noGrp="1" noChangeArrowheads="1"/>
          </p:cNvSpPr>
          <p:nvPr>
            <p:ph type="body" idx="1"/>
          </p:nvPr>
        </p:nvSpPr>
        <p:spPr/>
        <p:txBody>
          <a:bodyPr/>
          <a:lstStyle/>
          <a:p>
            <a:pPr eaLnBrk="1" hangingPunct="1">
              <a:buFontTx/>
              <a:buNone/>
            </a:pPr>
            <a:r>
              <a:rPr lang="en-US" sz="2400" dirty="0"/>
              <a:t>					              Strippers	Prostitutes</a:t>
            </a:r>
          </a:p>
          <a:p>
            <a:pPr eaLnBrk="1" hangingPunct="1">
              <a:buFontTx/>
              <a:buNone/>
            </a:pPr>
            <a:endParaRPr lang="en-US" sz="2400" dirty="0"/>
          </a:p>
          <a:p>
            <a:pPr eaLnBrk="1" hangingPunct="1">
              <a:buFontTx/>
              <a:buNone/>
            </a:pPr>
            <a:r>
              <a:rPr lang="en-US" sz="2400" dirty="0"/>
              <a:t>Sexual abuse	  	                 	   65%	 	 55%</a:t>
            </a:r>
          </a:p>
          <a:p>
            <a:pPr eaLnBrk="1" hangingPunct="1">
              <a:buFontTx/>
              <a:buNone/>
            </a:pPr>
            <a:r>
              <a:rPr lang="en-US" sz="2400" dirty="0"/>
              <a:t>Multiple personality disorder                 35%     	   5 %</a:t>
            </a:r>
          </a:p>
          <a:p>
            <a:pPr eaLnBrk="1" hangingPunct="1">
              <a:buFontTx/>
              <a:buNone/>
            </a:pPr>
            <a:r>
              <a:rPr lang="en-US" sz="2400" dirty="0"/>
              <a:t>Borderline Personality Disorder	   55%	 	 11%</a:t>
            </a:r>
          </a:p>
          <a:p>
            <a:pPr eaLnBrk="1" hangingPunct="1">
              <a:buFontTx/>
              <a:buNone/>
            </a:pPr>
            <a:r>
              <a:rPr lang="en-US" sz="2400" dirty="0"/>
              <a:t>Depression				   60%	 	 60%</a:t>
            </a:r>
          </a:p>
          <a:p>
            <a:pPr eaLnBrk="1" hangingPunct="1">
              <a:buFontTx/>
              <a:buNone/>
            </a:pPr>
            <a:r>
              <a:rPr lang="en-US" sz="2400" dirty="0"/>
              <a:t>Substance abuse      		       	   40%		 80%</a:t>
            </a:r>
          </a:p>
          <a:p>
            <a:pPr eaLnBrk="1" hangingPunct="1">
              <a:buFontTx/>
              <a:buNone/>
            </a:pPr>
            <a:endParaRPr lang="en-US" sz="2400" dirty="0"/>
          </a:p>
          <a:p>
            <a:pPr eaLnBrk="1" hangingPunct="1">
              <a:buFontTx/>
              <a:buNone/>
            </a:pPr>
            <a:endParaRPr lang="en-US" sz="1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b="1" dirty="0"/>
              <a:t>Prostituted Females</a:t>
            </a:r>
          </a:p>
        </p:txBody>
      </p:sp>
      <p:sp>
        <p:nvSpPr>
          <p:cNvPr id="132099" name="Rectangle 3"/>
          <p:cNvSpPr>
            <a:spLocks noGrp="1" noChangeArrowheads="1"/>
          </p:cNvSpPr>
          <p:nvPr>
            <p:ph type="body" idx="1"/>
          </p:nvPr>
        </p:nvSpPr>
        <p:spPr/>
        <p:txBody>
          <a:bodyPr/>
          <a:lstStyle/>
          <a:p>
            <a:pPr algn="ctr">
              <a:buFont typeface="Symbol" pitchFamily="18" charset="2"/>
              <a:buNone/>
            </a:pPr>
            <a:endParaRPr lang="en-US" altLang="en-US" sz="4800"/>
          </a:p>
          <a:p>
            <a:pPr algn="ctr">
              <a:buFont typeface="Symbol" pitchFamily="18" charset="2"/>
              <a:buNone/>
            </a:pPr>
            <a:r>
              <a:rPr lang="en-US" altLang="en-US" sz="4800"/>
              <a:t>Wish to leave prostitution</a:t>
            </a:r>
          </a:p>
          <a:p>
            <a:pPr algn="ctr">
              <a:buFont typeface="Symbol" pitchFamily="18" charset="2"/>
              <a:buNone/>
            </a:pPr>
            <a:endParaRPr lang="en-US" altLang="en-US" sz="4800"/>
          </a:p>
          <a:p>
            <a:pPr algn="ctr">
              <a:buFont typeface="Symbol" pitchFamily="18" charset="2"/>
              <a:buNone/>
            </a:pPr>
            <a:r>
              <a:rPr lang="en-US" altLang="en-US" sz="4800"/>
              <a:t>87%</a:t>
            </a:r>
          </a:p>
          <a:p>
            <a:pPr>
              <a:buFontTx/>
              <a:buNone/>
            </a:pPr>
            <a:endParaRPr lang="en-US" altLang="en-US" sz="4800"/>
          </a:p>
        </p:txBody>
      </p:sp>
    </p:spTree>
    <p:extLst>
      <p:ext uri="{BB962C8B-B14F-4D97-AF65-F5344CB8AC3E}">
        <p14:creationId xmlns:p14="http://schemas.microsoft.com/office/powerpoint/2010/main" val="896134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b="1" dirty="0"/>
              <a:t>Prostituted Females</a:t>
            </a:r>
            <a:endParaRPr lang="en-US" b="1" dirty="0"/>
          </a:p>
        </p:txBody>
      </p:sp>
      <p:sp>
        <p:nvSpPr>
          <p:cNvPr id="76803" name="Rectangle 3"/>
          <p:cNvSpPr>
            <a:spLocks noGrp="1" noChangeArrowheads="1"/>
          </p:cNvSpPr>
          <p:nvPr>
            <p:ph type="body" idx="1"/>
          </p:nvPr>
        </p:nvSpPr>
        <p:spPr/>
        <p:txBody>
          <a:bodyPr/>
          <a:lstStyle/>
          <a:p>
            <a:pPr eaLnBrk="1" hangingPunct="1">
              <a:buFontTx/>
              <a:buNone/>
            </a:pPr>
            <a:endParaRPr lang="en-US"/>
          </a:p>
          <a:p>
            <a:pPr eaLnBrk="1" hangingPunct="1">
              <a:buFontTx/>
              <a:buNone/>
            </a:pPr>
            <a:endParaRPr lang="en-US"/>
          </a:p>
          <a:p>
            <a:pPr eaLnBrk="1" hangingPunct="1">
              <a:buFontTx/>
              <a:buNone/>
            </a:pPr>
            <a:endParaRPr lang="en-US"/>
          </a:p>
          <a:p>
            <a:pPr eaLnBrk="1" hangingPunct="1">
              <a:buFontTx/>
              <a:buNone/>
            </a:pPr>
            <a:endParaRPr lang="en-US"/>
          </a:p>
        </p:txBody>
      </p:sp>
      <p:pic>
        <p:nvPicPr>
          <p:cNvPr id="76804" name="Picture 4"/>
          <p:cNvPicPr>
            <a:picLocks noChangeAspect="1" noChangeArrowheads="1"/>
          </p:cNvPicPr>
          <p:nvPr/>
        </p:nvPicPr>
        <p:blipFill>
          <a:blip r:embed="rId2" cstate="print"/>
          <a:srcRect/>
          <a:stretch>
            <a:fillRect/>
          </a:stretch>
        </p:blipFill>
        <p:spPr bwMode="auto">
          <a:xfrm>
            <a:off x="1371600" y="2005013"/>
            <a:ext cx="5553075" cy="1909762"/>
          </a:xfrm>
          <a:prstGeom prst="rect">
            <a:avLst/>
          </a:prstGeom>
          <a:noFill/>
          <a:ln w="9525">
            <a:noFill/>
            <a:miter lim="800000"/>
            <a:headEnd/>
            <a:tailEnd/>
          </a:ln>
        </p:spPr>
      </p:pic>
      <p:pic>
        <p:nvPicPr>
          <p:cNvPr id="76805" name="Picture 5"/>
          <p:cNvPicPr>
            <a:picLocks noChangeAspect="1" noChangeArrowheads="1"/>
          </p:cNvPicPr>
          <p:nvPr/>
        </p:nvPicPr>
        <p:blipFill>
          <a:blip r:embed="rId3" cstate="print"/>
          <a:srcRect/>
          <a:stretch>
            <a:fillRect/>
          </a:stretch>
        </p:blipFill>
        <p:spPr bwMode="auto">
          <a:xfrm>
            <a:off x="1371600" y="3886200"/>
            <a:ext cx="5562600" cy="1724025"/>
          </a:xfrm>
          <a:prstGeom prst="rect">
            <a:avLst/>
          </a:prstGeom>
          <a:noFill/>
          <a:ln w="9525">
            <a:noFill/>
            <a:miter lim="800000"/>
            <a:headEnd/>
            <a:tailEnd/>
          </a:ln>
        </p:spPr>
      </p:pic>
      <p:sp>
        <p:nvSpPr>
          <p:cNvPr id="768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4800" b="1" dirty="0" err="1"/>
              <a:t>Pornified</a:t>
            </a:r>
            <a:endParaRPr lang="en-US" altLang="en-US" sz="4800" dirty="0"/>
          </a:p>
        </p:txBody>
      </p:sp>
      <p:sp>
        <p:nvSpPr>
          <p:cNvPr id="48131" name="Rectangle 3"/>
          <p:cNvSpPr>
            <a:spLocks noGrp="1" noChangeArrowheads="1"/>
          </p:cNvSpPr>
          <p:nvPr>
            <p:ph type="body" idx="1"/>
          </p:nvPr>
        </p:nvSpPr>
        <p:spPr/>
        <p:txBody>
          <a:bodyPr>
            <a:normAutofit fontScale="85000" lnSpcReduction="20000"/>
          </a:bodyPr>
          <a:lstStyle/>
          <a:p>
            <a:pPr algn="ctr" eaLnBrk="1" hangingPunct="1">
              <a:buFontTx/>
              <a:buNone/>
            </a:pPr>
            <a:r>
              <a:rPr lang="en-US" altLang="en-US" sz="4800" dirty="0"/>
              <a:t>Sexual Exploitation Industry</a:t>
            </a:r>
          </a:p>
          <a:p>
            <a:pPr algn="ctr" eaLnBrk="1" hangingPunct="1">
              <a:buFontTx/>
              <a:buNone/>
            </a:pPr>
            <a:r>
              <a:rPr lang="en-US" altLang="en-US" sz="4800" dirty="0"/>
              <a:t>And</a:t>
            </a:r>
          </a:p>
          <a:p>
            <a:pPr algn="ctr" eaLnBrk="1" hangingPunct="1">
              <a:buFontTx/>
              <a:buNone/>
            </a:pPr>
            <a:r>
              <a:rPr lang="en-US" altLang="en-US" sz="4800" dirty="0"/>
              <a:t>Sexual Violence </a:t>
            </a:r>
          </a:p>
          <a:p>
            <a:pPr algn="ctr" eaLnBrk="1" hangingPunct="1">
              <a:buFontTx/>
              <a:buNone/>
            </a:pPr>
            <a:r>
              <a:rPr lang="en-US" altLang="en-US" sz="4800" dirty="0"/>
              <a:t>are a</a:t>
            </a:r>
          </a:p>
          <a:p>
            <a:pPr algn="ctr" eaLnBrk="1" hangingPunct="1">
              <a:buFontTx/>
              <a:buNone/>
            </a:pPr>
            <a:r>
              <a:rPr lang="en-US" altLang="en-US" sz="4800" b="1" dirty="0"/>
              <a:t>Seamless</a:t>
            </a:r>
          </a:p>
          <a:p>
            <a:pPr algn="ctr" eaLnBrk="1" hangingPunct="1">
              <a:buFontTx/>
              <a:buNone/>
            </a:pPr>
            <a:r>
              <a:rPr lang="en-US" altLang="en-US" sz="4800" b="1" dirty="0"/>
              <a:t>Interconnected</a:t>
            </a:r>
          </a:p>
          <a:p>
            <a:pPr algn="ctr" eaLnBrk="1" hangingPunct="1">
              <a:buFontTx/>
              <a:buNone/>
            </a:pPr>
            <a:r>
              <a:rPr lang="en-US" altLang="en-US" sz="4800" b="1" dirty="0"/>
              <a:t>Continuum</a:t>
            </a:r>
          </a:p>
          <a:p>
            <a:pPr algn="ctr" eaLnBrk="1" hangingPunct="1">
              <a:buFontTx/>
              <a:buNone/>
            </a:pPr>
            <a:endParaRPr lang="en-US" altLang="en-US" sz="4800" dirty="0"/>
          </a:p>
        </p:txBody>
      </p:sp>
    </p:spTree>
    <p:extLst>
      <p:ext uri="{BB962C8B-B14F-4D97-AF65-F5344CB8AC3E}">
        <p14:creationId xmlns:p14="http://schemas.microsoft.com/office/powerpoint/2010/main" val="41994151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b="1" dirty="0"/>
              <a:t>Prostituted Females</a:t>
            </a:r>
            <a:endParaRPr lang="en-US" b="1" dirty="0"/>
          </a:p>
        </p:txBody>
      </p:sp>
      <p:sp>
        <p:nvSpPr>
          <p:cNvPr id="77827" name="Rectangle 3"/>
          <p:cNvSpPr>
            <a:spLocks noGrp="1" noChangeArrowheads="1"/>
          </p:cNvSpPr>
          <p:nvPr>
            <p:ph type="body" idx="1"/>
          </p:nvPr>
        </p:nvSpPr>
        <p:spPr/>
        <p:txBody>
          <a:bodyPr/>
          <a:lstStyle/>
          <a:p>
            <a:pPr eaLnBrk="1" hangingPunct="1">
              <a:buFontTx/>
              <a:buNone/>
            </a:pPr>
            <a:endParaRPr lang="en-US"/>
          </a:p>
          <a:p>
            <a:pPr eaLnBrk="1" hangingPunct="1">
              <a:buFontTx/>
              <a:buNone/>
            </a:pPr>
            <a:endParaRPr lang="en-US"/>
          </a:p>
          <a:p>
            <a:pPr eaLnBrk="1" hangingPunct="1">
              <a:buFontTx/>
              <a:buNone/>
            </a:pPr>
            <a:endParaRPr lang="en-US"/>
          </a:p>
          <a:p>
            <a:pPr eaLnBrk="1" hangingPunct="1">
              <a:buFontTx/>
              <a:buNone/>
            </a:pPr>
            <a:endParaRPr lang="en-US"/>
          </a:p>
        </p:txBody>
      </p:sp>
      <p:pic>
        <p:nvPicPr>
          <p:cNvPr id="77828" name="Picture 4"/>
          <p:cNvPicPr>
            <a:picLocks noChangeAspect="1" noChangeArrowheads="1"/>
          </p:cNvPicPr>
          <p:nvPr/>
        </p:nvPicPr>
        <p:blipFill>
          <a:blip r:embed="rId2" cstate="print"/>
          <a:srcRect/>
          <a:stretch>
            <a:fillRect/>
          </a:stretch>
        </p:blipFill>
        <p:spPr bwMode="auto">
          <a:xfrm>
            <a:off x="1219200" y="1835150"/>
            <a:ext cx="6010275" cy="1828800"/>
          </a:xfrm>
          <a:prstGeom prst="rect">
            <a:avLst/>
          </a:prstGeom>
          <a:noFill/>
          <a:ln w="9525">
            <a:noFill/>
            <a:miter lim="800000"/>
            <a:headEnd/>
            <a:tailEnd/>
          </a:ln>
        </p:spPr>
      </p:pic>
      <p:pic>
        <p:nvPicPr>
          <p:cNvPr id="77829" name="Picture 5"/>
          <p:cNvPicPr>
            <a:picLocks noChangeAspect="1" noChangeArrowheads="1"/>
          </p:cNvPicPr>
          <p:nvPr/>
        </p:nvPicPr>
        <p:blipFill>
          <a:blip r:embed="rId3" cstate="print"/>
          <a:srcRect/>
          <a:stretch>
            <a:fillRect/>
          </a:stretch>
        </p:blipFill>
        <p:spPr bwMode="auto">
          <a:xfrm>
            <a:off x="1219200" y="3657600"/>
            <a:ext cx="5943600" cy="1716088"/>
          </a:xfrm>
          <a:prstGeom prst="rect">
            <a:avLst/>
          </a:prstGeom>
          <a:noFill/>
          <a:ln w="9525">
            <a:noFill/>
            <a:miter lim="800000"/>
            <a:headEnd/>
            <a:tailEnd/>
          </a:ln>
        </p:spPr>
      </p:pic>
      <p:sp>
        <p:nvSpPr>
          <p:cNvPr id="778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b="1" dirty="0"/>
              <a:t>Prostituted Females</a:t>
            </a:r>
            <a:endParaRPr lang="en-US" b="1" dirty="0"/>
          </a:p>
        </p:txBody>
      </p:sp>
      <p:sp>
        <p:nvSpPr>
          <p:cNvPr id="78851" name="Rectangle 3"/>
          <p:cNvSpPr>
            <a:spLocks noGrp="1" noChangeArrowheads="1"/>
          </p:cNvSpPr>
          <p:nvPr>
            <p:ph type="body" idx="1"/>
          </p:nvPr>
        </p:nvSpPr>
        <p:spPr/>
        <p:txBody>
          <a:bodyPr/>
          <a:lstStyle/>
          <a:p>
            <a:pPr eaLnBrk="1" hangingPunct="1">
              <a:buFontTx/>
              <a:buNone/>
            </a:pPr>
            <a:endParaRPr lang="en-US"/>
          </a:p>
          <a:p>
            <a:pPr eaLnBrk="1" hangingPunct="1">
              <a:buFontTx/>
              <a:buNone/>
            </a:pPr>
            <a:endParaRPr lang="en-US"/>
          </a:p>
          <a:p>
            <a:pPr eaLnBrk="1" hangingPunct="1">
              <a:buFontTx/>
              <a:buNone/>
            </a:pPr>
            <a:endParaRPr lang="en-US"/>
          </a:p>
        </p:txBody>
      </p:sp>
      <p:pic>
        <p:nvPicPr>
          <p:cNvPr id="78852" name="Picture 4"/>
          <p:cNvPicPr>
            <a:picLocks noChangeAspect="1" noChangeArrowheads="1"/>
          </p:cNvPicPr>
          <p:nvPr/>
        </p:nvPicPr>
        <p:blipFill>
          <a:blip r:embed="rId2" cstate="print"/>
          <a:srcRect/>
          <a:stretch>
            <a:fillRect/>
          </a:stretch>
        </p:blipFill>
        <p:spPr bwMode="auto">
          <a:xfrm>
            <a:off x="1524000" y="1863725"/>
            <a:ext cx="5791200" cy="2155825"/>
          </a:xfrm>
          <a:prstGeom prst="rect">
            <a:avLst/>
          </a:prstGeom>
          <a:noFill/>
          <a:ln w="9525">
            <a:noFill/>
            <a:miter lim="800000"/>
            <a:headEnd/>
            <a:tailEnd/>
          </a:ln>
        </p:spPr>
      </p:pic>
      <p:pic>
        <p:nvPicPr>
          <p:cNvPr id="78853" name="Picture 5"/>
          <p:cNvPicPr>
            <a:picLocks noChangeAspect="1" noChangeArrowheads="1"/>
          </p:cNvPicPr>
          <p:nvPr/>
        </p:nvPicPr>
        <p:blipFill>
          <a:blip r:embed="rId3" cstate="print"/>
          <a:srcRect/>
          <a:stretch>
            <a:fillRect/>
          </a:stretch>
        </p:blipFill>
        <p:spPr bwMode="auto">
          <a:xfrm>
            <a:off x="1524000" y="3995738"/>
            <a:ext cx="5791200" cy="1776412"/>
          </a:xfrm>
          <a:prstGeom prst="rect">
            <a:avLst/>
          </a:prstGeom>
          <a:noFill/>
          <a:ln w="9525">
            <a:noFill/>
            <a:miter lim="800000"/>
            <a:headEnd/>
            <a:tailEnd/>
          </a:ln>
        </p:spPr>
      </p:pic>
      <p:sp>
        <p:nvSpPr>
          <p:cNvPr id="788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b="1" dirty="0"/>
              <a:t>Prostituted Females</a:t>
            </a:r>
            <a:endParaRPr lang="en-US" b="1" dirty="0"/>
          </a:p>
        </p:txBody>
      </p:sp>
      <p:sp>
        <p:nvSpPr>
          <p:cNvPr id="79875" name="Rectangle 3"/>
          <p:cNvSpPr>
            <a:spLocks noGrp="1" noChangeArrowheads="1"/>
          </p:cNvSpPr>
          <p:nvPr>
            <p:ph type="body" idx="1"/>
          </p:nvPr>
        </p:nvSpPr>
        <p:spPr/>
        <p:txBody>
          <a:bodyPr/>
          <a:lstStyle/>
          <a:p>
            <a:pPr eaLnBrk="1" hangingPunct="1">
              <a:buFontTx/>
              <a:buNone/>
            </a:pPr>
            <a:endParaRPr lang="en-US"/>
          </a:p>
        </p:txBody>
      </p:sp>
      <p:pic>
        <p:nvPicPr>
          <p:cNvPr id="79876" name="Picture 4"/>
          <p:cNvPicPr>
            <a:picLocks noChangeAspect="1" noChangeArrowheads="1"/>
          </p:cNvPicPr>
          <p:nvPr/>
        </p:nvPicPr>
        <p:blipFill>
          <a:blip r:embed="rId2" cstate="print"/>
          <a:srcRect/>
          <a:stretch>
            <a:fillRect/>
          </a:stretch>
        </p:blipFill>
        <p:spPr bwMode="auto">
          <a:xfrm>
            <a:off x="1219200" y="2209800"/>
            <a:ext cx="5743575" cy="1790700"/>
          </a:xfrm>
          <a:prstGeom prst="rect">
            <a:avLst/>
          </a:prstGeom>
          <a:noFill/>
          <a:ln w="9525">
            <a:noFill/>
            <a:miter lim="800000"/>
            <a:headEnd/>
            <a:tailEnd/>
          </a:ln>
        </p:spPr>
      </p:pic>
      <p:pic>
        <p:nvPicPr>
          <p:cNvPr id="79877" name="Picture 5"/>
          <p:cNvPicPr>
            <a:picLocks noChangeAspect="1" noChangeArrowheads="1"/>
          </p:cNvPicPr>
          <p:nvPr/>
        </p:nvPicPr>
        <p:blipFill>
          <a:blip r:embed="rId3" cstate="print"/>
          <a:srcRect/>
          <a:stretch>
            <a:fillRect/>
          </a:stretch>
        </p:blipFill>
        <p:spPr bwMode="auto">
          <a:xfrm>
            <a:off x="1219200" y="3962400"/>
            <a:ext cx="5781675" cy="1922463"/>
          </a:xfrm>
          <a:prstGeom prst="rect">
            <a:avLst/>
          </a:prstGeom>
          <a:noFill/>
          <a:ln w="9525">
            <a:noFill/>
            <a:miter lim="800000"/>
            <a:headEnd/>
            <a:tailEnd/>
          </a:ln>
        </p:spPr>
      </p:pic>
      <p:sp>
        <p:nvSpPr>
          <p:cNvPr id="798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9879" name="Rectangle 7"/>
          <p:cNvSpPr>
            <a:spLocks noChangeArrowheads="1"/>
          </p:cNvSpPr>
          <p:nvPr/>
        </p:nvSpPr>
        <p:spPr bwMode="auto">
          <a:xfrm>
            <a:off x="0" y="16954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36867" name="Rectangle 3"/>
          <p:cNvSpPr>
            <a:spLocks noGrp="1" noChangeArrowheads="1"/>
          </p:cNvSpPr>
          <p:nvPr>
            <p:ph type="body" idx="1"/>
          </p:nvPr>
        </p:nvSpPr>
        <p:spPr/>
        <p:txBody>
          <a:bodyPr/>
          <a:lstStyle/>
          <a:p>
            <a:pPr eaLnBrk="1" hangingPunct="1">
              <a:buFontTx/>
              <a:buNone/>
            </a:pPr>
            <a:endParaRPr lang="en-US" altLang="en-US"/>
          </a:p>
        </p:txBody>
      </p:sp>
      <p:pic>
        <p:nvPicPr>
          <p:cNvPr id="36868" name="Picture 4"/>
          <p:cNvPicPr>
            <a:picLocks noChangeAspect="1" noChangeArrowheads="1"/>
          </p:cNvPicPr>
          <p:nvPr/>
        </p:nvPicPr>
        <p:blipFill>
          <a:blip r:embed="rId3" cstate="print"/>
          <a:srcRect/>
          <a:stretch>
            <a:fillRect/>
          </a:stretch>
        </p:blipFill>
        <p:spPr bwMode="auto">
          <a:xfrm>
            <a:off x="1295400" y="2133600"/>
            <a:ext cx="5715000" cy="1841500"/>
          </a:xfrm>
          <a:prstGeom prst="rect">
            <a:avLst/>
          </a:prstGeom>
          <a:noFill/>
          <a:ln w="9525">
            <a:noFill/>
            <a:miter lim="800000"/>
            <a:headEnd/>
            <a:tailEnd/>
          </a:ln>
        </p:spPr>
      </p:pic>
      <p:pic>
        <p:nvPicPr>
          <p:cNvPr id="36869" name="Picture 5"/>
          <p:cNvPicPr>
            <a:picLocks noChangeAspect="1" noChangeArrowheads="1"/>
          </p:cNvPicPr>
          <p:nvPr/>
        </p:nvPicPr>
        <p:blipFill>
          <a:blip r:embed="rId4" cstate="print"/>
          <a:srcRect/>
          <a:stretch>
            <a:fillRect/>
          </a:stretch>
        </p:blipFill>
        <p:spPr bwMode="auto">
          <a:xfrm>
            <a:off x="1295400" y="3967163"/>
            <a:ext cx="5715000" cy="1776412"/>
          </a:xfrm>
          <a:prstGeom prst="rect">
            <a:avLst/>
          </a:prstGeom>
          <a:noFill/>
          <a:ln w="9525">
            <a:noFill/>
            <a:miter lim="800000"/>
            <a:headEnd/>
            <a:tailEnd/>
          </a:ln>
        </p:spPr>
      </p:pic>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6871" name="Rectangle 7"/>
          <p:cNvSpPr>
            <a:spLocks noChangeArrowheads="1"/>
          </p:cNvSpPr>
          <p:nvPr/>
        </p:nvSpPr>
        <p:spPr bwMode="auto">
          <a:xfrm>
            <a:off x="0" y="1743075"/>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28675" name="Rectangle 3"/>
          <p:cNvSpPr>
            <a:spLocks noGrp="1" noChangeArrowheads="1"/>
          </p:cNvSpPr>
          <p:nvPr>
            <p:ph type="body" idx="1"/>
          </p:nvPr>
        </p:nvSpPr>
        <p:spPr/>
        <p:txBody>
          <a:bodyPr/>
          <a:lstStyle/>
          <a:p>
            <a:pPr eaLnBrk="1" hangingPunct="1">
              <a:buFontTx/>
              <a:buNone/>
            </a:pPr>
            <a:endParaRPr lang="en-US" altLang="en-US"/>
          </a:p>
        </p:txBody>
      </p:sp>
      <p:pic>
        <p:nvPicPr>
          <p:cNvPr id="28676" name="Picture 4"/>
          <p:cNvPicPr>
            <a:picLocks noChangeAspect="1" noChangeArrowheads="1"/>
          </p:cNvPicPr>
          <p:nvPr/>
        </p:nvPicPr>
        <p:blipFill>
          <a:blip r:embed="rId3" cstate="print"/>
          <a:srcRect/>
          <a:stretch>
            <a:fillRect/>
          </a:stretch>
        </p:blipFill>
        <p:spPr bwMode="auto">
          <a:xfrm>
            <a:off x="1676400" y="1851025"/>
            <a:ext cx="5629275" cy="1978025"/>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1676400" y="3810000"/>
            <a:ext cx="5638800" cy="1663700"/>
          </a:xfrm>
          <a:prstGeom prst="rect">
            <a:avLst/>
          </a:prstGeom>
          <a:noFill/>
          <a:ln w="9525">
            <a:noFill/>
            <a:miter lim="800000"/>
            <a:headEnd/>
            <a:tailEnd/>
          </a:ln>
        </p:spPr>
      </p:pic>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29699" name="Rectangle 3"/>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buFontTx/>
              <a:buNone/>
            </a:pPr>
            <a:endParaRPr lang="en-US" altLang="en-US"/>
          </a:p>
          <a:p>
            <a:pPr eaLnBrk="1" hangingPunct="1"/>
            <a:endParaRPr lang="en-US" altLang="en-US"/>
          </a:p>
        </p:txBody>
      </p:sp>
      <p:pic>
        <p:nvPicPr>
          <p:cNvPr id="29700" name="Picture 4"/>
          <p:cNvPicPr>
            <a:picLocks noChangeAspect="1" noChangeArrowheads="1"/>
          </p:cNvPicPr>
          <p:nvPr/>
        </p:nvPicPr>
        <p:blipFill>
          <a:blip r:embed="rId3" cstate="print"/>
          <a:srcRect/>
          <a:stretch>
            <a:fillRect/>
          </a:stretch>
        </p:blipFill>
        <p:spPr bwMode="auto">
          <a:xfrm>
            <a:off x="762000" y="1431925"/>
            <a:ext cx="6553200" cy="1911350"/>
          </a:xfrm>
          <a:prstGeom prst="rect">
            <a:avLst/>
          </a:prstGeom>
          <a:noFill/>
          <a:ln w="9525">
            <a:no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762000" y="3352800"/>
            <a:ext cx="6629400" cy="1828800"/>
          </a:xfrm>
          <a:prstGeom prst="rect">
            <a:avLst/>
          </a:prstGeom>
          <a:noFill/>
          <a:ln w="9525">
            <a:noFill/>
            <a:miter lim="800000"/>
            <a:headEnd/>
            <a:tailEnd/>
          </a:ln>
        </p:spPr>
      </p:pic>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29703" name="Rectangle 7"/>
          <p:cNvSpPr>
            <a:spLocks noChangeArrowheads="1"/>
          </p:cNvSpPr>
          <p:nvPr/>
        </p:nvSpPr>
        <p:spPr bwMode="auto">
          <a:xfrm>
            <a:off x="0" y="167640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33795" name="Rectangle 3"/>
          <p:cNvSpPr>
            <a:spLocks noGrp="1" noChangeArrowheads="1"/>
          </p:cNvSpPr>
          <p:nvPr>
            <p:ph type="body" idx="1"/>
          </p:nvPr>
        </p:nvSpPr>
        <p:spPr/>
        <p:txBody>
          <a:bodyPr/>
          <a:lstStyle/>
          <a:p>
            <a:pPr eaLnBrk="1" hangingPunct="1">
              <a:buFontTx/>
              <a:buNone/>
            </a:pPr>
            <a:endParaRPr lang="en-US" altLang="en-US"/>
          </a:p>
        </p:txBody>
      </p:sp>
      <p:pic>
        <p:nvPicPr>
          <p:cNvPr id="33796" name="Picture 4"/>
          <p:cNvPicPr>
            <a:picLocks noChangeAspect="1" noChangeArrowheads="1"/>
          </p:cNvPicPr>
          <p:nvPr/>
        </p:nvPicPr>
        <p:blipFill>
          <a:blip r:embed="rId3" cstate="print"/>
          <a:srcRect/>
          <a:stretch>
            <a:fillRect/>
          </a:stretch>
        </p:blipFill>
        <p:spPr bwMode="auto">
          <a:xfrm>
            <a:off x="1447800" y="1828800"/>
            <a:ext cx="5715000" cy="1978025"/>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1447800" y="3733800"/>
            <a:ext cx="5715000" cy="1890713"/>
          </a:xfrm>
          <a:prstGeom prst="rect">
            <a:avLst/>
          </a:prstGeom>
          <a:noFill/>
          <a:ln w="9525">
            <a:noFill/>
            <a:miter lim="800000"/>
            <a:headEnd/>
            <a:tailEnd/>
          </a:ln>
        </p:spPr>
      </p:pic>
      <p:sp>
        <p:nvSpPr>
          <p:cNvPr id="3379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3799" name="Rectangle 7"/>
          <p:cNvSpPr>
            <a:spLocks noChangeArrowheads="1"/>
          </p:cNvSpPr>
          <p:nvPr/>
        </p:nvSpPr>
        <p:spPr bwMode="auto">
          <a:xfrm>
            <a:off x="0" y="169545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34819" name="Rectangle 3"/>
          <p:cNvSpPr>
            <a:spLocks noGrp="1" noChangeArrowheads="1"/>
          </p:cNvSpPr>
          <p:nvPr>
            <p:ph type="body" idx="1"/>
          </p:nvPr>
        </p:nvSpPr>
        <p:spPr/>
        <p:txBody>
          <a:bodyPr/>
          <a:lstStyle/>
          <a:p>
            <a:pPr eaLnBrk="1" hangingPunct="1">
              <a:buFontTx/>
              <a:buNone/>
            </a:pPr>
            <a:endParaRPr lang="en-US" altLang="en-US"/>
          </a:p>
        </p:txBody>
      </p:sp>
      <p:pic>
        <p:nvPicPr>
          <p:cNvPr id="34820" name="Picture 4"/>
          <p:cNvPicPr>
            <a:picLocks noChangeAspect="1" noChangeArrowheads="1"/>
          </p:cNvPicPr>
          <p:nvPr/>
        </p:nvPicPr>
        <p:blipFill>
          <a:blip r:embed="rId3" cstate="print"/>
          <a:srcRect/>
          <a:stretch>
            <a:fillRect/>
          </a:stretch>
        </p:blipFill>
        <p:spPr bwMode="auto">
          <a:xfrm>
            <a:off x="1447800" y="2209800"/>
            <a:ext cx="5791200" cy="1728788"/>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1447800" y="3886200"/>
            <a:ext cx="5791200" cy="1930400"/>
          </a:xfrm>
          <a:prstGeom prst="rect">
            <a:avLst/>
          </a:prstGeom>
          <a:noFill/>
          <a:ln w="9525">
            <a:noFill/>
            <a:miter lim="800000"/>
            <a:headEnd/>
            <a:tailEnd/>
          </a:ln>
        </p:spPr>
      </p:pic>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b="1" dirty="0"/>
              <a:t>Prostituted Females</a:t>
            </a:r>
            <a:endParaRPr lang="en-US" altLang="en-US" dirty="0"/>
          </a:p>
        </p:txBody>
      </p:sp>
      <p:sp>
        <p:nvSpPr>
          <p:cNvPr id="35843" name="Rectangle 3"/>
          <p:cNvSpPr>
            <a:spLocks noGrp="1" noChangeArrowheads="1"/>
          </p:cNvSpPr>
          <p:nvPr>
            <p:ph type="body" idx="1"/>
          </p:nvPr>
        </p:nvSpPr>
        <p:spPr/>
        <p:txBody>
          <a:bodyPr/>
          <a:lstStyle/>
          <a:p>
            <a:pPr eaLnBrk="1" hangingPunct="1">
              <a:buFontTx/>
              <a:buNone/>
            </a:pPr>
            <a:endParaRPr lang="en-US" altLang="en-US"/>
          </a:p>
        </p:txBody>
      </p:sp>
      <p:pic>
        <p:nvPicPr>
          <p:cNvPr id="35844" name="Picture 4"/>
          <p:cNvPicPr>
            <a:picLocks noChangeAspect="1" noChangeArrowheads="1"/>
          </p:cNvPicPr>
          <p:nvPr/>
        </p:nvPicPr>
        <p:blipFill>
          <a:blip r:embed="rId3" cstate="print"/>
          <a:srcRect/>
          <a:stretch>
            <a:fillRect/>
          </a:stretch>
        </p:blipFill>
        <p:spPr bwMode="auto">
          <a:xfrm>
            <a:off x="1371600" y="2286000"/>
            <a:ext cx="6019800" cy="1817688"/>
          </a:xfrm>
          <a:prstGeom prst="rect">
            <a:avLst/>
          </a:prstGeom>
          <a:noFill/>
          <a:ln w="9525">
            <a:noFill/>
            <a:miter lim="800000"/>
            <a:headEnd/>
            <a:tailEnd/>
          </a:ln>
        </p:spPr>
      </p:pic>
      <p:pic>
        <p:nvPicPr>
          <p:cNvPr id="35845" name="Picture 5"/>
          <p:cNvPicPr>
            <a:picLocks noChangeAspect="1" noChangeArrowheads="1"/>
          </p:cNvPicPr>
          <p:nvPr/>
        </p:nvPicPr>
        <p:blipFill>
          <a:blip r:embed="rId4" cstate="print"/>
          <a:srcRect/>
          <a:stretch>
            <a:fillRect/>
          </a:stretch>
        </p:blipFill>
        <p:spPr bwMode="auto">
          <a:xfrm>
            <a:off x="1371600" y="4071938"/>
            <a:ext cx="6019800" cy="1871662"/>
          </a:xfrm>
          <a:prstGeom prst="rect">
            <a:avLst/>
          </a:prstGeom>
          <a:noFill/>
          <a:ln w="9525">
            <a:noFill/>
            <a:miter lim="800000"/>
            <a:headEnd/>
            <a:tailEnd/>
          </a:ln>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35847" name="Rectangle 7"/>
          <p:cNvSpPr>
            <a:spLocks noChangeArrowheads="1"/>
          </p:cNvSpPr>
          <p:nvPr/>
        </p:nvSpPr>
        <p:spPr bwMode="auto">
          <a:xfrm>
            <a:off x="0" y="1695450"/>
            <a:ext cx="9144000" cy="0"/>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Prostituted Females</a:t>
            </a:r>
            <a:endParaRPr lang="en-US" dirty="0"/>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3600" dirty="0"/>
              <a:t>Typical age</a:t>
            </a:r>
          </a:p>
          <a:p>
            <a:pPr marL="0" indent="0" algn="ctr">
              <a:buNone/>
            </a:pPr>
            <a:r>
              <a:rPr lang="en-US" sz="3600" dirty="0"/>
              <a:t>when first prostituted is</a:t>
            </a:r>
          </a:p>
          <a:p>
            <a:pPr marL="0" indent="0" algn="ctr">
              <a:buNone/>
            </a:pPr>
            <a:r>
              <a:rPr lang="en-US" sz="3600" dirty="0"/>
              <a:t>13.</a:t>
            </a:r>
          </a:p>
          <a:p>
            <a:endParaRPr lang="en-US" dirty="0"/>
          </a:p>
        </p:txBody>
      </p:sp>
    </p:spTree>
    <p:extLst>
      <p:ext uri="{BB962C8B-B14F-4D97-AF65-F5344CB8AC3E}">
        <p14:creationId xmlns:p14="http://schemas.microsoft.com/office/powerpoint/2010/main" val="304179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1885</Words>
  <Application>Microsoft Office PowerPoint</Application>
  <PresentationFormat>On-screen Show (4:3)</PresentationFormat>
  <Paragraphs>627</Paragraphs>
  <Slides>108</Slides>
  <Notes>68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3" baseType="lpstr">
      <vt:lpstr>Arial</vt:lpstr>
      <vt:lpstr>Calibri</vt:lpstr>
      <vt:lpstr>Symbol</vt:lpstr>
      <vt:lpstr>Office Theme</vt:lpstr>
      <vt:lpstr>Chart</vt:lpstr>
      <vt:lpstr>The Pornified  Public Health Crisis</vt:lpstr>
      <vt:lpstr>Public Health Crisis</vt:lpstr>
      <vt:lpstr> Pornified </vt:lpstr>
      <vt:lpstr> Pornified </vt:lpstr>
      <vt:lpstr> Pornified </vt:lpstr>
      <vt:lpstr>Pornified</vt:lpstr>
      <vt:lpstr>Pornified</vt:lpstr>
      <vt:lpstr>Pornified</vt:lpstr>
      <vt:lpstr>Pornified</vt:lpstr>
      <vt:lpstr>PowerPoint Presentation</vt:lpstr>
      <vt:lpstr>Learning</vt:lpstr>
      <vt:lpstr>Learning</vt:lpstr>
      <vt:lpstr>Learning</vt:lpstr>
      <vt:lpstr>Learning</vt:lpstr>
      <vt:lpstr>Learning</vt:lpstr>
      <vt:lpstr>Learning</vt:lpstr>
      <vt:lpstr>Learning</vt:lpstr>
      <vt:lpstr>Learning</vt:lpstr>
      <vt:lpstr>PowerPoint Presentation</vt:lpstr>
      <vt:lpstr>Permission-Giving Beliefs</vt:lpstr>
      <vt:lpstr>Permission-Giving Beliefs</vt:lpstr>
      <vt:lpstr>PowerPoint Presentation</vt:lpstr>
      <vt:lpstr>Mis-education about Sex</vt:lpstr>
      <vt:lpstr>Mis-education about Sex</vt:lpstr>
      <vt:lpstr>Mis-education about Sex</vt:lpstr>
      <vt:lpstr>Mis-education about Sex</vt:lpstr>
      <vt:lpstr>PowerPoint Presentation</vt:lpstr>
      <vt:lpstr>What pornified men think</vt:lpstr>
      <vt:lpstr>Male Subjects  Recommendation for Rape   Months of  Incarceration  (3 weeks after exposure to pornography)</vt:lpstr>
      <vt:lpstr>What pornified men think</vt:lpstr>
      <vt:lpstr>Male Subjects  Sexual Callousness toward Women (3 weeks after exposure to pornography)</vt:lpstr>
      <vt:lpstr>What pornified men think</vt:lpstr>
      <vt:lpstr>Projections of Others Sexual Behaviors (percent; 3 weeks after exposure to pornography)</vt:lpstr>
      <vt:lpstr>What pornified men think</vt:lpstr>
      <vt:lpstr>Male Subjects Support for the Female Liberation Movement (percent; 3 weeks after exposure to pornography)</vt:lpstr>
      <vt:lpstr>What pornified men think</vt:lpstr>
      <vt:lpstr>What pornified men think</vt:lpstr>
      <vt:lpstr>What pornified men think</vt:lpstr>
      <vt:lpstr>Evaluation of Pornography and Recommendation for Accessibility (percent; 3 weeks after exposure to pornography)</vt:lpstr>
      <vt:lpstr>What pornified men think</vt:lpstr>
      <vt:lpstr>PowerPoint Presentation</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How pornified men behave</vt:lpstr>
      <vt:lpstr>PowerPoint Presentation</vt:lpstr>
      <vt:lpstr>Pornified Women </vt:lpstr>
      <vt:lpstr>Pornified Women</vt:lpstr>
      <vt:lpstr>Female Subjects Recommendation for Rape   Months of Incarceration  (3 weeks after exposure to pornography)</vt:lpstr>
      <vt:lpstr>Pornified Women</vt:lpstr>
      <vt:lpstr>Female Subjects Support for the Female Liberation Movement (percent; 3 weeks after exposure to pornography)</vt:lpstr>
      <vt:lpstr>Pornified Women</vt:lpstr>
      <vt:lpstr>Pornified Women</vt:lpstr>
      <vt:lpstr>PowerPoint Presentation</vt:lpstr>
      <vt:lpstr>Pornified Kids</vt:lpstr>
      <vt:lpstr>Pornified Kids</vt:lpstr>
      <vt:lpstr>Pornified Kids</vt:lpstr>
      <vt:lpstr>Pornified Kids</vt:lpstr>
      <vt:lpstr>Pornified Kids</vt:lpstr>
      <vt:lpstr>Pornified Kids</vt:lpstr>
      <vt:lpstr>PowerPoint Presentation</vt:lpstr>
      <vt:lpstr>Pornified Performers</vt:lpstr>
      <vt:lpstr>Pornified Performers</vt:lpstr>
      <vt:lpstr>Pornified Performers</vt:lpstr>
      <vt:lpstr>Pornified Performers</vt:lpstr>
      <vt:lpstr>Pornified Performers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Pornified Performers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Prostituted Females</vt:lpstr>
      <vt:lpstr>PowerPoint Presentation</vt:lpstr>
      <vt:lpstr> Why do they do it? </vt:lpstr>
      <vt:lpstr> Why do they do it? </vt:lpstr>
      <vt:lpstr> Why do they do it? </vt:lpstr>
      <vt:lpstr> Why do they do it? </vt:lpstr>
      <vt:lpstr> Why do they do it? </vt:lpstr>
      <vt:lpstr> Why do they do it?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Pornified Life</dc:title>
  <dc:creator>Windows User</dc:creator>
  <cp:lastModifiedBy>Mary Anne</cp:lastModifiedBy>
  <cp:revision>92</cp:revision>
  <cp:lastPrinted>2014-03-04T21:09:06Z</cp:lastPrinted>
  <dcterms:created xsi:type="dcterms:W3CDTF">2014-02-25T21:09:56Z</dcterms:created>
  <dcterms:modified xsi:type="dcterms:W3CDTF">2016-10-13T00:22:06Z</dcterms:modified>
</cp:coreProperties>
</file>